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18-20 Feb 2016, Al Bustan Rotana, Dubai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010D-9021-4BE2-9E4A-4F7897FFE783}" type="datetimeFigureOut">
              <a:rPr lang="en-IN" smtClean="0"/>
              <a:pPr/>
              <a:t>03-11-2010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DDC7A-2C20-4EDA-8D75-3BBC765D0FA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18-20 Feb 2016, Al Bustan Rotana, Dubai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E5261-002C-4F0C-97B5-5281EBB501B1}" type="datetimeFigureOut">
              <a:rPr lang="en-US" smtClean="0"/>
              <a:pPr/>
              <a:t>11/3/2010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5ECAC-B616-4F6F-B657-7DAB3B51BFA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5ECAC-B616-4F6F-B657-7DAB3B51BFA8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IN" smtClean="0"/>
              <a:t>18-20 Feb 2016, Al Bustan Rotana, Dubai</a:t>
            </a:r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18-20 Feb 2016, Al Bustan Rotana, Dubai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5ECAC-B616-4F6F-B657-7DAB3B51BFA8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18-20 Feb 2016, Al Bustan Rotana, Dubai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5ECAC-B616-4F6F-B657-7DAB3B51BFA8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18-20 Feb 2016, Al Bustan Rotana, Dubai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5ECAC-B616-4F6F-B657-7DAB3B51BFA8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18-20 Feb 2016, Al Bustan Rotana, Dubai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5ECAC-B616-4F6F-B657-7DAB3B51BFA8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18-20 Feb 2016, Al Bustan Rotana, Dubai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5ECAC-B616-4F6F-B657-7DAB3B51BFA8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18-20 Feb 2016, Al Bustan Rotana, Dubai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5ECAC-B616-4F6F-B657-7DAB3B51BFA8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18-20 Feb 2016, Al Bustan Rotana, Dubai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5ECAC-B616-4F6F-B657-7DAB3B51BFA8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18-20 Feb 2016, Al Bustan Rotana, Dubai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5ECAC-B616-4F6F-B657-7DAB3B51BFA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18-20 Feb 2016, Al Bustan Rotana, Dubai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5ECAC-B616-4F6F-B657-7DAB3B51BFA8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18-20 Feb 2016, Al Bustan Rotana, Dubai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5ECAC-B616-4F6F-B657-7DAB3B51BFA8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18-20 Feb 2016, Al Bustan Rotana, Dubai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5ECAC-B616-4F6F-B657-7DAB3B51BFA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I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YOUR COMPANY LOGO HERE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4968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YOUR COMPANY LOGO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6167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YOUR COMPANY LOGO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759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YOUR COMPANY LOGO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5527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YOUR COMPANY LOGO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244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YOUR COMPANY LOGO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2110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YOUR COMPANY LOGO HERE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7086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YOUR COMPANY LOGO HERE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6144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YOUR COMPANY LOGO HERE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248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YOUR COMPANY LOGO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0434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YOUR COMPANY LOGO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5155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282" y="935061"/>
            <a:ext cx="857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052" y="2189185"/>
            <a:ext cx="8586790" cy="395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290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10756-6DAD-4FAF-991E-9D9851B8786F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123728" y="1248268"/>
            <a:ext cx="7020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Z:\WCC logo 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0754" y="6431"/>
            <a:ext cx="2134482" cy="127215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YOUR COMPANY LOGO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8175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1762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57430"/>
            <a:ext cx="9144000" cy="321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72140"/>
            <a:ext cx="9144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85860"/>
            <a:ext cx="9144000" cy="114300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400" dirty="0" smtClean="0"/>
              <a:t>Innovative ways to enhance production and productivity in Cashew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06" y="5000636"/>
            <a:ext cx="9001156" cy="2071702"/>
          </a:xfrm>
        </p:spPr>
        <p:txBody>
          <a:bodyPr>
            <a:normAutofit fontScale="85000" lnSpcReduction="20000"/>
          </a:bodyPr>
          <a:lstStyle/>
          <a:p>
            <a:r>
              <a:rPr lang="en-IN" sz="4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Venkatesh</a:t>
            </a:r>
            <a:r>
              <a:rPr lang="en-IN" sz="4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N </a:t>
            </a:r>
            <a:r>
              <a:rPr lang="en-IN" sz="4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Hubballi</a:t>
            </a:r>
            <a:r>
              <a:rPr lang="en-IN" sz="4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Director</a:t>
            </a:r>
          </a:p>
          <a:p>
            <a:r>
              <a:rPr lang="en-IN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Directorate of Cashewnut and Cocoa Development, Cochin</a:t>
            </a:r>
          </a:p>
          <a:p>
            <a:r>
              <a:rPr lang="en-IN" sz="29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20-02-2016</a:t>
            </a:r>
            <a:endParaRPr lang="en-IN" sz="29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Picture 7" descr=".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58214" y="71414"/>
            <a:ext cx="642942" cy="10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08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 gr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1285860"/>
            <a:ext cx="9137668" cy="5572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16" y="214290"/>
            <a:ext cx="4214842" cy="782960"/>
          </a:xfrm>
        </p:spPr>
        <p:txBody>
          <a:bodyPr>
            <a:normAutofit/>
          </a:bodyPr>
          <a:lstStyle/>
          <a:p>
            <a:r>
              <a:rPr lang="en-IN" sz="4400" dirty="0" smtClean="0"/>
              <a:t>Future Strategies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586790" cy="40005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Working together and effective coordination among all stake holders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Single set of criteria to harmonize the standards of delivery mechanism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India is ahead of technologies but needs to ensure field level implementation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Private participation with government support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10</a:t>
            </a:fld>
            <a:endParaRPr lang="en-IN"/>
          </a:p>
        </p:txBody>
      </p:sp>
      <p:pic>
        <p:nvPicPr>
          <p:cNvPr id="9" name="Picture 8" descr="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71414"/>
            <a:ext cx="642942" cy="1091641"/>
          </a:xfrm>
          <a:prstGeom prst="rect">
            <a:avLst/>
          </a:prstGeom>
        </p:spPr>
      </p:pic>
      <p:pic>
        <p:nvPicPr>
          <p:cNvPr id="7" name="Picture 6" descr="PLANTATION CAHEW.JPG"/>
          <p:cNvPicPr>
            <a:picLocks noChangeAspect="1"/>
          </p:cNvPicPr>
          <p:nvPr/>
        </p:nvPicPr>
        <p:blipFill>
          <a:blip r:embed="rId5" cstate="print"/>
          <a:srcRect t="4913"/>
          <a:stretch>
            <a:fillRect/>
          </a:stretch>
        </p:blipFill>
        <p:spPr>
          <a:xfrm>
            <a:off x="5857916" y="5286388"/>
            <a:ext cx="2714612" cy="138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MODEL NURSERY.JPG"/>
          <p:cNvPicPr>
            <a:picLocks noChangeAspect="1"/>
          </p:cNvPicPr>
          <p:nvPr/>
        </p:nvPicPr>
        <p:blipFill>
          <a:blip r:embed="rId6" cstate="print"/>
          <a:srcRect t="11033"/>
          <a:stretch>
            <a:fillRect/>
          </a:stretch>
        </p:blipFill>
        <p:spPr>
          <a:xfrm>
            <a:off x="214282" y="5286388"/>
            <a:ext cx="2786082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CASHEW.JPG"/>
          <p:cNvPicPr>
            <a:picLocks noChangeAspect="1"/>
          </p:cNvPicPr>
          <p:nvPr/>
        </p:nvPicPr>
        <p:blipFill>
          <a:blip r:embed="rId7" cstate="print"/>
          <a:srcRect t="13541" b="10416"/>
          <a:stretch>
            <a:fillRect/>
          </a:stretch>
        </p:blipFill>
        <p:spPr>
          <a:xfrm>
            <a:off x="3214678" y="5286387"/>
            <a:ext cx="2428892" cy="138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 gr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1285860"/>
            <a:ext cx="9137668" cy="5572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143668" cy="782960"/>
          </a:xfrm>
        </p:spPr>
        <p:txBody>
          <a:bodyPr>
            <a:normAutofit/>
          </a:bodyPr>
          <a:lstStyle/>
          <a:p>
            <a:r>
              <a:rPr lang="en-IN" sz="4400" dirty="0" smtClean="0"/>
              <a:t>Govt of India’s Initiatives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571612"/>
            <a:ext cx="8929718" cy="521497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Financial assistance extended for integrated development of cashew in the country through adoption of end to end holistic approach.</a:t>
            </a:r>
          </a:p>
          <a:p>
            <a:pPr>
              <a:buNone/>
            </a:pPr>
            <a:endParaRPr lang="en-US" sz="500" dirty="0" smtClean="0">
              <a:solidFill>
                <a:schemeClr val="tx2"/>
              </a:solidFill>
              <a:latin typeface="+mj-lt"/>
            </a:endParaRP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New plantation development in potential areas.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+mj-lt"/>
              </a:rPr>
              <a:t>Removal of senile plantations and replanting with HYV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Model nurseries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+mj-lt"/>
              </a:rPr>
              <a:t>Human resource development 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Intensive technology transfer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+mj-lt"/>
              </a:rPr>
              <a:t>Post harvest management and processing with value addition. </a:t>
            </a:r>
          </a:p>
          <a:p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11</a:t>
            </a:fld>
            <a:endParaRPr lang="en-IN"/>
          </a:p>
        </p:txBody>
      </p:sp>
      <p:pic>
        <p:nvPicPr>
          <p:cNvPr id="9" name="Picture 8" descr="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9652" y="71414"/>
            <a:ext cx="642942" cy="1091641"/>
          </a:xfrm>
          <a:prstGeom prst="rect">
            <a:avLst/>
          </a:prstGeom>
        </p:spPr>
      </p:pic>
      <p:pic>
        <p:nvPicPr>
          <p:cNvPr id="7" name="Picture 6" descr="Transperent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050" y="6000768"/>
            <a:ext cx="900106" cy="716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 gr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1285860"/>
            <a:ext cx="9137668" cy="5572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50" y="214290"/>
            <a:ext cx="6929454" cy="78296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Good Agricultural practices for </a:t>
            </a:r>
            <a:br>
              <a:rPr lang="en-US" sz="3200" dirty="0" smtClean="0"/>
            </a:br>
            <a:r>
              <a:rPr lang="en-US" sz="3200" dirty="0" smtClean="0"/>
              <a:t>cashew cultivation</a:t>
            </a:r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12</a:t>
            </a:fld>
            <a:endParaRPr lang="en-IN"/>
          </a:p>
        </p:txBody>
      </p:sp>
      <p:pic>
        <p:nvPicPr>
          <p:cNvPr id="7" name="Picture 6" descr="13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473184"/>
            <a:ext cx="3500462" cy="202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85786" y="3559179"/>
            <a:ext cx="3544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C1C1C"/>
                </a:solidFill>
                <a:latin typeface="Plantagenet Cherokee" pitchFamily="18" charset="0"/>
                <a:cs typeface="Segoe UI" pitchFamily="34" charset="0"/>
              </a:rPr>
              <a:t>Preparation of Land for planting </a:t>
            </a:r>
          </a:p>
        </p:txBody>
      </p:sp>
      <p:pic>
        <p:nvPicPr>
          <p:cNvPr id="9" name="Picture 8" descr="E:\jayalakshmi\2015-16\HC -CASHEW COCOA PHOTOS\HC -CASHEW COCOA PHOTOS\CASHEW PHOTOS\CASHEW NURSERY-1.JPG"/>
          <p:cNvPicPr/>
          <p:nvPr/>
        </p:nvPicPr>
        <p:blipFill>
          <a:blip r:embed="rId5"/>
          <a:srcRect t="7180" r="3842" b="7180"/>
          <a:stretch>
            <a:fillRect/>
          </a:stretch>
        </p:blipFill>
        <p:spPr bwMode="auto">
          <a:xfrm>
            <a:off x="5005388" y="1500174"/>
            <a:ext cx="349570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838728" y="3559178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C1C1C"/>
                </a:solidFill>
                <a:latin typeface="Plantagenet Cherokee" pitchFamily="18" charset="0"/>
              </a:rPr>
              <a:t>Selection of HYV of cashew</a:t>
            </a:r>
          </a:p>
        </p:txBody>
      </p:sp>
      <p:pic>
        <p:nvPicPr>
          <p:cNvPr id="11" name="Picture 10" descr="13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124348"/>
            <a:ext cx="3500462" cy="209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14385" y="6274378"/>
            <a:ext cx="3683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C1C1C"/>
                </a:solidFill>
                <a:latin typeface="Plantagenet Cherokee" pitchFamily="18" charset="0"/>
              </a:rPr>
              <a:t>Planting of cashew grafts  of  HYV</a:t>
            </a:r>
          </a:p>
        </p:txBody>
      </p:sp>
      <p:pic>
        <p:nvPicPr>
          <p:cNvPr id="13" name="Picture 12" descr="\\Cashewserver\e\Tafcorn-18.05.2015\IMG_2012.JPG"/>
          <p:cNvPicPr/>
          <p:nvPr/>
        </p:nvPicPr>
        <p:blipFill>
          <a:blip r:embed="rId7"/>
          <a:srcRect b="2922"/>
          <a:stretch>
            <a:fillRect/>
          </a:stretch>
        </p:blipFill>
        <p:spPr bwMode="auto">
          <a:xfrm>
            <a:off x="5019676" y="4071942"/>
            <a:ext cx="348141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072066" y="6273822"/>
            <a:ext cx="3491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C1C1C"/>
                </a:solidFill>
                <a:latin typeface="Plantagenet Cherokee" pitchFamily="18" charset="0"/>
              </a:rPr>
              <a:t>Well maintained cashew garden </a:t>
            </a:r>
          </a:p>
        </p:txBody>
      </p:sp>
      <p:pic>
        <p:nvPicPr>
          <p:cNvPr id="17" name="Picture 16" descr=".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58214" y="122781"/>
            <a:ext cx="642942" cy="1091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istory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928802"/>
            <a:ext cx="4786346" cy="857256"/>
          </a:xfrm>
        </p:spPr>
        <p:txBody>
          <a:bodyPr>
            <a:normAutofit fontScale="90000"/>
          </a:bodyPr>
          <a:lstStyle/>
          <a:p>
            <a:r>
              <a:rPr lang="en-US" sz="3300" dirty="0" smtClean="0">
                <a:solidFill>
                  <a:srgbClr val="C00000"/>
                </a:solidFill>
              </a:rPr>
              <a:t>Introduced  in India (Goa) in 16th Century by Portuguese</a:t>
            </a:r>
            <a:r>
              <a:rPr lang="en-US" sz="3100" dirty="0" smtClean="0">
                <a:solidFill>
                  <a:srgbClr val="C00000"/>
                </a:solidFill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928934"/>
            <a:ext cx="5000660" cy="2816886"/>
          </a:xfrm>
        </p:spPr>
        <p:txBody>
          <a:bodyPr>
            <a:noAutofit/>
          </a:bodyPr>
          <a:lstStyle/>
          <a:p>
            <a:pPr marL="292100" indent="-292100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Commercial planting commenced in 1960’s.</a:t>
            </a:r>
          </a:p>
          <a:p>
            <a:pPr marL="292100" indent="-292100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Development </a:t>
            </a:r>
            <a:r>
              <a:rPr lang="en-US" sz="28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programmes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started in the beginning of 1992 onwards</a:t>
            </a:r>
          </a:p>
          <a:p>
            <a:pPr marL="292100" indent="-292100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Presently, cashew is the 3</a:t>
            </a:r>
            <a:r>
              <a:rPr lang="en-US" sz="2800" baseline="30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rd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most important export crop in Agriculture.</a:t>
            </a:r>
          </a:p>
          <a:p>
            <a:pPr marL="292100" indent="-292100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28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43108" y="285728"/>
            <a:ext cx="6500858" cy="642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History &amp; Development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9652" y="71414"/>
            <a:ext cx="642942" cy="1091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G_00451.jpg"/>
          <p:cNvPicPr>
            <a:picLocks noChangeAspect="1"/>
          </p:cNvPicPr>
          <p:nvPr/>
        </p:nvPicPr>
        <p:blipFill>
          <a:blip r:embed="rId3" cstate="print"/>
          <a:srcRect b="8341"/>
          <a:stretch>
            <a:fillRect/>
          </a:stretch>
        </p:blipFill>
        <p:spPr>
          <a:xfrm>
            <a:off x="0" y="2147748"/>
            <a:ext cx="9144000" cy="4710276"/>
          </a:xfrm>
          <a:prstGeom prst="rect">
            <a:avLst/>
          </a:prstGeom>
        </p:spPr>
      </p:pic>
      <p:pic>
        <p:nvPicPr>
          <p:cNvPr id="16" name="Picture 15" descr="Untitled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5583"/>
            <a:ext cx="9144000" cy="132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48" y="214290"/>
            <a:ext cx="1780456" cy="782960"/>
          </a:xfrm>
        </p:spPr>
        <p:txBody>
          <a:bodyPr>
            <a:noAutofit/>
          </a:bodyPr>
          <a:lstStyle/>
          <a:p>
            <a:r>
              <a:rPr lang="en-IN" sz="4400" dirty="0" smtClean="0"/>
              <a:t>Vision</a:t>
            </a:r>
            <a:endParaRPr lang="en-IN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3</a:t>
            </a:fld>
            <a:endParaRPr lang="en-IN"/>
          </a:p>
        </p:txBody>
      </p:sp>
      <p:pic>
        <p:nvPicPr>
          <p:cNvPr id="11" name="Picture 10" descr=".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58214" y="71414"/>
            <a:ext cx="642942" cy="10916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1428736"/>
            <a:ext cx="8715436" cy="2677656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spAutoFit/>
          </a:bodyPr>
          <a:lstStyle/>
          <a:p>
            <a:r>
              <a:rPr lang="en-US" sz="4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Promote cashew cultivation in India by adopting good agriculture practices with intensive transfer of technology programme.</a:t>
            </a:r>
            <a:endParaRPr lang="en-GB" sz="4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gr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1285860"/>
            <a:ext cx="9137668" cy="5572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934" y="214290"/>
            <a:ext cx="2500330" cy="782960"/>
          </a:xfrm>
        </p:spPr>
        <p:txBody>
          <a:bodyPr>
            <a:normAutofit fontScale="90000"/>
          </a:bodyPr>
          <a:lstStyle/>
          <a:p>
            <a:r>
              <a:rPr lang="en-IN" sz="4900" dirty="0" smtClean="0"/>
              <a:t>Mission</a:t>
            </a:r>
            <a:r>
              <a:rPr lang="en-IN" dirty="0" smtClean="0"/>
              <a:t>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285860"/>
            <a:ext cx="8586790" cy="39290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Developing coordination and linkages among all stake holders to maximize efficiency and effectiveness of various programme.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Identifying lacunas prioritizing and supporting.</a:t>
            </a:r>
          </a:p>
          <a:p>
            <a:r>
              <a:rPr 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Endorsing healthy and transparent practices for development of cashew plantation.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Collaboration in organic certification programme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4</a:t>
            </a:fld>
            <a:endParaRPr lang="en-IN" dirty="0"/>
          </a:p>
        </p:txBody>
      </p:sp>
      <p:pic>
        <p:nvPicPr>
          <p:cNvPr id="8" name="Picture 7" descr="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71414"/>
            <a:ext cx="642942" cy="1091641"/>
          </a:xfrm>
          <a:prstGeom prst="rect">
            <a:avLst/>
          </a:prstGeom>
        </p:spPr>
      </p:pic>
      <p:pic>
        <p:nvPicPr>
          <p:cNvPr id="14" name="Picture 13" descr="IMG_20141114_102333.jpg"/>
          <p:cNvPicPr>
            <a:picLocks noChangeAspect="1"/>
          </p:cNvPicPr>
          <p:nvPr/>
        </p:nvPicPr>
        <p:blipFill>
          <a:blip r:embed="rId5" cstate="print"/>
          <a:srcRect t="6250"/>
          <a:stretch>
            <a:fillRect/>
          </a:stretch>
        </p:blipFill>
        <p:spPr>
          <a:xfrm>
            <a:off x="3428992" y="5143512"/>
            <a:ext cx="250033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Photo-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5143512"/>
            <a:ext cx="2571768" cy="1530287"/>
          </a:xfrm>
          <a:prstGeom prst="rect">
            <a:avLst/>
          </a:prstGeom>
        </p:spPr>
      </p:pic>
      <p:pic>
        <p:nvPicPr>
          <p:cNvPr id="19" name="Picture 18" descr="2.jpg"/>
          <p:cNvPicPr>
            <a:picLocks noChangeAspect="1"/>
          </p:cNvPicPr>
          <p:nvPr/>
        </p:nvPicPr>
        <p:blipFill>
          <a:blip r:embed="rId7" cstate="print"/>
          <a:srcRect l="13022" t="4107" r="7217" b="7990"/>
          <a:stretch>
            <a:fillRect/>
          </a:stretch>
        </p:blipFill>
        <p:spPr>
          <a:xfrm>
            <a:off x="285720" y="5143512"/>
            <a:ext cx="291943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gr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1285860"/>
            <a:ext cx="9137668" cy="5572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30" y="142852"/>
            <a:ext cx="3143272" cy="782960"/>
          </a:xfrm>
        </p:spPr>
        <p:txBody>
          <a:bodyPr>
            <a:normAutofit/>
          </a:bodyPr>
          <a:lstStyle/>
          <a:p>
            <a:r>
              <a:rPr lang="en-IN" sz="4400" dirty="0" smtClean="0"/>
              <a:t>Programmes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429684" cy="478634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Establishment of model nurseries in cashew.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Area Expansion in traditional and non traditional areas.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Replanting of cashew under State level Corporations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Contract farming in association with processing industries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Village adoption 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Micro irrigation in cashew clusters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Intensive transfer of technology programmes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Organic certification in collaboration with certification agencies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Popularization of cashew apple </a:t>
            </a:r>
            <a:r>
              <a:rPr lang="en-US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utilisation</a:t>
            </a:r>
            <a:r>
              <a:rPr 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Establishment of Model farm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5</a:t>
            </a:fld>
            <a:endParaRPr lang="en-IN" dirty="0"/>
          </a:p>
        </p:txBody>
      </p:sp>
      <p:pic>
        <p:nvPicPr>
          <p:cNvPr id="8" name="Picture 7" descr="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71414"/>
            <a:ext cx="642942" cy="1091641"/>
          </a:xfrm>
          <a:prstGeom prst="rect">
            <a:avLst/>
          </a:prstGeom>
        </p:spPr>
      </p:pic>
      <p:pic>
        <p:nvPicPr>
          <p:cNvPr id="9" name="Picture 8" descr="Transperent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5357826"/>
            <a:ext cx="1614486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gr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1285860"/>
            <a:ext cx="9137668" cy="5572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2" y="142852"/>
            <a:ext cx="3571900" cy="928694"/>
          </a:xfrm>
        </p:spPr>
        <p:txBody>
          <a:bodyPr>
            <a:normAutofit/>
          </a:bodyPr>
          <a:lstStyle/>
          <a:p>
            <a:r>
              <a:rPr lang="en-IN" sz="4400" dirty="0" smtClean="0"/>
              <a:t>Collaboration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586790" cy="48577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Research organizations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Horticulture departments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State level corporations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 government organizations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Processing industries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Farmer cooperative societies 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Nationalised</a:t>
            </a:r>
            <a:r>
              <a:rPr lang="en-US" dirty="0" smtClean="0">
                <a:solidFill>
                  <a:schemeClr val="tx2"/>
                </a:solidFill>
              </a:rPr>
              <a:t> banks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Institutes of excellence in government and private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International organizations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6</a:t>
            </a:fld>
            <a:endParaRPr lang="en-IN" dirty="0"/>
          </a:p>
        </p:txBody>
      </p:sp>
      <p:pic>
        <p:nvPicPr>
          <p:cNvPr id="8" name="Picture 7" descr="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71414"/>
            <a:ext cx="642942" cy="1091641"/>
          </a:xfrm>
          <a:prstGeom prst="rect">
            <a:avLst/>
          </a:prstGeom>
        </p:spPr>
      </p:pic>
      <p:pic>
        <p:nvPicPr>
          <p:cNvPr id="11" name="Picture 10" descr="cc_for_photo_gallery.jpg"/>
          <p:cNvPicPr>
            <a:picLocks noChangeAspect="1"/>
          </p:cNvPicPr>
          <p:nvPr/>
        </p:nvPicPr>
        <p:blipFill>
          <a:blip r:embed="rId5"/>
          <a:srcRect l="17240" t="12440" r="11718" b="2424"/>
          <a:stretch>
            <a:fillRect/>
          </a:stretch>
        </p:blipFill>
        <p:spPr>
          <a:xfrm>
            <a:off x="5786446" y="1428736"/>
            <a:ext cx="3143240" cy="2019443"/>
          </a:xfrm>
          <a:prstGeom prst="rect">
            <a:avLst/>
          </a:prstGeom>
        </p:spPr>
      </p:pic>
      <p:pic>
        <p:nvPicPr>
          <p:cNvPr id="12" name="Picture 11" descr="karnataka-cashew-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3571876"/>
            <a:ext cx="3143240" cy="1428760"/>
          </a:xfrm>
          <a:prstGeom prst="rect">
            <a:avLst/>
          </a:prstGeom>
        </p:spPr>
      </p:pic>
      <p:pic>
        <p:nvPicPr>
          <p:cNvPr id="14" name="Picture 13" descr="Transperent cop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1050" y="6000768"/>
            <a:ext cx="900106" cy="716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 gr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1285860"/>
            <a:ext cx="9137668" cy="5572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142852"/>
            <a:ext cx="5786478" cy="1000132"/>
          </a:xfrm>
        </p:spPr>
        <p:txBody>
          <a:bodyPr>
            <a:noAutofit/>
          </a:bodyPr>
          <a:lstStyle/>
          <a:p>
            <a:r>
              <a:rPr lang="en-IN" sz="4400" dirty="0" smtClean="0"/>
              <a:t>Indian Cashew Scenario</a:t>
            </a:r>
            <a:endParaRPr lang="en-IN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7</a:t>
            </a:fld>
            <a:endParaRPr lang="en-IN"/>
          </a:p>
        </p:txBody>
      </p:sp>
      <p:graphicFrame>
        <p:nvGraphicFramePr>
          <p:cNvPr id="9" name="Group 2"/>
          <p:cNvGraphicFramePr>
            <a:graphicFrameLocks noGrp="1"/>
          </p:cNvGraphicFramePr>
          <p:nvPr/>
        </p:nvGraphicFramePr>
        <p:xfrm>
          <a:off x="142844" y="1357298"/>
          <a:ext cx="4929222" cy="5495572"/>
        </p:xfrm>
        <a:graphic>
          <a:graphicData uri="http://schemas.openxmlformats.org/drawingml/2006/table">
            <a:tbl>
              <a:tblPr/>
              <a:tblGrid>
                <a:gridCol w="1714512"/>
                <a:gridCol w="3214710"/>
              </a:tblGrid>
              <a:tr h="43774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Cultivation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 states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622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Area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1.027million ha 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2015-16)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4753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Production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0.725 million MT 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2015-16)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0.181 million MT (Processed Kernel 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equiv.)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5659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Productivity (Av)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706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Kg/ha(2015-16)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8551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Major cashew growing states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Maharashtra, Kerala, Goa, Karnataka, Tamil Nadu  Andhra Pradesh, Orissa  and West Bengal.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Spread to non traditional areas of central and NE region of the country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2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6" descr="C:\Users\Peter\Desktop\Cashew Presentation\IMG_0319.JPG"/>
          <p:cNvPicPr>
            <a:picLocks noChangeAspect="1" noChangeArrowheads="1"/>
          </p:cNvPicPr>
          <p:nvPr/>
        </p:nvPicPr>
        <p:blipFill>
          <a:blip r:embed="rId4"/>
          <a:srcRect l="2499" t="15582"/>
          <a:stretch>
            <a:fillRect/>
          </a:stretch>
        </p:blipFill>
        <p:spPr bwMode="auto">
          <a:xfrm>
            <a:off x="5214942" y="1365234"/>
            <a:ext cx="3786214" cy="192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Plantaio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400436"/>
            <a:ext cx="3810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7" descr="C:\Users\Peter\Desktop\Cashew Presentation\IMG_0318.JPG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5214942" y="5210198"/>
            <a:ext cx="3810000" cy="150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.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58214" y="71414"/>
            <a:ext cx="642942" cy="1091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 gr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1285860"/>
            <a:ext cx="9137668" cy="557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64" y="214290"/>
            <a:ext cx="4929222" cy="782960"/>
          </a:xfrm>
        </p:spPr>
        <p:txBody>
          <a:bodyPr>
            <a:normAutofit/>
          </a:bodyPr>
          <a:lstStyle/>
          <a:p>
            <a:r>
              <a:rPr lang="en-IN" sz="4400" dirty="0" smtClean="0"/>
              <a:t>Area to concentrate</a:t>
            </a:r>
            <a:endParaRPr lang="en-IN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8</a:t>
            </a:fld>
            <a:endParaRPr lang="en-IN"/>
          </a:p>
        </p:txBody>
      </p:sp>
      <p:pic>
        <p:nvPicPr>
          <p:cNvPr id="9" name="Picture 8" descr="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71414"/>
            <a:ext cx="642942" cy="10916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76" y="1571612"/>
            <a:ext cx="8929718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effectLst/>
                <a:cs typeface="Times New Roman" pitchFamily="18" charset="0"/>
              </a:rPr>
              <a:t>  Removal of senile plantations and replanting with HYV 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effectLst/>
                <a:cs typeface="Times New Roman" pitchFamily="18" charset="0"/>
              </a:rPr>
              <a:t>  New plantation development in nontraditional areas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effectLst/>
                <a:cs typeface="Times New Roman" pitchFamily="18" charset="0"/>
              </a:rPr>
              <a:t>  Contract/lease farming by processing industries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effectLst/>
                <a:cs typeface="Times New Roman" pitchFamily="18" charset="0"/>
              </a:rPr>
              <a:t>  Infrastructure for cashew apple processing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effectLst/>
                <a:cs typeface="Times New Roman" pitchFamily="18" charset="0"/>
              </a:rPr>
              <a:t>  Human resource development 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14818"/>
            <a:ext cx="3929090" cy="2347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\\Cashewserver\e\DEVELOPMENT FILES\photos\New folder (3)\first day\DSC_027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214818"/>
            <a:ext cx="389732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grundwith ap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" y="1285860"/>
            <a:ext cx="9137668" cy="5572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7286676" cy="782960"/>
          </a:xfrm>
        </p:spPr>
        <p:txBody>
          <a:bodyPr>
            <a:noAutofit/>
          </a:bodyPr>
          <a:lstStyle/>
          <a:p>
            <a:r>
              <a:rPr lang="en-US" sz="4000" dirty="0" smtClean="0"/>
              <a:t>Future Strategies for next decade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586790" cy="2928958"/>
          </a:xfrm>
        </p:spPr>
        <p:txBody>
          <a:bodyPr>
            <a:normAutofit/>
          </a:bodyPr>
          <a:lstStyle/>
          <a:p>
            <a:pPr defTabSz="912813">
              <a:spcAft>
                <a:spcPct val="20000"/>
              </a:spcAft>
              <a:buClr>
                <a:srgbClr val="008000"/>
              </a:buClr>
            </a:pPr>
            <a:r>
              <a:rPr lang="en-US" sz="3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Massive replanting programme.</a:t>
            </a:r>
          </a:p>
          <a:p>
            <a:pPr defTabSz="912813">
              <a:spcAft>
                <a:spcPct val="20000"/>
              </a:spcAft>
              <a:buClr>
                <a:srgbClr val="008000"/>
              </a:buClr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 Area expansion in traditional and non-traditional areas </a:t>
            </a:r>
          </a:p>
          <a:p>
            <a:pPr defTabSz="912813">
              <a:buClr>
                <a:srgbClr val="008000"/>
              </a:buClr>
            </a:pPr>
            <a:r>
              <a:rPr lang="en-US" sz="3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Organizing intensive thematic campaigns and farmers training.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0756-6DAD-4FAF-991E-9D9851B8786F}" type="slidenum">
              <a:rPr lang="en-IN" smtClean="0"/>
              <a:pPr/>
              <a:t>9</a:t>
            </a:fld>
            <a:endParaRPr lang="en-IN"/>
          </a:p>
        </p:txBody>
      </p:sp>
      <p:pic>
        <p:nvPicPr>
          <p:cNvPr id="8" name="Picture 7" descr="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6776" y="857232"/>
            <a:ext cx="642942" cy="1091641"/>
          </a:xfrm>
          <a:prstGeom prst="rect">
            <a:avLst/>
          </a:prstGeom>
        </p:spPr>
      </p:pic>
      <p:pic>
        <p:nvPicPr>
          <p:cNvPr id="9" name="Picture 8" descr="Training sess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40" y="4429132"/>
            <a:ext cx="403934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ashew apple 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4429132"/>
            <a:ext cx="3914340" cy="2182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590</Words>
  <Application>Microsoft Office PowerPoint</Application>
  <PresentationFormat>On-screen Show (4:3)</PresentationFormat>
  <Paragraphs>115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Innovative ways to enhance production and productivity in Cashew</vt:lpstr>
      <vt:lpstr>Introduced  in India (Goa) in 16th Century by Portuguese.  </vt:lpstr>
      <vt:lpstr>Vision</vt:lpstr>
      <vt:lpstr>Mission </vt:lpstr>
      <vt:lpstr>Programmes</vt:lpstr>
      <vt:lpstr>Collaboration</vt:lpstr>
      <vt:lpstr>Indian Cashew Scenario</vt:lpstr>
      <vt:lpstr>Area to concentrate</vt:lpstr>
      <vt:lpstr>Future Strategies for next decade</vt:lpstr>
      <vt:lpstr>Future Strategies</vt:lpstr>
      <vt:lpstr>Govt of India’s Initiatives</vt:lpstr>
      <vt:lpstr>Good Agricultural practices for  cashew cultivation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presentation title here</dc:title>
  <dc:creator>GSV</dc:creator>
  <cp:lastModifiedBy>director</cp:lastModifiedBy>
  <cp:revision>80</cp:revision>
  <dcterms:created xsi:type="dcterms:W3CDTF">2015-08-17T04:28:34Z</dcterms:created>
  <dcterms:modified xsi:type="dcterms:W3CDTF">2010-11-03T01:44:11Z</dcterms:modified>
</cp:coreProperties>
</file>