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0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5" r:id="rId8"/>
    <p:sldId id="272" r:id="rId9"/>
    <p:sldId id="273" r:id="rId10"/>
    <p:sldId id="274" r:id="rId11"/>
    <p:sldId id="275" r:id="rId12"/>
    <p:sldId id="271" r:id="rId13"/>
    <p:sldId id="277" r:id="rId14"/>
    <p:sldId id="278" r:id="rId15"/>
    <p:sldId id="27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C4AA6B-A6EC-4162-8A6F-E95883DC441C}" type="doc">
      <dgm:prSet loTypeId="urn:microsoft.com/office/officeart/2005/8/layout/process1" loCatId="process" qsTypeId="urn:microsoft.com/office/officeart/2005/8/quickstyle/simple1" qsCatId="simple" csTypeId="urn:microsoft.com/office/officeart/2005/8/colors/colorful1#4" csCatId="colorful" phldr="1"/>
      <dgm:spPr/>
    </dgm:pt>
    <dgm:pt modelId="{D38628BC-BE0F-407C-BADB-47DB0F4A079B}">
      <dgm:prSet phldrT="[Text]" custT="1"/>
      <dgm:spPr/>
      <dgm:t>
        <a:bodyPr/>
        <a:lstStyle/>
        <a:p>
          <a:endParaRPr lang="en-US" sz="1400" dirty="0">
            <a:latin typeface="Century Gothic" pitchFamily="34" charset="0"/>
          </a:endParaRPr>
        </a:p>
        <a:p>
          <a:r>
            <a:rPr lang="en-US" sz="1400" dirty="0">
              <a:latin typeface="Century Gothic" pitchFamily="34" charset="0"/>
            </a:rPr>
            <a:t>Nursery</a:t>
          </a:r>
        </a:p>
        <a:p>
          <a:endParaRPr lang="en-US" sz="1400" dirty="0">
            <a:latin typeface="Century Gothic" pitchFamily="34" charset="0"/>
          </a:endParaRPr>
        </a:p>
      </dgm:t>
    </dgm:pt>
    <dgm:pt modelId="{8FBED02B-68C5-4263-8E86-40556FFB7DBA}" type="parTrans" cxnId="{2F10AC05-2EC0-477D-8D1F-E9B751418461}">
      <dgm:prSet/>
      <dgm:spPr/>
      <dgm:t>
        <a:bodyPr/>
        <a:lstStyle/>
        <a:p>
          <a:endParaRPr lang="en-US"/>
        </a:p>
      </dgm:t>
    </dgm:pt>
    <dgm:pt modelId="{23FD776B-96F6-4502-88AC-5134B4422009}" type="sibTrans" cxnId="{2F10AC05-2EC0-477D-8D1F-E9B751418461}">
      <dgm:prSet/>
      <dgm:spPr/>
      <dgm:t>
        <a:bodyPr/>
        <a:lstStyle/>
        <a:p>
          <a:endParaRPr lang="en-US"/>
        </a:p>
      </dgm:t>
    </dgm:pt>
    <dgm:pt modelId="{BB6F459E-DE6E-4035-8098-6A71EA036F8D}">
      <dgm:prSet phldrT="[Text]" custT="1"/>
      <dgm:spPr/>
      <dgm:t>
        <a:bodyPr/>
        <a:lstStyle/>
        <a:p>
          <a:r>
            <a:rPr lang="en-US" sz="1400" dirty="0">
              <a:latin typeface="Century Gothic" pitchFamily="34" charset="0"/>
            </a:rPr>
            <a:t>RCN Traders</a:t>
          </a:r>
        </a:p>
      </dgm:t>
    </dgm:pt>
    <dgm:pt modelId="{AD1C2630-1746-4AED-B562-1BC1FD610EF5}" type="parTrans" cxnId="{F15339AB-9E65-490C-9292-C559D785CEF7}">
      <dgm:prSet/>
      <dgm:spPr/>
      <dgm:t>
        <a:bodyPr/>
        <a:lstStyle/>
        <a:p>
          <a:endParaRPr lang="en-US"/>
        </a:p>
      </dgm:t>
    </dgm:pt>
    <dgm:pt modelId="{638A54C8-D93C-4DD2-B7A0-A2C6686840EE}" type="sibTrans" cxnId="{F15339AB-9E65-490C-9292-C559D785CEF7}">
      <dgm:prSet/>
      <dgm:spPr/>
      <dgm:t>
        <a:bodyPr/>
        <a:lstStyle/>
        <a:p>
          <a:endParaRPr lang="en-US"/>
        </a:p>
      </dgm:t>
    </dgm:pt>
    <dgm:pt modelId="{3C86C943-302B-4E62-9C84-211B3FED719D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400" dirty="0">
              <a:latin typeface="Century Gothic" pitchFamily="34" charset="0"/>
            </a:rPr>
            <a:t>Processor</a:t>
          </a:r>
        </a:p>
      </dgm:t>
    </dgm:pt>
    <dgm:pt modelId="{D506D04A-5D24-4EC4-A94D-CFEE7F9DD0A4}" type="parTrans" cxnId="{B0ED66CA-C614-4A57-85D0-6620BE691FCE}">
      <dgm:prSet/>
      <dgm:spPr/>
      <dgm:t>
        <a:bodyPr/>
        <a:lstStyle/>
        <a:p>
          <a:endParaRPr lang="en-US"/>
        </a:p>
      </dgm:t>
    </dgm:pt>
    <dgm:pt modelId="{9C4F133A-1464-4C9C-AEE4-B449817F70C7}" type="sibTrans" cxnId="{B0ED66CA-C614-4A57-85D0-6620BE691FCE}">
      <dgm:prSet/>
      <dgm:spPr/>
      <dgm:t>
        <a:bodyPr/>
        <a:lstStyle/>
        <a:p>
          <a:endParaRPr lang="en-US"/>
        </a:p>
      </dgm:t>
    </dgm:pt>
    <dgm:pt modelId="{D7501707-8BD7-42E2-A5CB-533DCC580D4F}">
      <dgm:prSet phldrT="[Text]" custT="1"/>
      <dgm:spPr/>
      <dgm:t>
        <a:bodyPr/>
        <a:lstStyle/>
        <a:p>
          <a:r>
            <a:rPr lang="en-US" sz="1400" dirty="0">
              <a:latin typeface="Century Gothic" pitchFamily="34" charset="0"/>
            </a:rPr>
            <a:t> Farmer</a:t>
          </a:r>
        </a:p>
      </dgm:t>
    </dgm:pt>
    <dgm:pt modelId="{1A5611BD-486D-4BDF-BF2E-47CAB5A4F909}" type="parTrans" cxnId="{DCDCA22F-0DBC-49DE-AC12-4D63BAF60229}">
      <dgm:prSet/>
      <dgm:spPr/>
      <dgm:t>
        <a:bodyPr/>
        <a:lstStyle/>
        <a:p>
          <a:endParaRPr lang="en-US"/>
        </a:p>
      </dgm:t>
    </dgm:pt>
    <dgm:pt modelId="{ABBF1CE4-3FCA-468D-AF47-ED07F4729AA0}" type="sibTrans" cxnId="{DCDCA22F-0DBC-49DE-AC12-4D63BAF60229}">
      <dgm:prSet/>
      <dgm:spPr/>
      <dgm:t>
        <a:bodyPr/>
        <a:lstStyle/>
        <a:p>
          <a:endParaRPr lang="en-US"/>
        </a:p>
      </dgm:t>
    </dgm:pt>
    <dgm:pt modelId="{B525C005-3363-4F57-99CB-2AB1249D6B15}" type="pres">
      <dgm:prSet presAssocID="{A7C4AA6B-A6EC-4162-8A6F-E95883DC441C}" presName="Name0" presStyleCnt="0">
        <dgm:presLayoutVars>
          <dgm:dir/>
          <dgm:resizeHandles val="exact"/>
        </dgm:presLayoutVars>
      </dgm:prSet>
      <dgm:spPr/>
    </dgm:pt>
    <dgm:pt modelId="{91184F0C-CD94-483F-B23F-76301DA51573}" type="pres">
      <dgm:prSet presAssocID="{D38628BC-BE0F-407C-BADB-47DB0F4A079B}" presName="node" presStyleLbl="node1" presStyleIdx="0" presStyleCnt="4">
        <dgm:presLayoutVars>
          <dgm:bulletEnabled val="1"/>
        </dgm:presLayoutVars>
      </dgm:prSet>
      <dgm:spPr/>
    </dgm:pt>
    <dgm:pt modelId="{F24D806B-F726-4650-92CB-CE529AF20DC5}" type="pres">
      <dgm:prSet presAssocID="{23FD776B-96F6-4502-88AC-5134B4422009}" presName="sibTrans" presStyleLbl="sibTrans2D1" presStyleIdx="0" presStyleCnt="3"/>
      <dgm:spPr/>
    </dgm:pt>
    <dgm:pt modelId="{D702936A-66C8-41ED-A4DC-49B5406B26BB}" type="pres">
      <dgm:prSet presAssocID="{23FD776B-96F6-4502-88AC-5134B4422009}" presName="connectorText" presStyleLbl="sibTrans2D1" presStyleIdx="0" presStyleCnt="3"/>
      <dgm:spPr/>
    </dgm:pt>
    <dgm:pt modelId="{7D442C1A-C368-4588-97FE-EA53063ECECF}" type="pres">
      <dgm:prSet presAssocID="{D7501707-8BD7-42E2-A5CB-533DCC580D4F}" presName="node" presStyleLbl="node1" presStyleIdx="1" presStyleCnt="4">
        <dgm:presLayoutVars>
          <dgm:bulletEnabled val="1"/>
        </dgm:presLayoutVars>
      </dgm:prSet>
      <dgm:spPr/>
    </dgm:pt>
    <dgm:pt modelId="{DEC4B137-A933-4B35-933E-47CA6E06E32C}" type="pres">
      <dgm:prSet presAssocID="{ABBF1CE4-3FCA-468D-AF47-ED07F4729AA0}" presName="sibTrans" presStyleLbl="sibTrans2D1" presStyleIdx="1" presStyleCnt="3"/>
      <dgm:spPr/>
    </dgm:pt>
    <dgm:pt modelId="{5CC3E94D-C83A-4C54-BD64-7DD15EB1E714}" type="pres">
      <dgm:prSet presAssocID="{ABBF1CE4-3FCA-468D-AF47-ED07F4729AA0}" presName="connectorText" presStyleLbl="sibTrans2D1" presStyleIdx="1" presStyleCnt="3"/>
      <dgm:spPr/>
    </dgm:pt>
    <dgm:pt modelId="{E036394F-1B62-46D1-AC0C-B3A26ABC5C8F}" type="pres">
      <dgm:prSet presAssocID="{BB6F459E-DE6E-4035-8098-6A71EA036F8D}" presName="node" presStyleLbl="node1" presStyleIdx="2" presStyleCnt="4">
        <dgm:presLayoutVars>
          <dgm:bulletEnabled val="1"/>
        </dgm:presLayoutVars>
      </dgm:prSet>
      <dgm:spPr/>
    </dgm:pt>
    <dgm:pt modelId="{AEA67604-EE6E-4CC5-8933-B6D565DAFB7C}" type="pres">
      <dgm:prSet presAssocID="{638A54C8-D93C-4DD2-B7A0-A2C6686840EE}" presName="sibTrans" presStyleLbl="sibTrans2D1" presStyleIdx="2" presStyleCnt="3"/>
      <dgm:spPr/>
    </dgm:pt>
    <dgm:pt modelId="{E10BAC1A-A597-4364-873F-35CA28D8CF5F}" type="pres">
      <dgm:prSet presAssocID="{638A54C8-D93C-4DD2-B7A0-A2C6686840EE}" presName="connectorText" presStyleLbl="sibTrans2D1" presStyleIdx="2" presStyleCnt="3"/>
      <dgm:spPr/>
    </dgm:pt>
    <dgm:pt modelId="{BFB2E418-C061-4B02-9C0D-DD6FD8E70443}" type="pres">
      <dgm:prSet presAssocID="{3C86C943-302B-4E62-9C84-211B3FED719D}" presName="node" presStyleLbl="node1" presStyleIdx="3" presStyleCnt="4" custLinFactNeighborX="-9888">
        <dgm:presLayoutVars>
          <dgm:bulletEnabled val="1"/>
        </dgm:presLayoutVars>
      </dgm:prSet>
      <dgm:spPr/>
    </dgm:pt>
  </dgm:ptLst>
  <dgm:cxnLst>
    <dgm:cxn modelId="{9AF5B8C0-8E67-4066-8158-758C79238DAE}" type="presOf" srcId="{23FD776B-96F6-4502-88AC-5134B4422009}" destId="{D702936A-66C8-41ED-A4DC-49B5406B26BB}" srcOrd="1" destOrd="0" presId="urn:microsoft.com/office/officeart/2005/8/layout/process1"/>
    <dgm:cxn modelId="{4926998B-FAA0-4236-9F9E-C640353A3BC5}" type="presOf" srcId="{D38628BC-BE0F-407C-BADB-47DB0F4A079B}" destId="{91184F0C-CD94-483F-B23F-76301DA51573}" srcOrd="0" destOrd="0" presId="urn:microsoft.com/office/officeart/2005/8/layout/process1"/>
    <dgm:cxn modelId="{DCDCA22F-0DBC-49DE-AC12-4D63BAF60229}" srcId="{A7C4AA6B-A6EC-4162-8A6F-E95883DC441C}" destId="{D7501707-8BD7-42E2-A5CB-533DCC580D4F}" srcOrd="1" destOrd="0" parTransId="{1A5611BD-486D-4BDF-BF2E-47CAB5A4F909}" sibTransId="{ABBF1CE4-3FCA-468D-AF47-ED07F4729AA0}"/>
    <dgm:cxn modelId="{8A367333-EFD5-48B2-8501-4C07E406AE02}" type="presOf" srcId="{D7501707-8BD7-42E2-A5CB-533DCC580D4F}" destId="{7D442C1A-C368-4588-97FE-EA53063ECECF}" srcOrd="0" destOrd="0" presId="urn:microsoft.com/office/officeart/2005/8/layout/process1"/>
    <dgm:cxn modelId="{5B73AB11-CD1D-4D9A-AB0E-B5F584C345D7}" type="presOf" srcId="{ABBF1CE4-3FCA-468D-AF47-ED07F4729AA0}" destId="{DEC4B137-A933-4B35-933E-47CA6E06E32C}" srcOrd="0" destOrd="0" presId="urn:microsoft.com/office/officeart/2005/8/layout/process1"/>
    <dgm:cxn modelId="{F15339AB-9E65-490C-9292-C559D785CEF7}" srcId="{A7C4AA6B-A6EC-4162-8A6F-E95883DC441C}" destId="{BB6F459E-DE6E-4035-8098-6A71EA036F8D}" srcOrd="2" destOrd="0" parTransId="{AD1C2630-1746-4AED-B562-1BC1FD610EF5}" sibTransId="{638A54C8-D93C-4DD2-B7A0-A2C6686840EE}"/>
    <dgm:cxn modelId="{08B05131-A97D-43A9-A0A3-F6AD33AB4209}" type="presOf" srcId="{ABBF1CE4-3FCA-468D-AF47-ED07F4729AA0}" destId="{5CC3E94D-C83A-4C54-BD64-7DD15EB1E714}" srcOrd="1" destOrd="0" presId="urn:microsoft.com/office/officeart/2005/8/layout/process1"/>
    <dgm:cxn modelId="{B0ED66CA-C614-4A57-85D0-6620BE691FCE}" srcId="{A7C4AA6B-A6EC-4162-8A6F-E95883DC441C}" destId="{3C86C943-302B-4E62-9C84-211B3FED719D}" srcOrd="3" destOrd="0" parTransId="{D506D04A-5D24-4EC4-A94D-CFEE7F9DD0A4}" sibTransId="{9C4F133A-1464-4C9C-AEE4-B449817F70C7}"/>
    <dgm:cxn modelId="{804EAED7-6BA7-456C-9A84-44CEC79A5451}" type="presOf" srcId="{A7C4AA6B-A6EC-4162-8A6F-E95883DC441C}" destId="{B525C005-3363-4F57-99CB-2AB1249D6B15}" srcOrd="0" destOrd="0" presId="urn:microsoft.com/office/officeart/2005/8/layout/process1"/>
    <dgm:cxn modelId="{49675D51-5474-4621-9292-8E527DFC4C25}" type="presOf" srcId="{638A54C8-D93C-4DD2-B7A0-A2C6686840EE}" destId="{E10BAC1A-A597-4364-873F-35CA28D8CF5F}" srcOrd="1" destOrd="0" presId="urn:microsoft.com/office/officeart/2005/8/layout/process1"/>
    <dgm:cxn modelId="{5884FCC3-EAF6-4CF3-AF5F-AB8CF066F82A}" type="presOf" srcId="{638A54C8-D93C-4DD2-B7A0-A2C6686840EE}" destId="{AEA67604-EE6E-4CC5-8933-B6D565DAFB7C}" srcOrd="0" destOrd="0" presId="urn:microsoft.com/office/officeart/2005/8/layout/process1"/>
    <dgm:cxn modelId="{92B3B06C-FE2A-4962-84F2-69A4EC94F3B6}" type="presOf" srcId="{23FD776B-96F6-4502-88AC-5134B4422009}" destId="{F24D806B-F726-4650-92CB-CE529AF20DC5}" srcOrd="0" destOrd="0" presId="urn:microsoft.com/office/officeart/2005/8/layout/process1"/>
    <dgm:cxn modelId="{1BC86E10-7327-4A00-AE37-D4E367D070C6}" type="presOf" srcId="{3C86C943-302B-4E62-9C84-211B3FED719D}" destId="{BFB2E418-C061-4B02-9C0D-DD6FD8E70443}" srcOrd="0" destOrd="0" presId="urn:microsoft.com/office/officeart/2005/8/layout/process1"/>
    <dgm:cxn modelId="{2F10AC05-2EC0-477D-8D1F-E9B751418461}" srcId="{A7C4AA6B-A6EC-4162-8A6F-E95883DC441C}" destId="{D38628BC-BE0F-407C-BADB-47DB0F4A079B}" srcOrd="0" destOrd="0" parTransId="{8FBED02B-68C5-4263-8E86-40556FFB7DBA}" sibTransId="{23FD776B-96F6-4502-88AC-5134B4422009}"/>
    <dgm:cxn modelId="{15F1A3D6-C42A-46E2-98AB-147278DF54AB}" type="presOf" srcId="{BB6F459E-DE6E-4035-8098-6A71EA036F8D}" destId="{E036394F-1B62-46D1-AC0C-B3A26ABC5C8F}" srcOrd="0" destOrd="0" presId="urn:microsoft.com/office/officeart/2005/8/layout/process1"/>
    <dgm:cxn modelId="{7B8BEE0C-E963-406B-AA21-E9FF650C08F0}" type="presParOf" srcId="{B525C005-3363-4F57-99CB-2AB1249D6B15}" destId="{91184F0C-CD94-483F-B23F-76301DA51573}" srcOrd="0" destOrd="0" presId="urn:microsoft.com/office/officeart/2005/8/layout/process1"/>
    <dgm:cxn modelId="{2BB2DCAC-CDF6-4C7D-9C34-1C7716014614}" type="presParOf" srcId="{B525C005-3363-4F57-99CB-2AB1249D6B15}" destId="{F24D806B-F726-4650-92CB-CE529AF20DC5}" srcOrd="1" destOrd="0" presId="urn:microsoft.com/office/officeart/2005/8/layout/process1"/>
    <dgm:cxn modelId="{D986668F-CA45-4916-9968-8B5D42CDA330}" type="presParOf" srcId="{F24D806B-F726-4650-92CB-CE529AF20DC5}" destId="{D702936A-66C8-41ED-A4DC-49B5406B26BB}" srcOrd="0" destOrd="0" presId="urn:microsoft.com/office/officeart/2005/8/layout/process1"/>
    <dgm:cxn modelId="{3298BDEF-D534-4B85-B4B9-5F6089506034}" type="presParOf" srcId="{B525C005-3363-4F57-99CB-2AB1249D6B15}" destId="{7D442C1A-C368-4588-97FE-EA53063ECECF}" srcOrd="2" destOrd="0" presId="urn:microsoft.com/office/officeart/2005/8/layout/process1"/>
    <dgm:cxn modelId="{712ED182-4E8F-4318-AB9F-09FA3D383726}" type="presParOf" srcId="{B525C005-3363-4F57-99CB-2AB1249D6B15}" destId="{DEC4B137-A933-4B35-933E-47CA6E06E32C}" srcOrd="3" destOrd="0" presId="urn:microsoft.com/office/officeart/2005/8/layout/process1"/>
    <dgm:cxn modelId="{0A615700-97AA-42F8-A62E-6F43DA90D45F}" type="presParOf" srcId="{DEC4B137-A933-4B35-933E-47CA6E06E32C}" destId="{5CC3E94D-C83A-4C54-BD64-7DD15EB1E714}" srcOrd="0" destOrd="0" presId="urn:microsoft.com/office/officeart/2005/8/layout/process1"/>
    <dgm:cxn modelId="{9F9F4666-B6FA-4A3E-AB02-2F38D08983ED}" type="presParOf" srcId="{B525C005-3363-4F57-99CB-2AB1249D6B15}" destId="{E036394F-1B62-46D1-AC0C-B3A26ABC5C8F}" srcOrd="4" destOrd="0" presId="urn:microsoft.com/office/officeart/2005/8/layout/process1"/>
    <dgm:cxn modelId="{2027B311-CEF8-4AE0-8D96-511D6D7CA050}" type="presParOf" srcId="{B525C005-3363-4F57-99CB-2AB1249D6B15}" destId="{AEA67604-EE6E-4CC5-8933-B6D565DAFB7C}" srcOrd="5" destOrd="0" presId="urn:microsoft.com/office/officeart/2005/8/layout/process1"/>
    <dgm:cxn modelId="{8A31B8C7-6F79-4140-8FC6-AB72F49093AC}" type="presParOf" srcId="{AEA67604-EE6E-4CC5-8933-B6D565DAFB7C}" destId="{E10BAC1A-A597-4364-873F-35CA28D8CF5F}" srcOrd="0" destOrd="0" presId="urn:microsoft.com/office/officeart/2005/8/layout/process1"/>
    <dgm:cxn modelId="{808FAE31-560C-48DE-B444-F7D0A2D54EFB}" type="presParOf" srcId="{B525C005-3363-4F57-99CB-2AB1249D6B15}" destId="{BFB2E418-C061-4B02-9C0D-DD6FD8E7044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84F0C-CD94-483F-B23F-76301DA51573}">
      <dsp:nvSpPr>
        <dsp:cNvPr id="0" name=""/>
        <dsp:cNvSpPr/>
      </dsp:nvSpPr>
      <dsp:spPr>
        <a:xfrm>
          <a:off x="3886" y="305716"/>
          <a:ext cx="804466" cy="9125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latin typeface="Century Gothic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entury Gothic" pitchFamily="34" charset="0"/>
            </a:rPr>
            <a:t>Nursery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latin typeface="Century Gothic" pitchFamily="34" charset="0"/>
          </a:endParaRPr>
        </a:p>
      </dsp:txBody>
      <dsp:txXfrm>
        <a:off x="27448" y="329278"/>
        <a:ext cx="757342" cy="865443"/>
      </dsp:txXfrm>
    </dsp:sp>
    <dsp:sp modelId="{F24D806B-F726-4650-92CB-CE529AF20DC5}">
      <dsp:nvSpPr>
        <dsp:cNvPr id="0" name=""/>
        <dsp:cNvSpPr/>
      </dsp:nvSpPr>
      <dsp:spPr>
        <a:xfrm>
          <a:off x="888799" y="662246"/>
          <a:ext cx="170546" cy="1995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888799" y="702147"/>
        <a:ext cx="119382" cy="119705"/>
      </dsp:txXfrm>
    </dsp:sp>
    <dsp:sp modelId="{7D442C1A-C368-4588-97FE-EA53063ECECF}">
      <dsp:nvSpPr>
        <dsp:cNvPr id="0" name=""/>
        <dsp:cNvSpPr/>
      </dsp:nvSpPr>
      <dsp:spPr>
        <a:xfrm>
          <a:off x="1130139" y="305716"/>
          <a:ext cx="804466" cy="91256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entury Gothic" pitchFamily="34" charset="0"/>
            </a:rPr>
            <a:t> Farmer</a:t>
          </a:r>
        </a:p>
      </dsp:txBody>
      <dsp:txXfrm>
        <a:off x="1153701" y="329278"/>
        <a:ext cx="757342" cy="865443"/>
      </dsp:txXfrm>
    </dsp:sp>
    <dsp:sp modelId="{DEC4B137-A933-4B35-933E-47CA6E06E32C}">
      <dsp:nvSpPr>
        <dsp:cNvPr id="0" name=""/>
        <dsp:cNvSpPr/>
      </dsp:nvSpPr>
      <dsp:spPr>
        <a:xfrm>
          <a:off x="2015053" y="662246"/>
          <a:ext cx="170546" cy="1995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015053" y="702147"/>
        <a:ext cx="119382" cy="119705"/>
      </dsp:txXfrm>
    </dsp:sp>
    <dsp:sp modelId="{E036394F-1B62-46D1-AC0C-B3A26ABC5C8F}">
      <dsp:nvSpPr>
        <dsp:cNvPr id="0" name=""/>
        <dsp:cNvSpPr/>
      </dsp:nvSpPr>
      <dsp:spPr>
        <a:xfrm>
          <a:off x="2256393" y="305716"/>
          <a:ext cx="804466" cy="91256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entury Gothic" pitchFamily="34" charset="0"/>
            </a:rPr>
            <a:t>RCN Traders</a:t>
          </a:r>
        </a:p>
      </dsp:txBody>
      <dsp:txXfrm>
        <a:off x="2279955" y="329278"/>
        <a:ext cx="757342" cy="865443"/>
      </dsp:txXfrm>
    </dsp:sp>
    <dsp:sp modelId="{AEA67604-EE6E-4CC5-8933-B6D565DAFB7C}">
      <dsp:nvSpPr>
        <dsp:cNvPr id="0" name=""/>
        <dsp:cNvSpPr/>
      </dsp:nvSpPr>
      <dsp:spPr>
        <a:xfrm>
          <a:off x="3133352" y="662246"/>
          <a:ext cx="153683" cy="1995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3133352" y="702147"/>
        <a:ext cx="107578" cy="119705"/>
      </dsp:txXfrm>
    </dsp:sp>
    <dsp:sp modelId="{BFB2E418-C061-4B02-9C0D-DD6FD8E70443}">
      <dsp:nvSpPr>
        <dsp:cNvPr id="0" name=""/>
        <dsp:cNvSpPr/>
      </dsp:nvSpPr>
      <dsp:spPr>
        <a:xfrm>
          <a:off x="3350828" y="305716"/>
          <a:ext cx="804466" cy="912567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entury Gothic" pitchFamily="34" charset="0"/>
            </a:rPr>
            <a:t>Processor</a:t>
          </a:r>
        </a:p>
      </dsp:txBody>
      <dsp:txXfrm>
        <a:off x="3374390" y="329278"/>
        <a:ext cx="757342" cy="8654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8267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23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6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0603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890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622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171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733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453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974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0107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796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76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444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3560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3699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499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737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86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bat47@yahoo.com" TargetMode="External"/><Relationship Id="rId2" Type="http://schemas.openxmlformats.org/officeDocument/2006/relationships/hyperlink" Target="http://www.odicashew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whfoods.com/genpage.php?tname=foodspice&amp;dbid=9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2622" y="466545"/>
            <a:ext cx="9775665" cy="134252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Bernard MT Condensed" panose="02050806060905020404" pitchFamily="18" charset="0"/>
              </a:rPr>
              <a:t>‘India’</a:t>
            </a:r>
            <a:b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Bernard MT Condensed" panose="02050806060905020404" pitchFamily="18" charset="0"/>
              </a:rPr>
            </a:b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Bernard MT Condensed" panose="02050806060905020404" pitchFamily="18" charset="0"/>
              </a:rPr>
              <a:t>the most preferred Cashew Destination!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9126" y="1902158"/>
            <a:ext cx="6987645" cy="487611"/>
          </a:xfrm>
        </p:spPr>
        <p:txBody>
          <a:bodyPr>
            <a:noAutofit/>
          </a:bodyPr>
          <a:lstStyle/>
          <a:p>
            <a:r>
              <a:rPr lang="en-US" sz="2800" dirty="0"/>
              <a:t>WCC Singapore – Feb 11</a:t>
            </a:r>
            <a:r>
              <a:rPr lang="en-US" sz="2800" baseline="30000" dirty="0"/>
              <a:t>th</a:t>
            </a:r>
            <a:r>
              <a:rPr lang="en-US" sz="2800" dirty="0"/>
              <a:t> 2017</a:t>
            </a:r>
          </a:p>
        </p:txBody>
      </p:sp>
      <p:sp>
        <p:nvSpPr>
          <p:cNvPr id="5" name="Rectangle 4"/>
          <p:cNvSpPr/>
          <p:nvPr/>
        </p:nvSpPr>
        <p:spPr>
          <a:xfrm>
            <a:off x="118361" y="5477754"/>
            <a:ext cx="5038017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Rajendra Sabat</a:t>
            </a:r>
          </a:p>
          <a:p>
            <a:r>
              <a:rPr lang="en-US" i="1" dirty="0"/>
              <a:t>President, </a:t>
            </a:r>
            <a:r>
              <a:rPr lang="en-US" i="1" dirty="0">
                <a:hlinkClick r:id="rId2"/>
              </a:rPr>
              <a:t>OCPA</a:t>
            </a:r>
            <a:r>
              <a:rPr lang="en-US" i="1" dirty="0"/>
              <a:t> | Cashew Expert &amp; Consultant</a:t>
            </a:r>
          </a:p>
          <a:p>
            <a:r>
              <a:rPr lang="en-US" sz="1600" dirty="0"/>
              <a:t>+91-94385-52266 </a:t>
            </a:r>
          </a:p>
          <a:p>
            <a:r>
              <a:rPr lang="en-US" sz="1600" dirty="0">
                <a:hlinkClick r:id="rId3"/>
              </a:rPr>
              <a:t>sabat47@yahoo.com</a:t>
            </a:r>
            <a:endParaRPr lang="en-US" sz="1600" dirty="0"/>
          </a:p>
          <a:p>
            <a:endParaRPr lang="en-US" sz="1200" dirty="0"/>
          </a:p>
        </p:txBody>
      </p:sp>
      <p:pic>
        <p:nvPicPr>
          <p:cNvPr id="1026" name="Picture 2" descr="Image result for cashew plantati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33"/>
          <a:stretch/>
        </p:blipFill>
        <p:spPr bwMode="auto">
          <a:xfrm>
            <a:off x="3740176" y="2620384"/>
            <a:ext cx="5180594" cy="262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825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85800"/>
            <a:ext cx="8229600" cy="1069848"/>
          </a:xfrm>
          <a:solidFill>
            <a:schemeClr val="tx1">
              <a:lumMod val="85000"/>
            </a:schemeClr>
          </a:solidFill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>
                <a:ln w="12700">
                  <a:solidFill>
                    <a:srgbClr val="438086">
                      <a:shade val="90000"/>
                      <a:satMod val="150000"/>
                    </a:srgbClr>
                  </a:solidFill>
                </a:ln>
                <a:solidFill>
                  <a:srgbClr val="424456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latin typeface="Century Gothic" pitchFamily="34" charset="0"/>
              </a:rPr>
              <a:t>Linkages Contd. – Forward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038601" y="2590800"/>
            <a:ext cx="379413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Left Brace 4"/>
          <p:cNvSpPr/>
          <p:nvPr/>
        </p:nvSpPr>
        <p:spPr>
          <a:xfrm>
            <a:off x="3505200" y="2286000"/>
            <a:ext cx="533400" cy="3886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038601" y="3414714"/>
            <a:ext cx="379413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038601" y="4267200"/>
            <a:ext cx="379413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038601" y="5089525"/>
            <a:ext cx="379413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038601" y="5943600"/>
            <a:ext cx="379413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563792" y="2438400"/>
            <a:ext cx="4495800" cy="30480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WHOLE SELLER’s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572000" y="3228536"/>
            <a:ext cx="4495800" cy="30480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IMPORTER’s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572000" y="4100732"/>
            <a:ext cx="4495800" cy="30480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TRANSPORTER’s (Road &amp; Sea)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572000" y="4947140"/>
            <a:ext cx="4495800" cy="30480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RETAILER’s &amp; PACKER’s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572000" y="5791200"/>
            <a:ext cx="4495800" cy="30480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CONSUMER’s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28800" y="3795713"/>
            <a:ext cx="1676400" cy="9144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Century Gothic" pitchFamily="34" charset="0"/>
              </a:rPr>
              <a:t>FORWARD</a:t>
            </a:r>
          </a:p>
        </p:txBody>
      </p:sp>
      <p:sp>
        <p:nvSpPr>
          <p:cNvPr id="17" name="Oval 16"/>
          <p:cNvSpPr/>
          <p:nvPr/>
        </p:nvSpPr>
        <p:spPr>
          <a:xfrm>
            <a:off x="1822940" y="2438400"/>
            <a:ext cx="1676400" cy="914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latin typeface="Century Gothic" pitchFamily="34" charset="0"/>
              </a:rPr>
              <a:t>PROCESSORS</a:t>
            </a:r>
          </a:p>
        </p:txBody>
      </p:sp>
      <p:cxnSp>
        <p:nvCxnSpPr>
          <p:cNvPr id="18" name="Straight Arrow Connector 17"/>
          <p:cNvCxnSpPr>
            <a:stCxn id="17" idx="4"/>
            <a:endCxn id="16" idx="0"/>
          </p:cNvCxnSpPr>
          <p:nvPr/>
        </p:nvCxnSpPr>
        <p:spPr>
          <a:xfrm rot="16200000" flipH="1">
            <a:off x="2442369" y="3571082"/>
            <a:ext cx="442913" cy="63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996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81200" y="685800"/>
            <a:ext cx="8229600" cy="1069848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3200" b="1" i="0" cap="all">
                <a:ln w="12700">
                  <a:solidFill>
                    <a:srgbClr val="438086">
                      <a:shade val="90000"/>
                      <a:satMod val="150000"/>
                    </a:srgbClr>
                  </a:solidFill>
                </a:ln>
                <a:solidFill>
                  <a:srgbClr val="424456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Linkages Contd. – Service Providers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038601" y="2590800"/>
            <a:ext cx="379413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Left Brace 3"/>
          <p:cNvSpPr/>
          <p:nvPr/>
        </p:nvSpPr>
        <p:spPr>
          <a:xfrm>
            <a:off x="3505200" y="2286000"/>
            <a:ext cx="533400" cy="3886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038601" y="3414714"/>
            <a:ext cx="379413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038601" y="4267200"/>
            <a:ext cx="379413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038601" y="5089525"/>
            <a:ext cx="379413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038601" y="5943600"/>
            <a:ext cx="379413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4563792" y="2438400"/>
            <a:ext cx="4495800" cy="3048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POLICY MAKER’s &amp; INCENTIVES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572000" y="3228536"/>
            <a:ext cx="4495800" cy="3048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INFRASTRUCTURE PROVIDER’s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572000" y="4100732"/>
            <a:ext cx="4495800" cy="3048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FINANCIAL INSTITUITIONS / BANK’s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572000" y="4947140"/>
            <a:ext cx="4495800" cy="3048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TECHNOLOGY and R&amp;D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572000" y="5791200"/>
            <a:ext cx="4495800" cy="3048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THREAT CREATORS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14513" y="3781425"/>
            <a:ext cx="16764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latin typeface="Century Gothic" pitchFamily="34" charset="0"/>
              </a:rPr>
              <a:t>SERVICE PROVIDERS</a:t>
            </a:r>
          </a:p>
        </p:txBody>
      </p:sp>
      <p:sp>
        <p:nvSpPr>
          <p:cNvPr id="16" name="Oval 15"/>
          <p:cNvSpPr/>
          <p:nvPr/>
        </p:nvSpPr>
        <p:spPr>
          <a:xfrm>
            <a:off x="1822940" y="2438400"/>
            <a:ext cx="1676400" cy="914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latin typeface="Century Gothic" pitchFamily="34" charset="0"/>
              </a:rPr>
              <a:t>PROCESSORS</a:t>
            </a:r>
          </a:p>
        </p:txBody>
      </p:sp>
      <p:cxnSp>
        <p:nvCxnSpPr>
          <p:cNvPr id="17" name="Straight Arrow Connector 16"/>
          <p:cNvCxnSpPr>
            <a:stCxn id="16" idx="4"/>
          </p:cNvCxnSpPr>
          <p:nvPr/>
        </p:nvCxnSpPr>
        <p:spPr>
          <a:xfrm rot="16200000" flipH="1">
            <a:off x="2442369" y="3571082"/>
            <a:ext cx="442913" cy="63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900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3795" y="400010"/>
            <a:ext cx="10353761" cy="823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Cashew value chain – India's importance – Skills and expertise!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8835" y="1486203"/>
            <a:ext cx="3030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NURSERY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R&amp;D centers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Role of scientists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38835" y="4652551"/>
            <a:ext cx="5038016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PROCESSORS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Latest automated machinery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Sanitation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Quality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Packaging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Taxation &amp; flexible government policies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899862" y="1562403"/>
            <a:ext cx="3785136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FARMERS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Land development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Selection of graft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Space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Planting Procedure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Farm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Water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Fertigation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Pest &amp; disease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Post harvest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Inter-cropping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Organic farming</a:t>
            </a:r>
            <a:endParaRPr lang="en-US" dirty="0"/>
          </a:p>
        </p:txBody>
      </p:sp>
      <p:pic>
        <p:nvPicPr>
          <p:cNvPr id="16388" name="Picture 4" descr="Image result for nursery cash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10" y="2449092"/>
            <a:ext cx="2424853" cy="182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Image result for cashew plantation with inter cropp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674" y="2409533"/>
            <a:ext cx="2580775" cy="193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Image result for cashew processing indust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413" y="4794538"/>
            <a:ext cx="3062169" cy="174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8" name="Picture 14" descr="Image result for skills icon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01" y="293058"/>
            <a:ext cx="964849" cy="96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591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45462" y="347196"/>
            <a:ext cx="8556827" cy="823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India –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13795" y="1251677"/>
            <a:ext cx="10468580" cy="54100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Looking at the current Cashew prices and earnings – farmers are enthusiastic to grow cashew</a:t>
            </a:r>
          </a:p>
          <a:p>
            <a:r>
              <a:rPr lang="en-US" dirty="0"/>
              <a:t>Expected production is estimated to be about 2 million tons per year</a:t>
            </a:r>
          </a:p>
          <a:p>
            <a:r>
              <a:rPr lang="en-US" dirty="0"/>
              <a:t>Cultivation areas is expected to reach 1.5 million hectares by the year 2025</a:t>
            </a:r>
          </a:p>
          <a:p>
            <a:r>
              <a:rPr lang="en-US" dirty="0"/>
              <a:t>Old and senile plantations will be replaced with high yielding hybrid plants to reach the vision 2025 production goal</a:t>
            </a:r>
          </a:p>
          <a:p>
            <a:r>
              <a:rPr lang="en-US" dirty="0"/>
              <a:t>To provision the yield Govt. of India is proactive and encouraging farmers to cultivate Cashew</a:t>
            </a:r>
          </a:p>
          <a:p>
            <a:r>
              <a:rPr lang="en-US" dirty="0"/>
              <a:t>R&amp;D centers in India are constantly in search of quality planting materials to increase yield</a:t>
            </a:r>
          </a:p>
          <a:p>
            <a:r>
              <a:rPr lang="en-US" dirty="0"/>
              <a:t>Research centers are also engaged in finding best possible solutions for pest management and disease control (</a:t>
            </a:r>
            <a:r>
              <a:rPr lang="en-US" u="sng" dirty="0"/>
              <a:t>stem borer</a:t>
            </a:r>
            <a:r>
              <a:rPr lang="en-US" dirty="0"/>
              <a:t>)</a:t>
            </a:r>
          </a:p>
        </p:txBody>
      </p:sp>
      <p:pic>
        <p:nvPicPr>
          <p:cNvPr id="17410" name="Picture 2" descr="Image result for vision 2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085" y="129438"/>
            <a:ext cx="2365710" cy="118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Image result for stem borer cashew 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112" y="5540007"/>
            <a:ext cx="1495627" cy="112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601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13795" y="400010"/>
            <a:ext cx="10353761" cy="823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Conclusion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89995" y="1451927"/>
            <a:ext cx="10468580" cy="17486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Looking at the potential of India in R&amp;D, availability of land, proactive farmers and domestic consumption, utilization of broken kernels, export potential, commitment – INDIA will continue to be the pioneer in CASHEW INDUSTRY, and will regain it’s number ONE position as an EXPORTER by 2025! </a:t>
            </a:r>
          </a:p>
        </p:txBody>
      </p:sp>
      <p:pic>
        <p:nvPicPr>
          <p:cNvPr id="18442" name="Picture 10" descr="Image result for conclusion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520" y="3200625"/>
            <a:ext cx="3201529" cy="319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185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885" y="308070"/>
            <a:ext cx="9045593" cy="616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802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Cashew timeline – India</a:t>
            </a:r>
          </a:p>
          <a:p>
            <a:r>
              <a:rPr lang="en-US" sz="2800" dirty="0"/>
              <a:t>Health benefits of Cashew</a:t>
            </a:r>
          </a:p>
          <a:p>
            <a:r>
              <a:rPr lang="en-US" sz="2800" dirty="0"/>
              <a:t>Cashew – India Facts | Economic Importance</a:t>
            </a:r>
          </a:p>
          <a:p>
            <a:r>
              <a:rPr lang="en-US" sz="2800" dirty="0"/>
              <a:t>Cashew value-chain</a:t>
            </a:r>
          </a:p>
          <a:p>
            <a:pPr lvl="1"/>
            <a:r>
              <a:rPr lang="en-US" sz="2600" dirty="0"/>
              <a:t>India way ahead!</a:t>
            </a:r>
          </a:p>
          <a:p>
            <a:pPr lvl="1"/>
            <a:r>
              <a:rPr lang="en-US" sz="2800" dirty="0"/>
              <a:t>India’s niche skill &amp; expertise</a:t>
            </a:r>
          </a:p>
          <a:p>
            <a:r>
              <a:rPr lang="en-US" sz="3000" dirty="0"/>
              <a:t>India – Vision 2025</a:t>
            </a:r>
          </a:p>
        </p:txBody>
      </p:sp>
      <p:pic>
        <p:nvPicPr>
          <p:cNvPr id="8194" name="Picture 2" descr="Image result for executive summary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249" y="609600"/>
            <a:ext cx="1128453" cy="112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690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40227"/>
            <a:ext cx="10353761" cy="823541"/>
          </a:xfrm>
        </p:spPr>
        <p:txBody>
          <a:bodyPr/>
          <a:lstStyle/>
          <a:p>
            <a:r>
              <a:rPr lang="en-US" dirty="0"/>
              <a:t>Cashew timeline – India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19" y="2372345"/>
            <a:ext cx="7440931" cy="3359215"/>
          </a:xfrm>
        </p:spPr>
        <p:txBody>
          <a:bodyPr/>
          <a:lstStyle/>
          <a:p>
            <a:r>
              <a:rPr lang="en-US" dirty="0"/>
              <a:t>The Portuguese brought Cashew to India in the 16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  <a:p>
            <a:r>
              <a:rPr lang="en-US" dirty="0"/>
              <a:t>Gradually cashew saw a boom in cultivation from West Coast to East Coast</a:t>
            </a:r>
          </a:p>
          <a:p>
            <a:r>
              <a:rPr lang="en-US" dirty="0"/>
              <a:t>India was one of the first countries to process &amp; export cashew from Kerala for over 100 years</a:t>
            </a:r>
          </a:p>
          <a:p>
            <a:r>
              <a:rPr lang="en-US" dirty="0"/>
              <a:t>India still is ‘one of the most favored &amp; trusted’ nations for Cashew trade</a:t>
            </a:r>
          </a:p>
        </p:txBody>
      </p:sp>
      <p:pic>
        <p:nvPicPr>
          <p:cNvPr id="2052" name="Picture 4" descr="Image result for portuguese invade in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97" y="3077779"/>
            <a:ext cx="3801683" cy="329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1.bp.blogspot.com/-6dClGnEHMlI/VbErtARim2I/AAAAAAAAEzA/fhBVpFw-BQs/s1600/portuguese%2BVOY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80" y="1103285"/>
            <a:ext cx="381000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timelin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695" y="178417"/>
            <a:ext cx="1055338" cy="88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858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913795" y="400010"/>
            <a:ext cx="10353761" cy="823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health benefits of Cashew</a:t>
            </a:r>
          </a:p>
        </p:txBody>
      </p:sp>
      <p:sp>
        <p:nvSpPr>
          <p:cNvPr id="9" name="Rectangle 8"/>
          <p:cNvSpPr/>
          <p:nvPr/>
        </p:nvSpPr>
        <p:spPr>
          <a:xfrm>
            <a:off x="733972" y="1452831"/>
            <a:ext cx="737616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Cashew is one of the most healthiest dry fruits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contains rare minerals like zinc, copper, magnesium, manganese and phosphorus, and is of high nutrition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Cashew is an antioxidant with essential vitamins and monounsaturated fat such as Oleic Acid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87458" y="6497594"/>
            <a:ext cx="4678523" cy="300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>
                <a:hlinkClick r:id="rId2"/>
              </a:rPr>
              <a:t>http://www.whfoods.com/genpage.php?tname=foodspice&amp;dbid=98</a:t>
            </a:r>
            <a:endParaRPr lang="en-US" sz="1000" dirty="0"/>
          </a:p>
          <a:p>
            <a:endParaRPr lang="en-US" sz="1000" dirty="0"/>
          </a:p>
        </p:txBody>
      </p:sp>
      <p:sp>
        <p:nvSpPr>
          <p:cNvPr id="20" name="Rectangle 19"/>
          <p:cNvSpPr/>
          <p:nvPr/>
        </p:nvSpPr>
        <p:spPr>
          <a:xfrm>
            <a:off x="8389814" y="1369770"/>
            <a:ext cx="2843829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800" dirty="0"/>
              <a:t>Cashew nut (</a:t>
            </a:r>
            <a:r>
              <a:rPr lang="en-US" sz="800" dirty="0" err="1"/>
              <a:t>Anacardium</a:t>
            </a:r>
            <a:r>
              <a:rPr lang="en-US" sz="800" dirty="0"/>
              <a:t> </a:t>
            </a:r>
            <a:r>
              <a:rPr lang="en-US" sz="800" dirty="0" err="1"/>
              <a:t>occidentale</a:t>
            </a:r>
            <a:r>
              <a:rPr lang="en-US" sz="800" dirty="0"/>
              <a:t>),</a:t>
            </a:r>
          </a:p>
        </p:txBody>
      </p:sp>
      <p:pic>
        <p:nvPicPr>
          <p:cNvPr id="3083" name="Picture 11" descr="Image result for cashew nuts calor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647" y="1731434"/>
            <a:ext cx="3576165" cy="425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blood and weight loss benefi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465" y="3723353"/>
            <a:ext cx="2318633" cy="286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eart and eye benefi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240" y="3723353"/>
            <a:ext cx="2318633" cy="286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Image result for health icon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906" y="281113"/>
            <a:ext cx="1061334" cy="106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977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913795" y="400010"/>
            <a:ext cx="10353761" cy="823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Cashew – INDIA FACTS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4123" y="1256477"/>
            <a:ext cx="7179174" cy="4350935"/>
          </a:xfrm>
        </p:spPr>
        <p:txBody>
          <a:bodyPr>
            <a:spAutoFit/>
          </a:bodyPr>
          <a:lstStyle/>
          <a:p>
            <a:pPr marL="285750" indent="-285750" defTabSz="457200"/>
            <a:r>
              <a:rPr lang="en-IN" altLang="en-US" sz="1800" dirty="0"/>
              <a:t>India is number one in Cashew cultivation, production, processing and consumption</a:t>
            </a:r>
          </a:p>
          <a:p>
            <a:pPr marL="285750" indent="-285750" defTabSz="457200"/>
            <a:r>
              <a:rPr lang="en-IN" altLang="en-US" sz="1800" dirty="0"/>
              <a:t>Vietnam beats India when it comes to Cashew exports</a:t>
            </a:r>
          </a:p>
          <a:p>
            <a:pPr marL="285750" indent="-285750" defTabSz="457200"/>
            <a:r>
              <a:rPr lang="en-US" altLang="en-US" sz="1800" dirty="0"/>
              <a:t>India has around 10 Lac Hectares of land under cashew cultivation</a:t>
            </a:r>
          </a:p>
          <a:p>
            <a:pPr marL="285750" indent="-285750" defTabSz="457200"/>
            <a:r>
              <a:rPr lang="en-US" altLang="en-US" sz="1800" dirty="0"/>
              <a:t>Total RCN production stands at 7 Lac Metric Tons per annum</a:t>
            </a:r>
          </a:p>
          <a:p>
            <a:pPr marL="285750" indent="-285750" defTabSz="457200"/>
            <a:r>
              <a:rPr lang="en-US" altLang="en-US" sz="1800" dirty="0"/>
              <a:t>More than 16 Lac Metric Tons of RCN is processed in India</a:t>
            </a:r>
          </a:p>
          <a:p>
            <a:pPr marL="285750" indent="-285750" defTabSz="457200"/>
            <a:r>
              <a:rPr lang="en-US" altLang="en-US" sz="1800" dirty="0"/>
              <a:t>We see around 9 to 10 Lac Metric Tons of RCN is being imported</a:t>
            </a:r>
          </a:p>
          <a:p>
            <a:pPr marL="285750" indent="-285750" defTabSz="457200"/>
            <a:r>
              <a:rPr lang="en-US" altLang="en-US" sz="1800" dirty="0"/>
              <a:t>The reason for low cashew production:</a:t>
            </a:r>
          </a:p>
          <a:p>
            <a:pPr marL="742950" lvl="1" indent="-285750" defTabSz="457200"/>
            <a:r>
              <a:rPr lang="en-US" altLang="en-US" sz="1600" dirty="0"/>
              <a:t>30-40% of plantations are old, senile and belong to government organizations</a:t>
            </a:r>
          </a:p>
          <a:p>
            <a:pPr marL="742950" lvl="1" indent="-285750" defTabSz="457200"/>
            <a:r>
              <a:rPr lang="en-US" altLang="en-US" sz="1600" dirty="0"/>
              <a:t>The past 5 years has seen 5-7 lac hectares of new cashew plantation, which are yet to provide the optimum yield</a:t>
            </a:r>
          </a:p>
        </p:txBody>
      </p:sp>
      <p:pic>
        <p:nvPicPr>
          <p:cNvPr id="7170" name="Picture 2" descr="Image result for facts icon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083" y="346416"/>
            <a:ext cx="877135" cy="87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india cashew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897" y="1357567"/>
            <a:ext cx="4366519" cy="515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631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913795" y="400010"/>
            <a:ext cx="10353761" cy="823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Cashew – Economic importance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913795" y="1364859"/>
            <a:ext cx="10630505" cy="5311198"/>
          </a:xfrm>
        </p:spPr>
        <p:txBody>
          <a:bodyPr wrap="square">
            <a:spAutoFit/>
          </a:bodyPr>
          <a:lstStyle/>
          <a:p>
            <a:pPr marL="285750" indent="-285750" defTabSz="457200"/>
            <a:r>
              <a:rPr lang="en-US" dirty="0"/>
              <a:t>Cashew is one of the highest earning crop with minimum care</a:t>
            </a:r>
          </a:p>
          <a:p>
            <a:pPr marL="285750" indent="-285750" defTabSz="457200"/>
            <a:r>
              <a:rPr lang="en-US" dirty="0"/>
              <a:t>All the products of the cashew tree has global demand</a:t>
            </a:r>
          </a:p>
          <a:p>
            <a:pPr marL="285750" indent="-285750" defTabSz="457200"/>
            <a:r>
              <a:rPr lang="en-IN" dirty="0"/>
              <a:t>Cultivation Tips:</a:t>
            </a:r>
          </a:p>
          <a:p>
            <a:pPr marL="742950" lvl="1" indent="-285750" defTabSz="457200"/>
            <a:r>
              <a:rPr lang="en-IN" dirty="0"/>
              <a:t>Usage of latest technology – high-yielding hybrid grafts</a:t>
            </a:r>
          </a:p>
          <a:p>
            <a:pPr marL="742950" lvl="1" indent="-285750" defTabSz="457200"/>
            <a:r>
              <a:rPr lang="en-IN" dirty="0"/>
              <a:t>Drip irrigation and water harvesting system</a:t>
            </a:r>
          </a:p>
          <a:p>
            <a:pPr marL="742950" lvl="1" indent="-285750" defTabSz="457200"/>
            <a:r>
              <a:rPr lang="en-IN" dirty="0"/>
              <a:t>Mulching, timely fertigation, pruning &amp; training to the plants</a:t>
            </a:r>
          </a:p>
          <a:p>
            <a:pPr marL="742950" lvl="1" indent="-285750" defTabSz="457200"/>
            <a:r>
              <a:rPr lang="en-IN" dirty="0"/>
              <a:t>Pest &amp; disease management</a:t>
            </a:r>
          </a:p>
          <a:p>
            <a:pPr marL="742950" lvl="1" indent="-285750" defTabSz="457200"/>
            <a:r>
              <a:rPr lang="en-IN" dirty="0"/>
              <a:t>Post harvest management</a:t>
            </a:r>
          </a:p>
          <a:p>
            <a:pPr marL="742950" lvl="1" indent="-285750" defTabSz="457200"/>
            <a:r>
              <a:rPr lang="en-IN" dirty="0"/>
              <a:t>More than 20 kilograms of yield per tree can be achieved with the above techniques in mind</a:t>
            </a:r>
          </a:p>
          <a:p>
            <a:pPr defTabSz="457200"/>
            <a:r>
              <a:rPr lang="en-IN" sz="2200" dirty="0"/>
              <a:t>Usually 200 trees can be planted per hectare which can earn up to US $4000 with a scenario of 2 metric tons yield per hectare, as per Indian market</a:t>
            </a:r>
          </a:p>
          <a:p>
            <a:pPr defTabSz="457200"/>
            <a:r>
              <a:rPr lang="en-IN" sz="2200" dirty="0"/>
              <a:t>Inter-cropping can help maintain the Cashew plantation with extra earnings</a:t>
            </a:r>
          </a:p>
        </p:txBody>
      </p:sp>
      <p:pic>
        <p:nvPicPr>
          <p:cNvPr id="9218" name="Picture 2" descr="Image result for economy icon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26" y="329355"/>
            <a:ext cx="964849" cy="96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cashew fa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114" y="2152650"/>
            <a:ext cx="3254602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023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7182369"/>
              </p:ext>
            </p:extLst>
          </p:nvPr>
        </p:nvGraphicFramePr>
        <p:xfrm>
          <a:off x="2095500" y="2095500"/>
          <a:ext cx="41910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V="1">
            <a:off x="6210300" y="2324100"/>
            <a:ext cx="8382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6210300" y="2857500"/>
            <a:ext cx="8382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048500" y="2019300"/>
            <a:ext cx="16002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Century Gothic" pitchFamily="34" charset="0"/>
              </a:rPr>
              <a:t>DOMESTIC</a:t>
            </a:r>
          </a:p>
        </p:txBody>
      </p:sp>
      <p:sp>
        <p:nvSpPr>
          <p:cNvPr id="7" name="Oval 6"/>
          <p:cNvSpPr/>
          <p:nvPr/>
        </p:nvSpPr>
        <p:spPr>
          <a:xfrm>
            <a:off x="7048500" y="3009900"/>
            <a:ext cx="16002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Century Gothic" pitchFamily="34" charset="0"/>
              </a:rPr>
              <a:t>EXPORT</a:t>
            </a:r>
          </a:p>
        </p:txBody>
      </p:sp>
      <p:sp>
        <p:nvSpPr>
          <p:cNvPr id="8" name="Right Brace 7"/>
          <p:cNvSpPr/>
          <p:nvPr/>
        </p:nvSpPr>
        <p:spPr>
          <a:xfrm>
            <a:off x="8801100" y="1928813"/>
            <a:ext cx="533400" cy="175260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latin typeface="Century Gothic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334500" y="2801938"/>
            <a:ext cx="7620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9105901" y="3771900"/>
            <a:ext cx="1981200" cy="31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9182100" y="47625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2" name="Group 23"/>
          <p:cNvGrpSpPr>
            <a:grpSpLocks/>
          </p:cNvGrpSpPr>
          <p:nvPr/>
        </p:nvGrpSpPr>
        <p:grpSpPr bwMode="auto">
          <a:xfrm>
            <a:off x="7934325" y="4457700"/>
            <a:ext cx="1101725" cy="660400"/>
            <a:chOff x="3086360" y="431713"/>
            <a:chExt cx="1100956" cy="660573"/>
          </a:xfrm>
        </p:grpSpPr>
        <p:sp>
          <p:nvSpPr>
            <p:cNvPr id="13" name="Rounded Rectangle 24"/>
            <p:cNvSpPr/>
            <p:nvPr/>
          </p:nvSpPr>
          <p:spPr>
            <a:xfrm>
              <a:off x="3086360" y="431713"/>
              <a:ext cx="1100956" cy="66057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3105397" y="450768"/>
              <a:ext cx="1062883" cy="6224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algn="ctr" defTabSz="7556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dirty="0">
                  <a:latin typeface="Century Gothic" pitchFamily="34" charset="0"/>
                </a:rPr>
                <a:t>Retailer</a:t>
              </a:r>
            </a:p>
          </p:txBody>
        </p:sp>
      </p:grpSp>
      <p:sp>
        <p:nvSpPr>
          <p:cNvPr id="15" name="Left Arrow 29"/>
          <p:cNvSpPr/>
          <p:nvPr/>
        </p:nvSpPr>
        <p:spPr>
          <a:xfrm>
            <a:off x="7534275" y="4624388"/>
            <a:ext cx="319088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latin typeface="Century Gothic" pitchFamily="34" charset="0"/>
            </a:endParaRPr>
          </a:p>
        </p:txBody>
      </p:sp>
      <p:grpSp>
        <p:nvGrpSpPr>
          <p:cNvPr id="16" name="Group 30"/>
          <p:cNvGrpSpPr/>
          <p:nvPr/>
        </p:nvGrpSpPr>
        <p:grpSpPr>
          <a:xfrm>
            <a:off x="6362700" y="4471768"/>
            <a:ext cx="1100956" cy="660573"/>
            <a:chOff x="1545021" y="431713"/>
            <a:chExt cx="1100956" cy="660573"/>
          </a:xfrm>
          <a:solidFill>
            <a:schemeClr val="accent4">
              <a:lumMod val="50000"/>
            </a:schemeClr>
          </a:solidFill>
        </p:grpSpPr>
        <p:sp>
          <p:nvSpPr>
            <p:cNvPr id="17" name="Rounded Rectangle 31"/>
            <p:cNvSpPr/>
            <p:nvPr/>
          </p:nvSpPr>
          <p:spPr>
            <a:xfrm>
              <a:off x="1545021" y="431713"/>
              <a:ext cx="1100956" cy="660573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1564369" y="451061"/>
              <a:ext cx="1062260" cy="62187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algn="ctr" defTabSz="7556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dirty="0">
                  <a:latin typeface="Century Gothic" pitchFamily="34" charset="0"/>
                </a:rPr>
                <a:t>Consumer</a:t>
              </a:r>
            </a:p>
          </p:txBody>
        </p:sp>
      </p:grpSp>
      <p:pic>
        <p:nvPicPr>
          <p:cNvPr id="19" name="Picture 2" descr="http://previews.123rf.com/images/saranvaid/saranvaid1009/saranvaid100900026/7860260-salted-cashew-nuts-served-in-a-dish-Stock-Phot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4305300"/>
            <a:ext cx="18923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34"/>
          <p:cNvSpPr txBox="1">
            <a:spLocks noChangeArrowheads="1"/>
          </p:cNvSpPr>
          <p:nvPr/>
        </p:nvSpPr>
        <p:spPr bwMode="auto">
          <a:xfrm>
            <a:off x="2171700" y="3543300"/>
            <a:ext cx="3200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latin typeface="Century Gothic" panose="020B0502020202020204" pitchFamily="34" charset="0"/>
                <a:ea typeface="Arial Unicode MS" pitchFamily="34" charset="-128"/>
              </a:rPr>
              <a:t>Tree to Table</a:t>
            </a:r>
          </a:p>
        </p:txBody>
      </p:sp>
      <p:pic>
        <p:nvPicPr>
          <p:cNvPr id="21" name="Picture 4" descr="http://www.daijiworld.com/images1/savi_090211_story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4610100"/>
            <a:ext cx="14478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36"/>
          <p:cNvGrpSpPr>
            <a:grpSpLocks/>
          </p:cNvGrpSpPr>
          <p:nvPr/>
        </p:nvGrpSpPr>
        <p:grpSpPr bwMode="auto">
          <a:xfrm>
            <a:off x="3848100" y="4838700"/>
            <a:ext cx="233363" cy="273050"/>
            <a:chOff x="1214735" y="625481"/>
            <a:chExt cx="233402" cy="273037"/>
          </a:xfrm>
        </p:grpSpPr>
        <p:sp>
          <p:nvSpPr>
            <p:cNvPr id="23" name="Right Arrow 37"/>
            <p:cNvSpPr/>
            <p:nvPr/>
          </p:nvSpPr>
          <p:spPr>
            <a:xfrm>
              <a:off x="1214735" y="625481"/>
              <a:ext cx="233402" cy="27303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ight Arrow 4"/>
            <p:cNvSpPr/>
            <p:nvPr/>
          </p:nvSpPr>
          <p:spPr>
            <a:xfrm>
              <a:off x="1214735" y="679453"/>
              <a:ext cx="163540" cy="1650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533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200"/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685195" y="426899"/>
            <a:ext cx="10353761" cy="823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Cashew Value chain</a:t>
            </a:r>
          </a:p>
        </p:txBody>
      </p:sp>
      <p:pic>
        <p:nvPicPr>
          <p:cNvPr id="10242" name="Picture 2" descr="Image result for value chain 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057" y="266461"/>
            <a:ext cx="910487" cy="83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43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0"/>
            <a:ext cx="8229600" cy="1066800"/>
          </a:xfrm>
          <a:solidFill>
            <a:schemeClr val="tx1">
              <a:lumMod val="75000"/>
            </a:schemeClr>
          </a:solidFill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>
                <a:ln w="12700">
                  <a:solidFill>
                    <a:srgbClr val="438086">
                      <a:shade val="90000"/>
                      <a:satMod val="150000"/>
                    </a:srgbClr>
                  </a:solidFill>
                </a:ln>
                <a:solidFill>
                  <a:srgbClr val="424456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latin typeface="Century Gothic" pitchFamily="34" charset="0"/>
              </a:rPr>
              <a:t>Linkages of Processing</a:t>
            </a:r>
          </a:p>
        </p:txBody>
      </p:sp>
      <p:sp>
        <p:nvSpPr>
          <p:cNvPr id="5" name="Oval 4"/>
          <p:cNvSpPr/>
          <p:nvPr/>
        </p:nvSpPr>
        <p:spPr>
          <a:xfrm>
            <a:off x="4876800" y="2362200"/>
            <a:ext cx="1981200" cy="12192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latin typeface="Century Gothic" pitchFamily="34" charset="0"/>
              </a:rPr>
              <a:t>PROCESSORS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4419600" y="29718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858000" y="29718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300913" y="2514600"/>
            <a:ext cx="1676400" cy="9144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Century Gothic" pitchFamily="34" charset="0"/>
              </a:rPr>
              <a:t>FORWARD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43200" y="2514600"/>
            <a:ext cx="1676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latin typeface="Century Gothic" pitchFamily="34" charset="0"/>
              </a:rPr>
              <a:t>BACKWARD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5639594" y="38092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049838" y="4038600"/>
            <a:ext cx="16764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latin typeface="Century Gothic" pitchFamily="34" charset="0"/>
              </a:rPr>
              <a:t>SERVICE PROVIDERS</a:t>
            </a:r>
          </a:p>
        </p:txBody>
      </p:sp>
    </p:spTree>
    <p:extLst>
      <p:ext uri="{BB962C8B-B14F-4D97-AF65-F5344CB8AC3E}">
        <p14:creationId xmlns:p14="http://schemas.microsoft.com/office/powerpoint/2010/main" val="1636232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85800"/>
            <a:ext cx="8229600" cy="1069848"/>
          </a:xfrm>
          <a:solidFill>
            <a:schemeClr val="accent2">
              <a:lumMod val="20000"/>
              <a:lumOff val="80000"/>
            </a:schemeClr>
          </a:solidFill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>
                <a:ln w="12700">
                  <a:solidFill>
                    <a:srgbClr val="438086">
                      <a:shade val="90000"/>
                      <a:satMod val="150000"/>
                    </a:srgbClr>
                  </a:solidFill>
                </a:ln>
                <a:solidFill>
                  <a:srgbClr val="424456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latin typeface="Century Gothic" pitchFamily="34" charset="0"/>
              </a:rPr>
              <a:t>Linkages Contd. – Backward</a:t>
            </a:r>
          </a:p>
        </p:txBody>
      </p:sp>
      <p:sp>
        <p:nvSpPr>
          <p:cNvPr id="7" name="Rectangle 6"/>
          <p:cNvSpPr/>
          <p:nvPr/>
        </p:nvSpPr>
        <p:spPr>
          <a:xfrm>
            <a:off x="1800225" y="3776663"/>
            <a:ext cx="1676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latin typeface="Century Gothic" pitchFamily="34" charset="0"/>
              </a:rPr>
              <a:t>BACKWARD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038601" y="2590800"/>
            <a:ext cx="379413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Left Brace 9"/>
          <p:cNvSpPr/>
          <p:nvPr/>
        </p:nvSpPr>
        <p:spPr>
          <a:xfrm>
            <a:off x="3505200" y="2286000"/>
            <a:ext cx="533400" cy="3886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038601" y="3429000"/>
            <a:ext cx="379413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038601" y="4267200"/>
            <a:ext cx="379413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038601" y="5089525"/>
            <a:ext cx="379413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038601" y="5943600"/>
            <a:ext cx="379413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4563792" y="2438400"/>
            <a:ext cx="4495800" cy="304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FARMER’s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572000" y="3242604"/>
            <a:ext cx="4495800" cy="304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TRADER’s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572000" y="4100732"/>
            <a:ext cx="4495800" cy="304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TRANSPORTER’s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572000" y="4947140"/>
            <a:ext cx="4495800" cy="304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MACHINE SUPPLIER’s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572000" y="5791200"/>
            <a:ext cx="4495800" cy="304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PACKING MATERIAL SUPPLIER’s</a:t>
            </a:r>
          </a:p>
        </p:txBody>
      </p:sp>
      <p:sp>
        <p:nvSpPr>
          <p:cNvPr id="21" name="Oval 20"/>
          <p:cNvSpPr/>
          <p:nvPr/>
        </p:nvSpPr>
        <p:spPr>
          <a:xfrm>
            <a:off x="1822940" y="2438400"/>
            <a:ext cx="1676400" cy="914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latin typeface="Century Gothic" pitchFamily="34" charset="0"/>
              </a:rPr>
              <a:t>PROCESSORS</a:t>
            </a:r>
          </a:p>
        </p:txBody>
      </p:sp>
      <p:cxnSp>
        <p:nvCxnSpPr>
          <p:cNvPr id="22" name="Straight Arrow Connector 21"/>
          <p:cNvCxnSpPr>
            <a:stCxn id="21" idx="4"/>
          </p:cNvCxnSpPr>
          <p:nvPr/>
        </p:nvCxnSpPr>
        <p:spPr>
          <a:xfrm rot="16200000" flipH="1">
            <a:off x="2442369" y="3571082"/>
            <a:ext cx="442913" cy="63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15"/>
          <p:cNvSpPr/>
          <p:nvPr/>
        </p:nvSpPr>
        <p:spPr>
          <a:xfrm>
            <a:off x="4563792" y="2395728"/>
            <a:ext cx="4495800" cy="3048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FARMER’s</a:t>
            </a:r>
          </a:p>
        </p:txBody>
      </p:sp>
      <p:sp>
        <p:nvSpPr>
          <p:cNvPr id="24" name="Rounded Rectangle 16"/>
          <p:cNvSpPr/>
          <p:nvPr/>
        </p:nvSpPr>
        <p:spPr>
          <a:xfrm>
            <a:off x="4572000" y="3199932"/>
            <a:ext cx="4495800" cy="3048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TRADER’s</a:t>
            </a:r>
          </a:p>
        </p:txBody>
      </p:sp>
      <p:sp>
        <p:nvSpPr>
          <p:cNvPr id="25" name="Rounded Rectangle 17"/>
          <p:cNvSpPr/>
          <p:nvPr/>
        </p:nvSpPr>
        <p:spPr>
          <a:xfrm>
            <a:off x="4572000" y="4058060"/>
            <a:ext cx="4495800" cy="3048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TRANSPORTER’s</a:t>
            </a:r>
          </a:p>
        </p:txBody>
      </p:sp>
      <p:sp>
        <p:nvSpPr>
          <p:cNvPr id="26" name="Rounded Rectangle 18"/>
          <p:cNvSpPr/>
          <p:nvPr/>
        </p:nvSpPr>
        <p:spPr>
          <a:xfrm>
            <a:off x="4572000" y="4904468"/>
            <a:ext cx="4495800" cy="3048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MACHINE SUPPLIER’s</a:t>
            </a:r>
          </a:p>
        </p:txBody>
      </p:sp>
      <p:sp>
        <p:nvSpPr>
          <p:cNvPr id="27" name="Rounded Rectangle 19"/>
          <p:cNvSpPr/>
          <p:nvPr/>
        </p:nvSpPr>
        <p:spPr>
          <a:xfrm>
            <a:off x="4572000" y="5748528"/>
            <a:ext cx="4495800" cy="3048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PACKING MATERIAL SUPPLIER’s</a:t>
            </a:r>
          </a:p>
        </p:txBody>
      </p:sp>
    </p:spTree>
    <p:extLst>
      <p:ext uri="{BB962C8B-B14F-4D97-AF65-F5344CB8AC3E}">
        <p14:creationId xmlns:p14="http://schemas.microsoft.com/office/powerpoint/2010/main" val="3689017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282</TotalTime>
  <Words>748</Words>
  <Application>Microsoft Office PowerPoint</Application>
  <PresentationFormat>Widescreen</PresentationFormat>
  <Paragraphs>126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Unicode MS</vt:lpstr>
      <vt:lpstr>Bernard MT Condensed</vt:lpstr>
      <vt:lpstr>Bookman Old Style</vt:lpstr>
      <vt:lpstr>Century Gothic</vt:lpstr>
      <vt:lpstr>Rockwell</vt:lpstr>
      <vt:lpstr>Damask</vt:lpstr>
      <vt:lpstr>‘India’ the most preferred Cashew Destination!</vt:lpstr>
      <vt:lpstr>Executive Summary</vt:lpstr>
      <vt:lpstr>Cashew timeline – India</vt:lpstr>
      <vt:lpstr>PowerPoint Presentation</vt:lpstr>
      <vt:lpstr>PowerPoint Presentation</vt:lpstr>
      <vt:lpstr>PowerPoint Presentation</vt:lpstr>
      <vt:lpstr>PowerPoint Presentation</vt:lpstr>
      <vt:lpstr>Linkages of Processing</vt:lpstr>
      <vt:lpstr>Linkages Contd. – Backward</vt:lpstr>
      <vt:lpstr>Linkages Contd. – Forward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 the most preferred Cashew Industry Destination!</dc:title>
  <dc:creator>Bighneswar Sabat</dc:creator>
  <cp:lastModifiedBy>Bighneswar Sabat</cp:lastModifiedBy>
  <cp:revision>67</cp:revision>
  <dcterms:created xsi:type="dcterms:W3CDTF">2017-02-06T10:17:18Z</dcterms:created>
  <dcterms:modified xsi:type="dcterms:W3CDTF">2017-02-06T15:05:56Z</dcterms:modified>
</cp:coreProperties>
</file>