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9" r:id="rId4"/>
    <p:sldId id="261" r:id="rId5"/>
    <p:sldId id="262" r:id="rId6"/>
    <p:sldId id="267" r:id="rId7"/>
    <p:sldId id="263" r:id="rId8"/>
    <p:sldId id="266" r:id="rId9"/>
    <p:sldId id="270" r:id="rId10"/>
    <p:sldId id="269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76" d="100"/>
          <a:sy n="76" d="100"/>
        </p:scale>
        <p:origin x="-12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120000.0</c:v>
                </c:pt>
                <c:pt idx="1">
                  <c:v>140000.0</c:v>
                </c:pt>
                <c:pt idx="2">
                  <c:v>160000.0</c:v>
                </c:pt>
                <c:pt idx="3">
                  <c:v>175000.0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0489816"/>
        <c:axId val="2045433768"/>
        <c:axId val="0"/>
      </c:bar3DChart>
      <c:catAx>
        <c:axId val="2010489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45433768"/>
        <c:crosses val="autoZero"/>
        <c:auto val="1"/>
        <c:lblAlgn val="ctr"/>
        <c:lblOffset val="100"/>
        <c:noMultiLvlLbl val="0"/>
      </c:catAx>
      <c:valAx>
        <c:axId val="20454337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010489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57907-144F-E34C-A24E-E431215604F7}" type="doc">
      <dgm:prSet loTypeId="urn:microsoft.com/office/officeart/2005/8/layout/matrix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47F200F-6E4F-FE4B-84EE-83E0C8E837B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600" b="1" dirty="0" smtClean="0">
              <a:solidFill>
                <a:srgbClr val="000000"/>
              </a:solidFill>
            </a:rPr>
            <a:t>Over 90% of total land size in Nigeria is arable</a:t>
          </a:r>
          <a:endParaRPr lang="en-US" sz="1600" dirty="0">
            <a:solidFill>
              <a:srgbClr val="000000"/>
            </a:solidFill>
          </a:endParaRPr>
        </a:p>
      </dgm:t>
    </dgm:pt>
    <dgm:pt modelId="{AE546F5B-10AF-6140-A054-F0A451E82B7B}" type="parTrans" cxnId="{1FD6582E-26A2-C74F-A4EB-DC83488C0273}">
      <dgm:prSet/>
      <dgm:spPr/>
      <dgm:t>
        <a:bodyPr/>
        <a:lstStyle/>
        <a:p>
          <a:endParaRPr lang="en-GB"/>
        </a:p>
      </dgm:t>
    </dgm:pt>
    <dgm:pt modelId="{57B523C9-217B-1E4C-967C-A606F2878A86}" type="sibTrans" cxnId="{1FD6582E-26A2-C74F-A4EB-DC83488C0273}">
      <dgm:prSet/>
      <dgm:spPr/>
      <dgm:t>
        <a:bodyPr/>
        <a:lstStyle/>
        <a:p>
          <a:endParaRPr lang="en-GB"/>
        </a:p>
      </dgm:t>
    </dgm:pt>
    <dgm:pt modelId="{F7C7A2C9-EA5A-0B49-97CD-E85C41763F0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600" b="1" dirty="0" smtClean="0">
              <a:solidFill>
                <a:srgbClr val="000000"/>
              </a:solidFill>
            </a:rPr>
            <a:t>Large work force; 72% under the age of 30</a:t>
          </a:r>
          <a:endParaRPr lang="en-US" sz="1600" dirty="0">
            <a:solidFill>
              <a:srgbClr val="000000"/>
            </a:solidFill>
          </a:endParaRPr>
        </a:p>
      </dgm:t>
    </dgm:pt>
    <dgm:pt modelId="{0F4C5603-1768-D843-8424-8DB4A98AA538}" type="parTrans" cxnId="{890E8D0F-EFCA-2D4A-B962-9CD2E3BDD286}">
      <dgm:prSet/>
      <dgm:spPr/>
      <dgm:t>
        <a:bodyPr/>
        <a:lstStyle/>
        <a:p>
          <a:endParaRPr lang="en-GB"/>
        </a:p>
      </dgm:t>
    </dgm:pt>
    <dgm:pt modelId="{334E9D71-F05D-3B4A-A93F-50437EAAA147}" type="sibTrans" cxnId="{890E8D0F-EFCA-2D4A-B962-9CD2E3BDD286}">
      <dgm:prSet/>
      <dgm:spPr/>
      <dgm:t>
        <a:bodyPr/>
        <a:lstStyle/>
        <a:p>
          <a:endParaRPr lang="en-GB"/>
        </a:p>
      </dgm:t>
    </dgm:pt>
    <dgm:pt modelId="{EA1FC5AA-D763-3245-9381-863068B9251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rgbClr val="000000"/>
              </a:solidFill>
            </a:rPr>
            <a:t>Strategic position gives access to a market of 300million people</a:t>
          </a:r>
          <a:endParaRPr lang="en-US" sz="1800" dirty="0">
            <a:solidFill>
              <a:srgbClr val="000000"/>
            </a:solidFill>
          </a:endParaRPr>
        </a:p>
      </dgm:t>
    </dgm:pt>
    <dgm:pt modelId="{01817CF7-0A4F-2742-9A36-EBF17F9A5F84}" type="parTrans" cxnId="{192D59CD-103E-C349-926F-8776234A0040}">
      <dgm:prSet/>
      <dgm:spPr/>
      <dgm:t>
        <a:bodyPr/>
        <a:lstStyle/>
        <a:p>
          <a:endParaRPr lang="en-GB"/>
        </a:p>
      </dgm:t>
    </dgm:pt>
    <dgm:pt modelId="{FDBF195A-AF28-4A41-906E-8DA1293036EA}" type="sibTrans" cxnId="{192D59CD-103E-C349-926F-8776234A0040}">
      <dgm:prSet/>
      <dgm:spPr/>
      <dgm:t>
        <a:bodyPr/>
        <a:lstStyle/>
        <a:p>
          <a:endParaRPr lang="en-GB"/>
        </a:p>
      </dgm:t>
    </dgm:pt>
    <dgm:pt modelId="{EC98F541-47C2-E842-ACEC-A8903834C67B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rgbClr val="000000"/>
              </a:solidFill>
            </a:rPr>
            <a:t>Strong government focus on agriculture for economic growth</a:t>
          </a:r>
          <a:endParaRPr lang="en-US" sz="1800" b="1" dirty="0">
            <a:solidFill>
              <a:srgbClr val="000000"/>
            </a:solidFill>
          </a:endParaRPr>
        </a:p>
      </dgm:t>
    </dgm:pt>
    <dgm:pt modelId="{2233C56B-DAA7-1B48-8269-BF38A486AB70}" type="sibTrans" cxnId="{DC03F594-56BF-CA41-ACB9-D13601F72A75}">
      <dgm:prSet/>
      <dgm:spPr/>
      <dgm:t>
        <a:bodyPr/>
        <a:lstStyle/>
        <a:p>
          <a:endParaRPr lang="en-GB"/>
        </a:p>
      </dgm:t>
    </dgm:pt>
    <dgm:pt modelId="{338B7764-8217-BF4E-A1FE-4F27D252F437}" type="parTrans" cxnId="{DC03F594-56BF-CA41-ACB9-D13601F72A75}">
      <dgm:prSet/>
      <dgm:spPr/>
      <dgm:t>
        <a:bodyPr/>
        <a:lstStyle/>
        <a:p>
          <a:endParaRPr lang="en-GB"/>
        </a:p>
      </dgm:t>
    </dgm:pt>
    <dgm:pt modelId="{3C0670E9-535B-B346-9A5C-8752D164B87E}" type="pres">
      <dgm:prSet presAssocID="{BF057907-144F-E34C-A24E-E431215604F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1B8BEF-C55F-784C-B841-5C9667C87B52}" type="pres">
      <dgm:prSet presAssocID="{BF057907-144F-E34C-A24E-E431215604F7}" presName="diamond" presStyleLbl="bgShp" presStyleIdx="0" presStyleCnt="1"/>
      <dgm:spPr/>
    </dgm:pt>
    <dgm:pt modelId="{0CDF5361-3921-4546-A8DD-528A0A15FBF9}" type="pres">
      <dgm:prSet presAssocID="{BF057907-144F-E34C-A24E-E431215604F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7934A4-5CCE-3341-A60F-920CAD1BBE51}" type="pres">
      <dgm:prSet presAssocID="{BF057907-144F-E34C-A24E-E431215604F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205056-FFB3-FF4A-A953-9839E3940496}" type="pres">
      <dgm:prSet presAssocID="{BF057907-144F-E34C-A24E-E431215604F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5E2F21-F1C7-F14B-98FC-B65AA27F8247}" type="pres">
      <dgm:prSet presAssocID="{BF057907-144F-E34C-A24E-E431215604F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03F594-56BF-CA41-ACB9-D13601F72A75}" srcId="{BF057907-144F-E34C-A24E-E431215604F7}" destId="{EC98F541-47C2-E842-ACEC-A8903834C67B}" srcOrd="3" destOrd="0" parTransId="{338B7764-8217-BF4E-A1FE-4F27D252F437}" sibTransId="{2233C56B-DAA7-1B48-8269-BF38A486AB70}"/>
    <dgm:cxn modelId="{1FD6582E-26A2-C74F-A4EB-DC83488C0273}" srcId="{BF057907-144F-E34C-A24E-E431215604F7}" destId="{F47F200F-6E4F-FE4B-84EE-83E0C8E837BF}" srcOrd="0" destOrd="0" parTransId="{AE546F5B-10AF-6140-A054-F0A451E82B7B}" sibTransId="{57B523C9-217B-1E4C-967C-A606F2878A86}"/>
    <dgm:cxn modelId="{45F34403-3912-E946-9429-50FA97ACBDAC}" type="presOf" srcId="{EA1FC5AA-D763-3245-9381-863068B9251A}" destId="{39205056-FFB3-FF4A-A953-9839E3940496}" srcOrd="0" destOrd="0" presId="urn:microsoft.com/office/officeart/2005/8/layout/matrix3"/>
    <dgm:cxn modelId="{9E1A007A-C907-624C-8CFF-F5C528F0BEC6}" type="presOf" srcId="{BF057907-144F-E34C-A24E-E431215604F7}" destId="{3C0670E9-535B-B346-9A5C-8752D164B87E}" srcOrd="0" destOrd="0" presId="urn:microsoft.com/office/officeart/2005/8/layout/matrix3"/>
    <dgm:cxn modelId="{40C3AED7-F671-3843-B33B-0AF9356C0D66}" type="presOf" srcId="{F47F200F-6E4F-FE4B-84EE-83E0C8E837BF}" destId="{0CDF5361-3921-4546-A8DD-528A0A15FBF9}" srcOrd="0" destOrd="0" presId="urn:microsoft.com/office/officeart/2005/8/layout/matrix3"/>
    <dgm:cxn modelId="{0C536E1A-2914-A141-AE76-7F53CD0B7766}" type="presOf" srcId="{EC98F541-47C2-E842-ACEC-A8903834C67B}" destId="{735E2F21-F1C7-F14B-98FC-B65AA27F8247}" srcOrd="0" destOrd="0" presId="urn:microsoft.com/office/officeart/2005/8/layout/matrix3"/>
    <dgm:cxn modelId="{192D59CD-103E-C349-926F-8776234A0040}" srcId="{BF057907-144F-E34C-A24E-E431215604F7}" destId="{EA1FC5AA-D763-3245-9381-863068B9251A}" srcOrd="2" destOrd="0" parTransId="{01817CF7-0A4F-2742-9A36-EBF17F9A5F84}" sibTransId="{FDBF195A-AF28-4A41-906E-8DA1293036EA}"/>
    <dgm:cxn modelId="{890E8D0F-EFCA-2D4A-B962-9CD2E3BDD286}" srcId="{BF057907-144F-E34C-A24E-E431215604F7}" destId="{F7C7A2C9-EA5A-0B49-97CD-E85C41763F05}" srcOrd="1" destOrd="0" parTransId="{0F4C5603-1768-D843-8424-8DB4A98AA538}" sibTransId="{334E9D71-F05D-3B4A-A93F-50437EAAA147}"/>
    <dgm:cxn modelId="{D6E58862-0BF7-CD44-84CC-FDC3845F50AC}" type="presOf" srcId="{F7C7A2C9-EA5A-0B49-97CD-E85C41763F05}" destId="{877934A4-5CCE-3341-A60F-920CAD1BBE51}" srcOrd="0" destOrd="0" presId="urn:microsoft.com/office/officeart/2005/8/layout/matrix3"/>
    <dgm:cxn modelId="{B509A094-E04D-BC4C-ABBE-B16E04F5FD92}" type="presParOf" srcId="{3C0670E9-535B-B346-9A5C-8752D164B87E}" destId="{2F1B8BEF-C55F-784C-B841-5C9667C87B52}" srcOrd="0" destOrd="0" presId="urn:microsoft.com/office/officeart/2005/8/layout/matrix3"/>
    <dgm:cxn modelId="{E7DD9AE5-5C07-2046-B7CA-30A8999B95FD}" type="presParOf" srcId="{3C0670E9-535B-B346-9A5C-8752D164B87E}" destId="{0CDF5361-3921-4546-A8DD-528A0A15FBF9}" srcOrd="1" destOrd="0" presId="urn:microsoft.com/office/officeart/2005/8/layout/matrix3"/>
    <dgm:cxn modelId="{B64B86C9-E467-164C-8695-72D8EAF8BD02}" type="presParOf" srcId="{3C0670E9-535B-B346-9A5C-8752D164B87E}" destId="{877934A4-5CCE-3341-A60F-920CAD1BBE51}" srcOrd="2" destOrd="0" presId="urn:microsoft.com/office/officeart/2005/8/layout/matrix3"/>
    <dgm:cxn modelId="{882F2019-E8F2-884F-BA24-FB9B8CEEFB1C}" type="presParOf" srcId="{3C0670E9-535B-B346-9A5C-8752D164B87E}" destId="{39205056-FFB3-FF4A-A953-9839E3940496}" srcOrd="3" destOrd="0" presId="urn:microsoft.com/office/officeart/2005/8/layout/matrix3"/>
    <dgm:cxn modelId="{66CB8CAF-2D95-1C4F-B1CA-338CBF4CE6CE}" type="presParOf" srcId="{3C0670E9-535B-B346-9A5C-8752D164B87E}" destId="{735E2F21-F1C7-F14B-98FC-B65AA27F824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C9F19E-5B5A-1A4D-82D9-C8B76057F61C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B4A023-9C5E-9C42-96C8-DF5C71719112}">
      <dgm:prSet/>
      <dgm:spPr/>
      <dgm:t>
        <a:bodyPr/>
        <a:lstStyle/>
        <a:p>
          <a:pPr rtl="0"/>
          <a:r>
            <a:rPr lang="en-GB" smtClean="0"/>
            <a:t>Research &amp;Development</a:t>
          </a:r>
          <a:endParaRPr lang="en-GB"/>
        </a:p>
      </dgm:t>
    </dgm:pt>
    <dgm:pt modelId="{0C29ACDA-E51D-F14C-9708-2A5251E3263C}" type="parTrans" cxnId="{AD1FA905-F0E7-2E43-BF2B-F86B623D8E34}">
      <dgm:prSet/>
      <dgm:spPr/>
      <dgm:t>
        <a:bodyPr/>
        <a:lstStyle/>
        <a:p>
          <a:endParaRPr lang="en-GB"/>
        </a:p>
      </dgm:t>
    </dgm:pt>
    <dgm:pt modelId="{14EEAE2B-EA4F-4E49-85CC-4A3377667D51}" type="sibTrans" cxnId="{AD1FA905-F0E7-2E43-BF2B-F86B623D8E34}">
      <dgm:prSet/>
      <dgm:spPr/>
      <dgm:t>
        <a:bodyPr/>
        <a:lstStyle/>
        <a:p>
          <a:endParaRPr lang="en-GB"/>
        </a:p>
      </dgm:t>
    </dgm:pt>
    <dgm:pt modelId="{38B45E8E-06F2-0E42-B849-D136C9516FC3}">
      <dgm:prSet/>
      <dgm:spPr/>
      <dgm:t>
        <a:bodyPr/>
        <a:lstStyle/>
        <a:p>
          <a:pPr rtl="0"/>
          <a:r>
            <a:rPr lang="en-GB" dirty="0" smtClean="0"/>
            <a:t>Infrastructure </a:t>
          </a:r>
          <a:endParaRPr lang="en-GB" dirty="0"/>
        </a:p>
      </dgm:t>
    </dgm:pt>
    <dgm:pt modelId="{E1B035CC-0BF5-C642-A025-3D28639E242F}" type="parTrans" cxnId="{215C446E-3A18-6C49-AD8A-26EE06FA5DE8}">
      <dgm:prSet/>
      <dgm:spPr/>
      <dgm:t>
        <a:bodyPr/>
        <a:lstStyle/>
        <a:p>
          <a:endParaRPr lang="en-GB"/>
        </a:p>
      </dgm:t>
    </dgm:pt>
    <dgm:pt modelId="{EADC8403-7ADE-1345-9B58-F9CC20ED9C1A}" type="sibTrans" cxnId="{215C446E-3A18-6C49-AD8A-26EE06FA5DE8}">
      <dgm:prSet/>
      <dgm:spPr/>
      <dgm:t>
        <a:bodyPr/>
        <a:lstStyle/>
        <a:p>
          <a:endParaRPr lang="en-GB"/>
        </a:p>
      </dgm:t>
    </dgm:pt>
    <dgm:pt modelId="{36525495-647C-E24A-9AAA-1924967E935D}">
      <dgm:prSet/>
      <dgm:spPr/>
      <dgm:t>
        <a:bodyPr/>
        <a:lstStyle/>
        <a:p>
          <a:pPr rtl="0"/>
          <a:r>
            <a:rPr lang="en-GB" smtClean="0"/>
            <a:t>Finance</a:t>
          </a:r>
          <a:endParaRPr lang="en-GB"/>
        </a:p>
      </dgm:t>
    </dgm:pt>
    <dgm:pt modelId="{EDA91851-F4A4-2A4C-A698-D3FDDD84E4FE}" type="parTrans" cxnId="{B1A438B5-12F8-D84D-8D80-DF293BFFC0B2}">
      <dgm:prSet/>
      <dgm:spPr/>
      <dgm:t>
        <a:bodyPr/>
        <a:lstStyle/>
        <a:p>
          <a:endParaRPr lang="en-GB"/>
        </a:p>
      </dgm:t>
    </dgm:pt>
    <dgm:pt modelId="{BC249804-BCD1-5548-9716-64B77430039D}" type="sibTrans" cxnId="{B1A438B5-12F8-D84D-8D80-DF293BFFC0B2}">
      <dgm:prSet/>
      <dgm:spPr/>
      <dgm:t>
        <a:bodyPr/>
        <a:lstStyle/>
        <a:p>
          <a:endParaRPr lang="en-GB"/>
        </a:p>
      </dgm:t>
    </dgm:pt>
    <dgm:pt modelId="{798E414D-15A7-5B40-A288-FF0C11A4B0D4}">
      <dgm:prSet/>
      <dgm:spPr/>
      <dgm:t>
        <a:bodyPr/>
        <a:lstStyle/>
        <a:p>
          <a:pPr rtl="0"/>
          <a:r>
            <a:rPr lang="en-GB" smtClean="0"/>
            <a:t>Mechanisation</a:t>
          </a:r>
          <a:endParaRPr lang="en-GB"/>
        </a:p>
      </dgm:t>
    </dgm:pt>
    <dgm:pt modelId="{6CCB1DD2-5028-664D-95F4-F679EE2AC074}" type="parTrans" cxnId="{0CCC1733-F36F-6D4A-8F89-3E8B8620E69B}">
      <dgm:prSet/>
      <dgm:spPr/>
      <dgm:t>
        <a:bodyPr/>
        <a:lstStyle/>
        <a:p>
          <a:endParaRPr lang="en-GB"/>
        </a:p>
      </dgm:t>
    </dgm:pt>
    <dgm:pt modelId="{5532FDB7-D6B7-274F-8A6F-E35E34547DFC}" type="sibTrans" cxnId="{0CCC1733-F36F-6D4A-8F89-3E8B8620E69B}">
      <dgm:prSet/>
      <dgm:spPr/>
      <dgm:t>
        <a:bodyPr/>
        <a:lstStyle/>
        <a:p>
          <a:endParaRPr lang="en-GB"/>
        </a:p>
      </dgm:t>
    </dgm:pt>
    <dgm:pt modelId="{2FCF7D26-1F9C-0044-9BED-F51D12B09CB6}">
      <dgm:prSet/>
      <dgm:spPr/>
      <dgm:t>
        <a:bodyPr/>
        <a:lstStyle/>
        <a:p>
          <a:pPr rtl="0"/>
          <a:r>
            <a:rPr lang="en-GB" smtClean="0"/>
            <a:t>Storage</a:t>
          </a:r>
          <a:endParaRPr lang="en-GB"/>
        </a:p>
      </dgm:t>
    </dgm:pt>
    <dgm:pt modelId="{F4178D3E-7EAB-3F4A-A239-04E1757F8DB4}" type="parTrans" cxnId="{716FC1C2-C266-414C-B934-36E229738E10}">
      <dgm:prSet/>
      <dgm:spPr/>
      <dgm:t>
        <a:bodyPr/>
        <a:lstStyle/>
        <a:p>
          <a:endParaRPr lang="en-GB"/>
        </a:p>
      </dgm:t>
    </dgm:pt>
    <dgm:pt modelId="{006E3A41-FADF-C046-9A5F-A2C012A55C74}" type="sibTrans" cxnId="{716FC1C2-C266-414C-B934-36E229738E10}">
      <dgm:prSet/>
      <dgm:spPr/>
      <dgm:t>
        <a:bodyPr/>
        <a:lstStyle/>
        <a:p>
          <a:endParaRPr lang="en-GB"/>
        </a:p>
      </dgm:t>
    </dgm:pt>
    <dgm:pt modelId="{4708E2FD-5E73-734A-B5F6-149047FD5FF6}">
      <dgm:prSet/>
      <dgm:spPr/>
      <dgm:t>
        <a:bodyPr/>
        <a:lstStyle/>
        <a:p>
          <a:pPr rtl="0"/>
          <a:r>
            <a:rPr lang="en-GB" smtClean="0"/>
            <a:t>Processing</a:t>
          </a:r>
          <a:endParaRPr lang="en-GB"/>
        </a:p>
      </dgm:t>
    </dgm:pt>
    <dgm:pt modelId="{707C4156-14FC-B84D-A7ED-CA84F439A9F0}" type="parTrans" cxnId="{9F619E83-E565-D947-928D-031DFDB2AD9B}">
      <dgm:prSet/>
      <dgm:spPr/>
      <dgm:t>
        <a:bodyPr/>
        <a:lstStyle/>
        <a:p>
          <a:endParaRPr lang="en-GB"/>
        </a:p>
      </dgm:t>
    </dgm:pt>
    <dgm:pt modelId="{8272090A-F5A0-004D-8AC6-C855B76FBE22}" type="sibTrans" cxnId="{9F619E83-E565-D947-928D-031DFDB2AD9B}">
      <dgm:prSet/>
      <dgm:spPr/>
      <dgm:t>
        <a:bodyPr/>
        <a:lstStyle/>
        <a:p>
          <a:endParaRPr lang="en-GB"/>
        </a:p>
      </dgm:t>
    </dgm:pt>
    <dgm:pt modelId="{5154DF32-6FD3-7348-9610-E88935E29EBD}">
      <dgm:prSet/>
      <dgm:spPr/>
      <dgm:t>
        <a:bodyPr/>
        <a:lstStyle/>
        <a:p>
          <a:pPr rtl="0"/>
          <a:r>
            <a:rPr lang="en-GB" smtClean="0"/>
            <a:t>Irrigation</a:t>
          </a:r>
          <a:endParaRPr lang="en-GB"/>
        </a:p>
      </dgm:t>
    </dgm:pt>
    <dgm:pt modelId="{315E7AD7-D8D7-1445-A6BA-10B1B39ADFA7}" type="parTrans" cxnId="{40FF5133-4B30-5742-BAAC-990753754555}">
      <dgm:prSet/>
      <dgm:spPr/>
      <dgm:t>
        <a:bodyPr/>
        <a:lstStyle/>
        <a:p>
          <a:endParaRPr lang="en-GB"/>
        </a:p>
      </dgm:t>
    </dgm:pt>
    <dgm:pt modelId="{445CAD1E-8695-F24B-8EAD-1B9778DB8E9E}" type="sibTrans" cxnId="{40FF5133-4B30-5742-BAAC-990753754555}">
      <dgm:prSet/>
      <dgm:spPr/>
      <dgm:t>
        <a:bodyPr/>
        <a:lstStyle/>
        <a:p>
          <a:endParaRPr lang="en-GB"/>
        </a:p>
      </dgm:t>
    </dgm:pt>
    <dgm:pt modelId="{9FA46424-45F1-B14D-85DE-0939D1AAD08C}">
      <dgm:prSet/>
      <dgm:spPr/>
      <dgm:t>
        <a:bodyPr/>
        <a:lstStyle/>
        <a:p>
          <a:pPr rtl="0"/>
          <a:r>
            <a:rPr lang="en-GB" smtClean="0"/>
            <a:t>Market &amp; Trade </a:t>
          </a:r>
          <a:endParaRPr lang="en-GB"/>
        </a:p>
      </dgm:t>
    </dgm:pt>
    <dgm:pt modelId="{A0BE378D-973B-F843-AA8A-B2DCD603C207}" type="parTrans" cxnId="{86DE9B87-E6CE-C74E-BC3B-2F5F3ED1542A}">
      <dgm:prSet/>
      <dgm:spPr/>
      <dgm:t>
        <a:bodyPr/>
        <a:lstStyle/>
        <a:p>
          <a:endParaRPr lang="en-GB"/>
        </a:p>
      </dgm:t>
    </dgm:pt>
    <dgm:pt modelId="{13C575B2-8E4A-CF4F-8213-FED7FA17308E}" type="sibTrans" cxnId="{86DE9B87-E6CE-C74E-BC3B-2F5F3ED1542A}">
      <dgm:prSet/>
      <dgm:spPr/>
      <dgm:t>
        <a:bodyPr/>
        <a:lstStyle/>
        <a:p>
          <a:endParaRPr lang="en-GB"/>
        </a:p>
      </dgm:t>
    </dgm:pt>
    <dgm:pt modelId="{5AAB43DB-2648-E044-9602-D042CDB192CB}">
      <dgm:prSet/>
      <dgm:spPr/>
      <dgm:t>
        <a:bodyPr/>
        <a:lstStyle/>
        <a:p>
          <a:pPr rtl="0"/>
          <a:r>
            <a:rPr lang="en-GB" smtClean="0"/>
            <a:t>Quality &amp; Standards</a:t>
          </a:r>
          <a:endParaRPr lang="en-GB"/>
        </a:p>
      </dgm:t>
    </dgm:pt>
    <dgm:pt modelId="{0CF6E491-BBFE-9D49-ACD1-97EEFEC19DB5}" type="parTrans" cxnId="{EF242D03-95F7-8D4A-B1F6-561ED574F2C6}">
      <dgm:prSet/>
      <dgm:spPr/>
      <dgm:t>
        <a:bodyPr/>
        <a:lstStyle/>
        <a:p>
          <a:endParaRPr lang="en-GB"/>
        </a:p>
      </dgm:t>
    </dgm:pt>
    <dgm:pt modelId="{8BAFC02B-5901-D943-925D-80E90788BD33}" type="sibTrans" cxnId="{EF242D03-95F7-8D4A-B1F6-561ED574F2C6}">
      <dgm:prSet/>
      <dgm:spPr/>
      <dgm:t>
        <a:bodyPr/>
        <a:lstStyle/>
        <a:p>
          <a:endParaRPr lang="en-GB"/>
        </a:p>
      </dgm:t>
    </dgm:pt>
    <dgm:pt modelId="{D303915B-4B4A-564D-9670-BA721E777B2E}">
      <dgm:prSet/>
      <dgm:spPr/>
      <dgm:t>
        <a:bodyPr/>
        <a:lstStyle/>
        <a:p>
          <a:pPr rtl="0"/>
          <a:r>
            <a:rPr lang="en-GB" smtClean="0"/>
            <a:t>Entrepreneurship</a:t>
          </a:r>
          <a:endParaRPr lang="en-GB"/>
        </a:p>
      </dgm:t>
    </dgm:pt>
    <dgm:pt modelId="{E8E8C21B-E441-444C-95E1-9F1A91B08DB2}" type="parTrans" cxnId="{95C1266B-0376-E343-AD65-261802553DBE}">
      <dgm:prSet/>
      <dgm:spPr/>
      <dgm:t>
        <a:bodyPr/>
        <a:lstStyle/>
        <a:p>
          <a:endParaRPr lang="en-GB"/>
        </a:p>
      </dgm:t>
    </dgm:pt>
    <dgm:pt modelId="{6282A1BD-4451-D24B-9DCF-3CDE661B826D}" type="sibTrans" cxnId="{95C1266B-0376-E343-AD65-261802553DBE}">
      <dgm:prSet/>
      <dgm:spPr/>
      <dgm:t>
        <a:bodyPr/>
        <a:lstStyle/>
        <a:p>
          <a:endParaRPr lang="en-GB"/>
        </a:p>
      </dgm:t>
    </dgm:pt>
    <dgm:pt modelId="{F27E2667-6C2E-1444-9A11-98B39619618E}" type="pres">
      <dgm:prSet presAssocID="{5EC9F19E-5B5A-1A4D-82D9-C8B76057F61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2F54F56-C75D-6146-9DEC-08A44BC4D5B2}" type="pres">
      <dgm:prSet presAssocID="{F0B4A023-9C5E-9C42-96C8-DF5C71719112}" presName="thickLine" presStyleLbl="alignNode1" presStyleIdx="0" presStyleCnt="10"/>
      <dgm:spPr/>
    </dgm:pt>
    <dgm:pt modelId="{8C8CE6DB-4139-E04B-8A61-B4DC7546C00B}" type="pres">
      <dgm:prSet presAssocID="{F0B4A023-9C5E-9C42-96C8-DF5C71719112}" presName="horz1" presStyleCnt="0"/>
      <dgm:spPr/>
    </dgm:pt>
    <dgm:pt modelId="{BEAD0B96-55D8-974D-B2AD-9112A6F15393}" type="pres">
      <dgm:prSet presAssocID="{F0B4A023-9C5E-9C42-96C8-DF5C71719112}" presName="tx1" presStyleLbl="revTx" presStyleIdx="0" presStyleCnt="10"/>
      <dgm:spPr/>
      <dgm:t>
        <a:bodyPr/>
        <a:lstStyle/>
        <a:p>
          <a:endParaRPr lang="en-GB"/>
        </a:p>
      </dgm:t>
    </dgm:pt>
    <dgm:pt modelId="{632618EB-7CC5-1048-9BB1-BFE60238556A}" type="pres">
      <dgm:prSet presAssocID="{F0B4A023-9C5E-9C42-96C8-DF5C71719112}" presName="vert1" presStyleCnt="0"/>
      <dgm:spPr/>
    </dgm:pt>
    <dgm:pt modelId="{71BBECFC-6A27-1E44-9D3A-5971D307137C}" type="pres">
      <dgm:prSet presAssocID="{38B45E8E-06F2-0E42-B849-D136C9516FC3}" presName="thickLine" presStyleLbl="alignNode1" presStyleIdx="1" presStyleCnt="10"/>
      <dgm:spPr/>
    </dgm:pt>
    <dgm:pt modelId="{70D901E2-17F7-0B41-8447-98E5D3D7B87D}" type="pres">
      <dgm:prSet presAssocID="{38B45E8E-06F2-0E42-B849-D136C9516FC3}" presName="horz1" presStyleCnt="0"/>
      <dgm:spPr/>
    </dgm:pt>
    <dgm:pt modelId="{2EC10C84-BC35-504D-85D0-C7AAEEFBB17B}" type="pres">
      <dgm:prSet presAssocID="{38B45E8E-06F2-0E42-B849-D136C9516FC3}" presName="tx1" presStyleLbl="revTx" presStyleIdx="1" presStyleCnt="10"/>
      <dgm:spPr/>
      <dgm:t>
        <a:bodyPr/>
        <a:lstStyle/>
        <a:p>
          <a:endParaRPr lang="en-GB"/>
        </a:p>
      </dgm:t>
    </dgm:pt>
    <dgm:pt modelId="{2A1EE138-DEE4-9644-B671-F1B82E4869C4}" type="pres">
      <dgm:prSet presAssocID="{38B45E8E-06F2-0E42-B849-D136C9516FC3}" presName="vert1" presStyleCnt="0"/>
      <dgm:spPr/>
    </dgm:pt>
    <dgm:pt modelId="{59BC7C58-E153-DD4C-AEF4-3B241F2C32FD}" type="pres">
      <dgm:prSet presAssocID="{36525495-647C-E24A-9AAA-1924967E935D}" presName="thickLine" presStyleLbl="alignNode1" presStyleIdx="2" presStyleCnt="10"/>
      <dgm:spPr/>
    </dgm:pt>
    <dgm:pt modelId="{9EF06E84-DE6A-AB46-BECC-C9B96DA5E317}" type="pres">
      <dgm:prSet presAssocID="{36525495-647C-E24A-9AAA-1924967E935D}" presName="horz1" presStyleCnt="0"/>
      <dgm:spPr/>
    </dgm:pt>
    <dgm:pt modelId="{A2F24DD4-F803-2143-84D6-EA7A34A1D75E}" type="pres">
      <dgm:prSet presAssocID="{36525495-647C-E24A-9AAA-1924967E935D}" presName="tx1" presStyleLbl="revTx" presStyleIdx="2" presStyleCnt="10"/>
      <dgm:spPr/>
      <dgm:t>
        <a:bodyPr/>
        <a:lstStyle/>
        <a:p>
          <a:endParaRPr lang="en-GB"/>
        </a:p>
      </dgm:t>
    </dgm:pt>
    <dgm:pt modelId="{DEB32A3C-464E-9546-9F56-5F622BE13481}" type="pres">
      <dgm:prSet presAssocID="{36525495-647C-E24A-9AAA-1924967E935D}" presName="vert1" presStyleCnt="0"/>
      <dgm:spPr/>
    </dgm:pt>
    <dgm:pt modelId="{15C6A21B-02E3-494F-8BA8-3C2C23E834C6}" type="pres">
      <dgm:prSet presAssocID="{798E414D-15A7-5B40-A288-FF0C11A4B0D4}" presName="thickLine" presStyleLbl="alignNode1" presStyleIdx="3" presStyleCnt="10"/>
      <dgm:spPr/>
    </dgm:pt>
    <dgm:pt modelId="{540B89FE-D664-194E-9373-180D904E06ED}" type="pres">
      <dgm:prSet presAssocID="{798E414D-15A7-5B40-A288-FF0C11A4B0D4}" presName="horz1" presStyleCnt="0"/>
      <dgm:spPr/>
    </dgm:pt>
    <dgm:pt modelId="{112C8FD1-31D2-C24C-9B22-A6A00F093F43}" type="pres">
      <dgm:prSet presAssocID="{798E414D-15A7-5B40-A288-FF0C11A4B0D4}" presName="tx1" presStyleLbl="revTx" presStyleIdx="3" presStyleCnt="10"/>
      <dgm:spPr/>
      <dgm:t>
        <a:bodyPr/>
        <a:lstStyle/>
        <a:p>
          <a:endParaRPr lang="en-GB"/>
        </a:p>
      </dgm:t>
    </dgm:pt>
    <dgm:pt modelId="{3F1287E9-7962-594C-84D2-64F28EE87A67}" type="pres">
      <dgm:prSet presAssocID="{798E414D-15A7-5B40-A288-FF0C11A4B0D4}" presName="vert1" presStyleCnt="0"/>
      <dgm:spPr/>
    </dgm:pt>
    <dgm:pt modelId="{C6A444E4-8BFD-F349-8AD7-42E32C623F63}" type="pres">
      <dgm:prSet presAssocID="{2FCF7D26-1F9C-0044-9BED-F51D12B09CB6}" presName="thickLine" presStyleLbl="alignNode1" presStyleIdx="4" presStyleCnt="10"/>
      <dgm:spPr/>
    </dgm:pt>
    <dgm:pt modelId="{4C6955DB-DCDF-F442-AFA6-276202FA519B}" type="pres">
      <dgm:prSet presAssocID="{2FCF7D26-1F9C-0044-9BED-F51D12B09CB6}" presName="horz1" presStyleCnt="0"/>
      <dgm:spPr/>
    </dgm:pt>
    <dgm:pt modelId="{68B46DCC-ACB9-3646-BAC5-013B8C110847}" type="pres">
      <dgm:prSet presAssocID="{2FCF7D26-1F9C-0044-9BED-F51D12B09CB6}" presName="tx1" presStyleLbl="revTx" presStyleIdx="4" presStyleCnt="10"/>
      <dgm:spPr/>
      <dgm:t>
        <a:bodyPr/>
        <a:lstStyle/>
        <a:p>
          <a:endParaRPr lang="en-GB"/>
        </a:p>
      </dgm:t>
    </dgm:pt>
    <dgm:pt modelId="{A858E7F6-72F4-484D-A3AB-D1488A4164CB}" type="pres">
      <dgm:prSet presAssocID="{2FCF7D26-1F9C-0044-9BED-F51D12B09CB6}" presName="vert1" presStyleCnt="0"/>
      <dgm:spPr/>
    </dgm:pt>
    <dgm:pt modelId="{48CDA940-989E-7540-B165-E91392DA8014}" type="pres">
      <dgm:prSet presAssocID="{4708E2FD-5E73-734A-B5F6-149047FD5FF6}" presName="thickLine" presStyleLbl="alignNode1" presStyleIdx="5" presStyleCnt="10"/>
      <dgm:spPr/>
    </dgm:pt>
    <dgm:pt modelId="{8285442F-0EC6-5B49-853F-9638D882421F}" type="pres">
      <dgm:prSet presAssocID="{4708E2FD-5E73-734A-B5F6-149047FD5FF6}" presName="horz1" presStyleCnt="0"/>
      <dgm:spPr/>
    </dgm:pt>
    <dgm:pt modelId="{C56847D1-7611-E348-8515-337BE0824B81}" type="pres">
      <dgm:prSet presAssocID="{4708E2FD-5E73-734A-B5F6-149047FD5FF6}" presName="tx1" presStyleLbl="revTx" presStyleIdx="5" presStyleCnt="10"/>
      <dgm:spPr/>
      <dgm:t>
        <a:bodyPr/>
        <a:lstStyle/>
        <a:p>
          <a:endParaRPr lang="en-GB"/>
        </a:p>
      </dgm:t>
    </dgm:pt>
    <dgm:pt modelId="{DFC6CF7F-A4FC-E346-A30D-FE892DA8295C}" type="pres">
      <dgm:prSet presAssocID="{4708E2FD-5E73-734A-B5F6-149047FD5FF6}" presName="vert1" presStyleCnt="0"/>
      <dgm:spPr/>
    </dgm:pt>
    <dgm:pt modelId="{6C01B435-93E3-B343-9F6C-42D9E38D07DD}" type="pres">
      <dgm:prSet presAssocID="{5154DF32-6FD3-7348-9610-E88935E29EBD}" presName="thickLine" presStyleLbl="alignNode1" presStyleIdx="6" presStyleCnt="10"/>
      <dgm:spPr/>
    </dgm:pt>
    <dgm:pt modelId="{E1BBB768-3A4B-1B4C-9058-427D5ABA4E20}" type="pres">
      <dgm:prSet presAssocID="{5154DF32-6FD3-7348-9610-E88935E29EBD}" presName="horz1" presStyleCnt="0"/>
      <dgm:spPr/>
    </dgm:pt>
    <dgm:pt modelId="{5FC89F85-AFDE-C44C-BC3C-D4C62F20DB53}" type="pres">
      <dgm:prSet presAssocID="{5154DF32-6FD3-7348-9610-E88935E29EBD}" presName="tx1" presStyleLbl="revTx" presStyleIdx="6" presStyleCnt="10"/>
      <dgm:spPr/>
      <dgm:t>
        <a:bodyPr/>
        <a:lstStyle/>
        <a:p>
          <a:endParaRPr lang="en-GB"/>
        </a:p>
      </dgm:t>
    </dgm:pt>
    <dgm:pt modelId="{3942A1CE-095C-8946-8254-FDFFB5FF58A6}" type="pres">
      <dgm:prSet presAssocID="{5154DF32-6FD3-7348-9610-E88935E29EBD}" presName="vert1" presStyleCnt="0"/>
      <dgm:spPr/>
    </dgm:pt>
    <dgm:pt modelId="{B79809D9-9FD7-C947-AACE-C1405A884AA5}" type="pres">
      <dgm:prSet presAssocID="{9FA46424-45F1-B14D-85DE-0939D1AAD08C}" presName="thickLine" presStyleLbl="alignNode1" presStyleIdx="7" presStyleCnt="10"/>
      <dgm:spPr/>
    </dgm:pt>
    <dgm:pt modelId="{9E9F4CDC-564C-F740-85CF-09225611A00D}" type="pres">
      <dgm:prSet presAssocID="{9FA46424-45F1-B14D-85DE-0939D1AAD08C}" presName="horz1" presStyleCnt="0"/>
      <dgm:spPr/>
    </dgm:pt>
    <dgm:pt modelId="{CDDF9437-4D73-254B-9BF7-A6B1DE25509D}" type="pres">
      <dgm:prSet presAssocID="{9FA46424-45F1-B14D-85DE-0939D1AAD08C}" presName="tx1" presStyleLbl="revTx" presStyleIdx="7" presStyleCnt="10"/>
      <dgm:spPr/>
      <dgm:t>
        <a:bodyPr/>
        <a:lstStyle/>
        <a:p>
          <a:endParaRPr lang="en-GB"/>
        </a:p>
      </dgm:t>
    </dgm:pt>
    <dgm:pt modelId="{C4ED5CED-3A66-5F4D-AAFD-9CA879C0838A}" type="pres">
      <dgm:prSet presAssocID="{9FA46424-45F1-B14D-85DE-0939D1AAD08C}" presName="vert1" presStyleCnt="0"/>
      <dgm:spPr/>
    </dgm:pt>
    <dgm:pt modelId="{A76B79BB-1AC2-CA4F-A239-92FD53B11975}" type="pres">
      <dgm:prSet presAssocID="{5AAB43DB-2648-E044-9602-D042CDB192CB}" presName="thickLine" presStyleLbl="alignNode1" presStyleIdx="8" presStyleCnt="10"/>
      <dgm:spPr/>
    </dgm:pt>
    <dgm:pt modelId="{DCB19F40-0A67-4649-A7F6-83F512D586AB}" type="pres">
      <dgm:prSet presAssocID="{5AAB43DB-2648-E044-9602-D042CDB192CB}" presName="horz1" presStyleCnt="0"/>
      <dgm:spPr/>
    </dgm:pt>
    <dgm:pt modelId="{1090B732-2943-174B-A9D8-9C59F71EF5D5}" type="pres">
      <dgm:prSet presAssocID="{5AAB43DB-2648-E044-9602-D042CDB192CB}" presName="tx1" presStyleLbl="revTx" presStyleIdx="8" presStyleCnt="10"/>
      <dgm:spPr/>
      <dgm:t>
        <a:bodyPr/>
        <a:lstStyle/>
        <a:p>
          <a:endParaRPr lang="en-GB"/>
        </a:p>
      </dgm:t>
    </dgm:pt>
    <dgm:pt modelId="{CF909039-EA95-CE4C-9C23-2929A89644CB}" type="pres">
      <dgm:prSet presAssocID="{5AAB43DB-2648-E044-9602-D042CDB192CB}" presName="vert1" presStyleCnt="0"/>
      <dgm:spPr/>
    </dgm:pt>
    <dgm:pt modelId="{3BD7496D-7C74-FB41-A33B-A5449B4D24CF}" type="pres">
      <dgm:prSet presAssocID="{D303915B-4B4A-564D-9670-BA721E777B2E}" presName="thickLine" presStyleLbl="alignNode1" presStyleIdx="9" presStyleCnt="10"/>
      <dgm:spPr/>
    </dgm:pt>
    <dgm:pt modelId="{EF91DED9-8C8C-4342-8665-F3222CDFCC2C}" type="pres">
      <dgm:prSet presAssocID="{D303915B-4B4A-564D-9670-BA721E777B2E}" presName="horz1" presStyleCnt="0"/>
      <dgm:spPr/>
    </dgm:pt>
    <dgm:pt modelId="{AED6DF53-C796-DF4A-93D6-2B2204E5E2D4}" type="pres">
      <dgm:prSet presAssocID="{D303915B-4B4A-564D-9670-BA721E777B2E}" presName="tx1" presStyleLbl="revTx" presStyleIdx="9" presStyleCnt="10"/>
      <dgm:spPr/>
      <dgm:t>
        <a:bodyPr/>
        <a:lstStyle/>
        <a:p>
          <a:endParaRPr lang="en-GB"/>
        </a:p>
      </dgm:t>
    </dgm:pt>
    <dgm:pt modelId="{3AFE1190-6009-D442-ACB4-C3B3935AF649}" type="pres">
      <dgm:prSet presAssocID="{D303915B-4B4A-564D-9670-BA721E777B2E}" presName="vert1" presStyleCnt="0"/>
      <dgm:spPr/>
    </dgm:pt>
  </dgm:ptLst>
  <dgm:cxnLst>
    <dgm:cxn modelId="{F5A8BBB6-9BC4-2242-9A61-E137FF614D9E}" type="presOf" srcId="{D303915B-4B4A-564D-9670-BA721E777B2E}" destId="{AED6DF53-C796-DF4A-93D6-2B2204E5E2D4}" srcOrd="0" destOrd="0" presId="urn:microsoft.com/office/officeart/2008/layout/LinedList"/>
    <dgm:cxn modelId="{AD1FA905-F0E7-2E43-BF2B-F86B623D8E34}" srcId="{5EC9F19E-5B5A-1A4D-82D9-C8B76057F61C}" destId="{F0B4A023-9C5E-9C42-96C8-DF5C71719112}" srcOrd="0" destOrd="0" parTransId="{0C29ACDA-E51D-F14C-9708-2A5251E3263C}" sibTransId="{14EEAE2B-EA4F-4E49-85CC-4A3377667D51}"/>
    <dgm:cxn modelId="{EF242D03-95F7-8D4A-B1F6-561ED574F2C6}" srcId="{5EC9F19E-5B5A-1A4D-82D9-C8B76057F61C}" destId="{5AAB43DB-2648-E044-9602-D042CDB192CB}" srcOrd="8" destOrd="0" parTransId="{0CF6E491-BBFE-9D49-ACD1-97EEFEC19DB5}" sibTransId="{8BAFC02B-5901-D943-925D-80E90788BD33}"/>
    <dgm:cxn modelId="{0CCC1733-F36F-6D4A-8F89-3E8B8620E69B}" srcId="{5EC9F19E-5B5A-1A4D-82D9-C8B76057F61C}" destId="{798E414D-15A7-5B40-A288-FF0C11A4B0D4}" srcOrd="3" destOrd="0" parTransId="{6CCB1DD2-5028-664D-95F4-F679EE2AC074}" sibTransId="{5532FDB7-D6B7-274F-8A6F-E35E34547DFC}"/>
    <dgm:cxn modelId="{EF8D6772-3572-1541-993E-6A05126636A2}" type="presOf" srcId="{5154DF32-6FD3-7348-9610-E88935E29EBD}" destId="{5FC89F85-AFDE-C44C-BC3C-D4C62F20DB53}" srcOrd="0" destOrd="0" presId="urn:microsoft.com/office/officeart/2008/layout/LinedList"/>
    <dgm:cxn modelId="{5FBEB283-A444-C445-AD63-422FC50B866F}" type="presOf" srcId="{798E414D-15A7-5B40-A288-FF0C11A4B0D4}" destId="{112C8FD1-31D2-C24C-9B22-A6A00F093F43}" srcOrd="0" destOrd="0" presId="urn:microsoft.com/office/officeart/2008/layout/LinedList"/>
    <dgm:cxn modelId="{FC071F1B-9B5B-F643-A05F-145E44429721}" type="presOf" srcId="{38B45E8E-06F2-0E42-B849-D136C9516FC3}" destId="{2EC10C84-BC35-504D-85D0-C7AAEEFBB17B}" srcOrd="0" destOrd="0" presId="urn:microsoft.com/office/officeart/2008/layout/LinedList"/>
    <dgm:cxn modelId="{E86BE958-772F-9E43-AA27-44C7F446E389}" type="presOf" srcId="{2FCF7D26-1F9C-0044-9BED-F51D12B09CB6}" destId="{68B46DCC-ACB9-3646-BAC5-013B8C110847}" srcOrd="0" destOrd="0" presId="urn:microsoft.com/office/officeart/2008/layout/LinedList"/>
    <dgm:cxn modelId="{95C1266B-0376-E343-AD65-261802553DBE}" srcId="{5EC9F19E-5B5A-1A4D-82D9-C8B76057F61C}" destId="{D303915B-4B4A-564D-9670-BA721E777B2E}" srcOrd="9" destOrd="0" parTransId="{E8E8C21B-E441-444C-95E1-9F1A91B08DB2}" sibTransId="{6282A1BD-4451-D24B-9DCF-3CDE661B826D}"/>
    <dgm:cxn modelId="{2C2527F0-411F-7247-B31A-4372EBFAD915}" type="presOf" srcId="{F0B4A023-9C5E-9C42-96C8-DF5C71719112}" destId="{BEAD0B96-55D8-974D-B2AD-9112A6F15393}" srcOrd="0" destOrd="0" presId="urn:microsoft.com/office/officeart/2008/layout/LinedList"/>
    <dgm:cxn modelId="{9F619E83-E565-D947-928D-031DFDB2AD9B}" srcId="{5EC9F19E-5B5A-1A4D-82D9-C8B76057F61C}" destId="{4708E2FD-5E73-734A-B5F6-149047FD5FF6}" srcOrd="5" destOrd="0" parTransId="{707C4156-14FC-B84D-A7ED-CA84F439A9F0}" sibTransId="{8272090A-F5A0-004D-8AC6-C855B76FBE22}"/>
    <dgm:cxn modelId="{6AC8313A-B81A-1C48-BA8F-FFDECB311E4B}" type="presOf" srcId="{36525495-647C-E24A-9AAA-1924967E935D}" destId="{A2F24DD4-F803-2143-84D6-EA7A34A1D75E}" srcOrd="0" destOrd="0" presId="urn:microsoft.com/office/officeart/2008/layout/LinedList"/>
    <dgm:cxn modelId="{215C446E-3A18-6C49-AD8A-26EE06FA5DE8}" srcId="{5EC9F19E-5B5A-1A4D-82D9-C8B76057F61C}" destId="{38B45E8E-06F2-0E42-B849-D136C9516FC3}" srcOrd="1" destOrd="0" parTransId="{E1B035CC-0BF5-C642-A025-3D28639E242F}" sibTransId="{EADC8403-7ADE-1345-9B58-F9CC20ED9C1A}"/>
    <dgm:cxn modelId="{716FC1C2-C266-414C-B934-36E229738E10}" srcId="{5EC9F19E-5B5A-1A4D-82D9-C8B76057F61C}" destId="{2FCF7D26-1F9C-0044-9BED-F51D12B09CB6}" srcOrd="4" destOrd="0" parTransId="{F4178D3E-7EAB-3F4A-A239-04E1757F8DB4}" sibTransId="{006E3A41-FADF-C046-9A5F-A2C012A55C74}"/>
    <dgm:cxn modelId="{86DE9B87-E6CE-C74E-BC3B-2F5F3ED1542A}" srcId="{5EC9F19E-5B5A-1A4D-82D9-C8B76057F61C}" destId="{9FA46424-45F1-B14D-85DE-0939D1AAD08C}" srcOrd="7" destOrd="0" parTransId="{A0BE378D-973B-F843-AA8A-B2DCD603C207}" sibTransId="{13C575B2-8E4A-CF4F-8213-FED7FA17308E}"/>
    <dgm:cxn modelId="{7A5F9041-0E50-224A-B21F-D80DA260EAD5}" type="presOf" srcId="{4708E2FD-5E73-734A-B5F6-149047FD5FF6}" destId="{C56847D1-7611-E348-8515-337BE0824B81}" srcOrd="0" destOrd="0" presId="urn:microsoft.com/office/officeart/2008/layout/LinedList"/>
    <dgm:cxn modelId="{40FF5133-4B30-5742-BAAC-990753754555}" srcId="{5EC9F19E-5B5A-1A4D-82D9-C8B76057F61C}" destId="{5154DF32-6FD3-7348-9610-E88935E29EBD}" srcOrd="6" destOrd="0" parTransId="{315E7AD7-D8D7-1445-A6BA-10B1B39ADFA7}" sibTransId="{445CAD1E-8695-F24B-8EAD-1B9778DB8E9E}"/>
    <dgm:cxn modelId="{046CC83E-41D5-0948-A2F3-B24B4A995B96}" type="presOf" srcId="{9FA46424-45F1-B14D-85DE-0939D1AAD08C}" destId="{CDDF9437-4D73-254B-9BF7-A6B1DE25509D}" srcOrd="0" destOrd="0" presId="urn:microsoft.com/office/officeart/2008/layout/LinedList"/>
    <dgm:cxn modelId="{C4D6A7BD-1CBE-254F-91B4-7DAC49CBDDEA}" type="presOf" srcId="{5AAB43DB-2648-E044-9602-D042CDB192CB}" destId="{1090B732-2943-174B-A9D8-9C59F71EF5D5}" srcOrd="0" destOrd="0" presId="urn:microsoft.com/office/officeart/2008/layout/LinedList"/>
    <dgm:cxn modelId="{3B6E8836-3D59-D64F-B0C1-D1132CFFEA67}" type="presOf" srcId="{5EC9F19E-5B5A-1A4D-82D9-C8B76057F61C}" destId="{F27E2667-6C2E-1444-9A11-98B39619618E}" srcOrd="0" destOrd="0" presId="urn:microsoft.com/office/officeart/2008/layout/LinedList"/>
    <dgm:cxn modelId="{B1A438B5-12F8-D84D-8D80-DF293BFFC0B2}" srcId="{5EC9F19E-5B5A-1A4D-82D9-C8B76057F61C}" destId="{36525495-647C-E24A-9AAA-1924967E935D}" srcOrd="2" destOrd="0" parTransId="{EDA91851-F4A4-2A4C-A698-D3FDDD84E4FE}" sibTransId="{BC249804-BCD1-5548-9716-64B77430039D}"/>
    <dgm:cxn modelId="{E35DBEF3-EE24-9142-8264-56065C70B346}" type="presParOf" srcId="{F27E2667-6C2E-1444-9A11-98B39619618E}" destId="{52F54F56-C75D-6146-9DEC-08A44BC4D5B2}" srcOrd="0" destOrd="0" presId="urn:microsoft.com/office/officeart/2008/layout/LinedList"/>
    <dgm:cxn modelId="{D81223A4-F2F5-4643-B097-20AD6772EAE6}" type="presParOf" srcId="{F27E2667-6C2E-1444-9A11-98B39619618E}" destId="{8C8CE6DB-4139-E04B-8A61-B4DC7546C00B}" srcOrd="1" destOrd="0" presId="urn:microsoft.com/office/officeart/2008/layout/LinedList"/>
    <dgm:cxn modelId="{4E0CE9C9-7EBE-3C45-BDE6-20358133FE60}" type="presParOf" srcId="{8C8CE6DB-4139-E04B-8A61-B4DC7546C00B}" destId="{BEAD0B96-55D8-974D-B2AD-9112A6F15393}" srcOrd="0" destOrd="0" presId="urn:microsoft.com/office/officeart/2008/layout/LinedList"/>
    <dgm:cxn modelId="{23CC5A0B-3C86-0C44-92AC-98CB1809D9A7}" type="presParOf" srcId="{8C8CE6DB-4139-E04B-8A61-B4DC7546C00B}" destId="{632618EB-7CC5-1048-9BB1-BFE60238556A}" srcOrd="1" destOrd="0" presId="urn:microsoft.com/office/officeart/2008/layout/LinedList"/>
    <dgm:cxn modelId="{93F47FB9-BBBE-094A-B9CC-B0071BB9329E}" type="presParOf" srcId="{F27E2667-6C2E-1444-9A11-98B39619618E}" destId="{71BBECFC-6A27-1E44-9D3A-5971D307137C}" srcOrd="2" destOrd="0" presId="urn:microsoft.com/office/officeart/2008/layout/LinedList"/>
    <dgm:cxn modelId="{1E0AC8B9-A46D-4F48-9871-2D58E5BB64E5}" type="presParOf" srcId="{F27E2667-6C2E-1444-9A11-98B39619618E}" destId="{70D901E2-17F7-0B41-8447-98E5D3D7B87D}" srcOrd="3" destOrd="0" presId="urn:microsoft.com/office/officeart/2008/layout/LinedList"/>
    <dgm:cxn modelId="{F1BE1D1D-D562-8342-B061-07E0848CDD5E}" type="presParOf" srcId="{70D901E2-17F7-0B41-8447-98E5D3D7B87D}" destId="{2EC10C84-BC35-504D-85D0-C7AAEEFBB17B}" srcOrd="0" destOrd="0" presId="urn:microsoft.com/office/officeart/2008/layout/LinedList"/>
    <dgm:cxn modelId="{7D39B16D-E088-644F-B095-4F0672FD8869}" type="presParOf" srcId="{70D901E2-17F7-0B41-8447-98E5D3D7B87D}" destId="{2A1EE138-DEE4-9644-B671-F1B82E4869C4}" srcOrd="1" destOrd="0" presId="urn:microsoft.com/office/officeart/2008/layout/LinedList"/>
    <dgm:cxn modelId="{FB66F14C-2822-6744-B973-BA1F1429FE3E}" type="presParOf" srcId="{F27E2667-6C2E-1444-9A11-98B39619618E}" destId="{59BC7C58-E153-DD4C-AEF4-3B241F2C32FD}" srcOrd="4" destOrd="0" presId="urn:microsoft.com/office/officeart/2008/layout/LinedList"/>
    <dgm:cxn modelId="{C0B9C178-4542-4041-8D0F-04FF19994856}" type="presParOf" srcId="{F27E2667-6C2E-1444-9A11-98B39619618E}" destId="{9EF06E84-DE6A-AB46-BECC-C9B96DA5E317}" srcOrd="5" destOrd="0" presId="urn:microsoft.com/office/officeart/2008/layout/LinedList"/>
    <dgm:cxn modelId="{2094E0D3-3F37-B741-B93D-78A819D07FD3}" type="presParOf" srcId="{9EF06E84-DE6A-AB46-BECC-C9B96DA5E317}" destId="{A2F24DD4-F803-2143-84D6-EA7A34A1D75E}" srcOrd="0" destOrd="0" presId="urn:microsoft.com/office/officeart/2008/layout/LinedList"/>
    <dgm:cxn modelId="{E02B8364-6948-6A4D-AF6A-68ACD12BD04F}" type="presParOf" srcId="{9EF06E84-DE6A-AB46-BECC-C9B96DA5E317}" destId="{DEB32A3C-464E-9546-9F56-5F622BE13481}" srcOrd="1" destOrd="0" presId="urn:microsoft.com/office/officeart/2008/layout/LinedList"/>
    <dgm:cxn modelId="{082FC16F-3D0B-D54E-9DB8-9317B655E2B8}" type="presParOf" srcId="{F27E2667-6C2E-1444-9A11-98B39619618E}" destId="{15C6A21B-02E3-494F-8BA8-3C2C23E834C6}" srcOrd="6" destOrd="0" presId="urn:microsoft.com/office/officeart/2008/layout/LinedList"/>
    <dgm:cxn modelId="{B4A2BE44-C3FE-4A4B-8918-E9A0E288694E}" type="presParOf" srcId="{F27E2667-6C2E-1444-9A11-98B39619618E}" destId="{540B89FE-D664-194E-9373-180D904E06ED}" srcOrd="7" destOrd="0" presId="urn:microsoft.com/office/officeart/2008/layout/LinedList"/>
    <dgm:cxn modelId="{516E4EA4-AEFA-0B44-9126-E136D19D7ED3}" type="presParOf" srcId="{540B89FE-D664-194E-9373-180D904E06ED}" destId="{112C8FD1-31D2-C24C-9B22-A6A00F093F43}" srcOrd="0" destOrd="0" presId="urn:microsoft.com/office/officeart/2008/layout/LinedList"/>
    <dgm:cxn modelId="{2D4EE999-0B10-3D43-968D-4173BF0D2DC7}" type="presParOf" srcId="{540B89FE-D664-194E-9373-180D904E06ED}" destId="{3F1287E9-7962-594C-84D2-64F28EE87A67}" srcOrd="1" destOrd="0" presId="urn:microsoft.com/office/officeart/2008/layout/LinedList"/>
    <dgm:cxn modelId="{06091742-9FBB-2045-BE80-BEBBCDB5A4CE}" type="presParOf" srcId="{F27E2667-6C2E-1444-9A11-98B39619618E}" destId="{C6A444E4-8BFD-F349-8AD7-42E32C623F63}" srcOrd="8" destOrd="0" presId="urn:microsoft.com/office/officeart/2008/layout/LinedList"/>
    <dgm:cxn modelId="{B80D3621-A715-894F-95D7-02B411C7E52C}" type="presParOf" srcId="{F27E2667-6C2E-1444-9A11-98B39619618E}" destId="{4C6955DB-DCDF-F442-AFA6-276202FA519B}" srcOrd="9" destOrd="0" presId="urn:microsoft.com/office/officeart/2008/layout/LinedList"/>
    <dgm:cxn modelId="{44A59756-D597-1E48-A9CF-20DA90E670F7}" type="presParOf" srcId="{4C6955DB-DCDF-F442-AFA6-276202FA519B}" destId="{68B46DCC-ACB9-3646-BAC5-013B8C110847}" srcOrd="0" destOrd="0" presId="urn:microsoft.com/office/officeart/2008/layout/LinedList"/>
    <dgm:cxn modelId="{B09855C6-DD30-C045-87B1-F91790121682}" type="presParOf" srcId="{4C6955DB-DCDF-F442-AFA6-276202FA519B}" destId="{A858E7F6-72F4-484D-A3AB-D1488A4164CB}" srcOrd="1" destOrd="0" presId="urn:microsoft.com/office/officeart/2008/layout/LinedList"/>
    <dgm:cxn modelId="{432B9F05-698E-3F40-ACB1-0DB2659BE878}" type="presParOf" srcId="{F27E2667-6C2E-1444-9A11-98B39619618E}" destId="{48CDA940-989E-7540-B165-E91392DA8014}" srcOrd="10" destOrd="0" presId="urn:microsoft.com/office/officeart/2008/layout/LinedList"/>
    <dgm:cxn modelId="{2B8B9FA5-6D15-CF44-92A2-0586C8B42A82}" type="presParOf" srcId="{F27E2667-6C2E-1444-9A11-98B39619618E}" destId="{8285442F-0EC6-5B49-853F-9638D882421F}" srcOrd="11" destOrd="0" presId="urn:microsoft.com/office/officeart/2008/layout/LinedList"/>
    <dgm:cxn modelId="{A75113D0-E6AD-B243-A6E0-B1B30BC29C09}" type="presParOf" srcId="{8285442F-0EC6-5B49-853F-9638D882421F}" destId="{C56847D1-7611-E348-8515-337BE0824B81}" srcOrd="0" destOrd="0" presId="urn:microsoft.com/office/officeart/2008/layout/LinedList"/>
    <dgm:cxn modelId="{D4B071EA-DEC2-8746-96F4-E06D813D9DB4}" type="presParOf" srcId="{8285442F-0EC6-5B49-853F-9638D882421F}" destId="{DFC6CF7F-A4FC-E346-A30D-FE892DA8295C}" srcOrd="1" destOrd="0" presId="urn:microsoft.com/office/officeart/2008/layout/LinedList"/>
    <dgm:cxn modelId="{DE105C3F-1100-1B4D-AA36-376B86241241}" type="presParOf" srcId="{F27E2667-6C2E-1444-9A11-98B39619618E}" destId="{6C01B435-93E3-B343-9F6C-42D9E38D07DD}" srcOrd="12" destOrd="0" presId="urn:microsoft.com/office/officeart/2008/layout/LinedList"/>
    <dgm:cxn modelId="{EEBBCA5C-FA2F-2542-A00B-549AB82C4758}" type="presParOf" srcId="{F27E2667-6C2E-1444-9A11-98B39619618E}" destId="{E1BBB768-3A4B-1B4C-9058-427D5ABA4E20}" srcOrd="13" destOrd="0" presId="urn:microsoft.com/office/officeart/2008/layout/LinedList"/>
    <dgm:cxn modelId="{EDD06363-A983-274E-802D-BADF0FD48A75}" type="presParOf" srcId="{E1BBB768-3A4B-1B4C-9058-427D5ABA4E20}" destId="{5FC89F85-AFDE-C44C-BC3C-D4C62F20DB53}" srcOrd="0" destOrd="0" presId="urn:microsoft.com/office/officeart/2008/layout/LinedList"/>
    <dgm:cxn modelId="{2F16A427-0838-3A4F-B2F8-7496B2585CFF}" type="presParOf" srcId="{E1BBB768-3A4B-1B4C-9058-427D5ABA4E20}" destId="{3942A1CE-095C-8946-8254-FDFFB5FF58A6}" srcOrd="1" destOrd="0" presId="urn:microsoft.com/office/officeart/2008/layout/LinedList"/>
    <dgm:cxn modelId="{725E9F9A-2260-3842-B676-0FE420EF1B28}" type="presParOf" srcId="{F27E2667-6C2E-1444-9A11-98B39619618E}" destId="{B79809D9-9FD7-C947-AACE-C1405A884AA5}" srcOrd="14" destOrd="0" presId="urn:microsoft.com/office/officeart/2008/layout/LinedList"/>
    <dgm:cxn modelId="{7110B4BF-3B71-DD45-8424-D2EEB9B6147D}" type="presParOf" srcId="{F27E2667-6C2E-1444-9A11-98B39619618E}" destId="{9E9F4CDC-564C-F740-85CF-09225611A00D}" srcOrd="15" destOrd="0" presId="urn:microsoft.com/office/officeart/2008/layout/LinedList"/>
    <dgm:cxn modelId="{F76D0F4C-91D5-234F-8392-4CC96836E65F}" type="presParOf" srcId="{9E9F4CDC-564C-F740-85CF-09225611A00D}" destId="{CDDF9437-4D73-254B-9BF7-A6B1DE25509D}" srcOrd="0" destOrd="0" presId="urn:microsoft.com/office/officeart/2008/layout/LinedList"/>
    <dgm:cxn modelId="{126F89A8-43A0-4543-88BE-6ECE45824C1B}" type="presParOf" srcId="{9E9F4CDC-564C-F740-85CF-09225611A00D}" destId="{C4ED5CED-3A66-5F4D-AAFD-9CA879C0838A}" srcOrd="1" destOrd="0" presId="urn:microsoft.com/office/officeart/2008/layout/LinedList"/>
    <dgm:cxn modelId="{642B06FF-F280-FC41-8D0D-024F1D2C08C7}" type="presParOf" srcId="{F27E2667-6C2E-1444-9A11-98B39619618E}" destId="{A76B79BB-1AC2-CA4F-A239-92FD53B11975}" srcOrd="16" destOrd="0" presId="urn:microsoft.com/office/officeart/2008/layout/LinedList"/>
    <dgm:cxn modelId="{DD70D072-DD64-A342-BAD9-752DC4F595ED}" type="presParOf" srcId="{F27E2667-6C2E-1444-9A11-98B39619618E}" destId="{DCB19F40-0A67-4649-A7F6-83F512D586AB}" srcOrd="17" destOrd="0" presId="urn:microsoft.com/office/officeart/2008/layout/LinedList"/>
    <dgm:cxn modelId="{4316C679-C00A-F941-AFEF-F53268B9B7A9}" type="presParOf" srcId="{DCB19F40-0A67-4649-A7F6-83F512D586AB}" destId="{1090B732-2943-174B-A9D8-9C59F71EF5D5}" srcOrd="0" destOrd="0" presId="urn:microsoft.com/office/officeart/2008/layout/LinedList"/>
    <dgm:cxn modelId="{7C77D55F-D2D3-9F4F-AE1D-B4B8F23753EC}" type="presParOf" srcId="{DCB19F40-0A67-4649-A7F6-83F512D586AB}" destId="{CF909039-EA95-CE4C-9C23-2929A89644CB}" srcOrd="1" destOrd="0" presId="urn:microsoft.com/office/officeart/2008/layout/LinedList"/>
    <dgm:cxn modelId="{A943CEB6-39DC-3845-8082-AE77CDBE22C1}" type="presParOf" srcId="{F27E2667-6C2E-1444-9A11-98B39619618E}" destId="{3BD7496D-7C74-FB41-A33B-A5449B4D24CF}" srcOrd="18" destOrd="0" presId="urn:microsoft.com/office/officeart/2008/layout/LinedList"/>
    <dgm:cxn modelId="{4E63FA03-0E04-0949-8DCB-492C588D33E3}" type="presParOf" srcId="{F27E2667-6C2E-1444-9A11-98B39619618E}" destId="{EF91DED9-8C8C-4342-8665-F3222CDFCC2C}" srcOrd="19" destOrd="0" presId="urn:microsoft.com/office/officeart/2008/layout/LinedList"/>
    <dgm:cxn modelId="{6497BEC7-5DD1-1043-91B5-1AC9620E6F6E}" type="presParOf" srcId="{EF91DED9-8C8C-4342-8665-F3222CDFCC2C}" destId="{AED6DF53-C796-DF4A-93D6-2B2204E5E2D4}" srcOrd="0" destOrd="0" presId="urn:microsoft.com/office/officeart/2008/layout/LinedList"/>
    <dgm:cxn modelId="{5FFDD508-C15E-5C4E-B71D-3600497E6453}" type="presParOf" srcId="{EF91DED9-8C8C-4342-8665-F3222CDFCC2C}" destId="{3AFE1190-6009-D442-ACB4-C3B3935AF6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B8BEF-C55F-784C-B841-5C9667C87B52}">
      <dsp:nvSpPr>
        <dsp:cNvPr id="0" name=""/>
        <dsp:cNvSpPr/>
      </dsp:nvSpPr>
      <dsp:spPr>
        <a:xfrm>
          <a:off x="360040" y="0"/>
          <a:ext cx="3960440" cy="396044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DF5361-3921-4546-A8DD-528A0A15FBF9}">
      <dsp:nvSpPr>
        <dsp:cNvPr id="0" name=""/>
        <dsp:cNvSpPr/>
      </dsp:nvSpPr>
      <dsp:spPr>
        <a:xfrm>
          <a:off x="736281" y="376241"/>
          <a:ext cx="1544571" cy="154457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Over 90% of total land size in Nigeria is arable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811681" y="451641"/>
        <a:ext cx="1393771" cy="1393771"/>
      </dsp:txXfrm>
    </dsp:sp>
    <dsp:sp modelId="{877934A4-5CCE-3341-A60F-920CAD1BBE51}">
      <dsp:nvSpPr>
        <dsp:cNvPr id="0" name=""/>
        <dsp:cNvSpPr/>
      </dsp:nvSpPr>
      <dsp:spPr>
        <a:xfrm>
          <a:off x="2399666" y="376241"/>
          <a:ext cx="1544571" cy="154457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Large work force; 72% under the age of 30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475066" y="451641"/>
        <a:ext cx="1393771" cy="1393771"/>
      </dsp:txXfrm>
    </dsp:sp>
    <dsp:sp modelId="{39205056-FFB3-FF4A-A953-9839E3940496}">
      <dsp:nvSpPr>
        <dsp:cNvPr id="0" name=""/>
        <dsp:cNvSpPr/>
      </dsp:nvSpPr>
      <dsp:spPr>
        <a:xfrm>
          <a:off x="736281" y="2039626"/>
          <a:ext cx="1544571" cy="154457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Strategic position gives access to a market of 300million people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811681" y="2115026"/>
        <a:ext cx="1393771" cy="1393771"/>
      </dsp:txXfrm>
    </dsp:sp>
    <dsp:sp modelId="{735E2F21-F1C7-F14B-98FC-B65AA27F8247}">
      <dsp:nvSpPr>
        <dsp:cNvPr id="0" name=""/>
        <dsp:cNvSpPr/>
      </dsp:nvSpPr>
      <dsp:spPr>
        <a:xfrm>
          <a:off x="2399666" y="2039626"/>
          <a:ext cx="1544571" cy="154457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Strong government focus on agriculture for economic growth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2475066" y="2115026"/>
        <a:ext cx="1393771" cy="1393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54F56-C75D-6146-9DEC-08A44BC4D5B2}">
      <dsp:nvSpPr>
        <dsp:cNvPr id="0" name=""/>
        <dsp:cNvSpPr/>
      </dsp:nvSpPr>
      <dsp:spPr>
        <a:xfrm>
          <a:off x="0" y="479"/>
          <a:ext cx="655272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AD0B96-55D8-974D-B2AD-9112A6F15393}">
      <dsp:nvSpPr>
        <dsp:cNvPr id="0" name=""/>
        <dsp:cNvSpPr/>
      </dsp:nvSpPr>
      <dsp:spPr>
        <a:xfrm>
          <a:off x="0" y="479"/>
          <a:ext cx="6552728" cy="39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Research &amp;Development</a:t>
          </a:r>
          <a:endParaRPr lang="en-GB" sz="1800" kern="1200"/>
        </a:p>
      </dsp:txBody>
      <dsp:txXfrm>
        <a:off x="0" y="479"/>
        <a:ext cx="6552728" cy="393044"/>
      </dsp:txXfrm>
    </dsp:sp>
    <dsp:sp modelId="{71BBECFC-6A27-1E44-9D3A-5971D307137C}">
      <dsp:nvSpPr>
        <dsp:cNvPr id="0" name=""/>
        <dsp:cNvSpPr/>
      </dsp:nvSpPr>
      <dsp:spPr>
        <a:xfrm>
          <a:off x="0" y="393524"/>
          <a:ext cx="655272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C10C84-BC35-504D-85D0-C7AAEEFBB17B}">
      <dsp:nvSpPr>
        <dsp:cNvPr id="0" name=""/>
        <dsp:cNvSpPr/>
      </dsp:nvSpPr>
      <dsp:spPr>
        <a:xfrm>
          <a:off x="0" y="393524"/>
          <a:ext cx="6552728" cy="39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Infrastructure </a:t>
          </a:r>
          <a:endParaRPr lang="en-GB" sz="1800" kern="1200" dirty="0"/>
        </a:p>
      </dsp:txBody>
      <dsp:txXfrm>
        <a:off x="0" y="393524"/>
        <a:ext cx="6552728" cy="393044"/>
      </dsp:txXfrm>
    </dsp:sp>
    <dsp:sp modelId="{59BC7C58-E153-DD4C-AEF4-3B241F2C32FD}">
      <dsp:nvSpPr>
        <dsp:cNvPr id="0" name=""/>
        <dsp:cNvSpPr/>
      </dsp:nvSpPr>
      <dsp:spPr>
        <a:xfrm>
          <a:off x="0" y="786569"/>
          <a:ext cx="655272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F24DD4-F803-2143-84D6-EA7A34A1D75E}">
      <dsp:nvSpPr>
        <dsp:cNvPr id="0" name=""/>
        <dsp:cNvSpPr/>
      </dsp:nvSpPr>
      <dsp:spPr>
        <a:xfrm>
          <a:off x="0" y="786569"/>
          <a:ext cx="6552728" cy="39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Finance</a:t>
          </a:r>
          <a:endParaRPr lang="en-GB" sz="1800" kern="1200"/>
        </a:p>
      </dsp:txBody>
      <dsp:txXfrm>
        <a:off x="0" y="786569"/>
        <a:ext cx="6552728" cy="393044"/>
      </dsp:txXfrm>
    </dsp:sp>
    <dsp:sp modelId="{15C6A21B-02E3-494F-8BA8-3C2C23E834C6}">
      <dsp:nvSpPr>
        <dsp:cNvPr id="0" name=""/>
        <dsp:cNvSpPr/>
      </dsp:nvSpPr>
      <dsp:spPr>
        <a:xfrm>
          <a:off x="0" y="1179614"/>
          <a:ext cx="655272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2C8FD1-31D2-C24C-9B22-A6A00F093F43}">
      <dsp:nvSpPr>
        <dsp:cNvPr id="0" name=""/>
        <dsp:cNvSpPr/>
      </dsp:nvSpPr>
      <dsp:spPr>
        <a:xfrm>
          <a:off x="0" y="1179614"/>
          <a:ext cx="6552728" cy="39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Mechanisation</a:t>
          </a:r>
          <a:endParaRPr lang="en-GB" sz="1800" kern="1200"/>
        </a:p>
      </dsp:txBody>
      <dsp:txXfrm>
        <a:off x="0" y="1179614"/>
        <a:ext cx="6552728" cy="393044"/>
      </dsp:txXfrm>
    </dsp:sp>
    <dsp:sp modelId="{C6A444E4-8BFD-F349-8AD7-42E32C623F63}">
      <dsp:nvSpPr>
        <dsp:cNvPr id="0" name=""/>
        <dsp:cNvSpPr/>
      </dsp:nvSpPr>
      <dsp:spPr>
        <a:xfrm>
          <a:off x="0" y="1572659"/>
          <a:ext cx="655272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B46DCC-ACB9-3646-BAC5-013B8C110847}">
      <dsp:nvSpPr>
        <dsp:cNvPr id="0" name=""/>
        <dsp:cNvSpPr/>
      </dsp:nvSpPr>
      <dsp:spPr>
        <a:xfrm>
          <a:off x="0" y="1572659"/>
          <a:ext cx="6552728" cy="39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Storage</a:t>
          </a:r>
          <a:endParaRPr lang="en-GB" sz="1800" kern="1200"/>
        </a:p>
      </dsp:txBody>
      <dsp:txXfrm>
        <a:off x="0" y="1572659"/>
        <a:ext cx="6552728" cy="393044"/>
      </dsp:txXfrm>
    </dsp:sp>
    <dsp:sp modelId="{48CDA940-989E-7540-B165-E91392DA8014}">
      <dsp:nvSpPr>
        <dsp:cNvPr id="0" name=""/>
        <dsp:cNvSpPr/>
      </dsp:nvSpPr>
      <dsp:spPr>
        <a:xfrm>
          <a:off x="0" y="1965704"/>
          <a:ext cx="655272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6847D1-7611-E348-8515-337BE0824B81}">
      <dsp:nvSpPr>
        <dsp:cNvPr id="0" name=""/>
        <dsp:cNvSpPr/>
      </dsp:nvSpPr>
      <dsp:spPr>
        <a:xfrm>
          <a:off x="0" y="1965704"/>
          <a:ext cx="6552728" cy="39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Processing</a:t>
          </a:r>
          <a:endParaRPr lang="en-GB" sz="1800" kern="1200"/>
        </a:p>
      </dsp:txBody>
      <dsp:txXfrm>
        <a:off x="0" y="1965704"/>
        <a:ext cx="6552728" cy="393044"/>
      </dsp:txXfrm>
    </dsp:sp>
    <dsp:sp modelId="{6C01B435-93E3-B343-9F6C-42D9E38D07DD}">
      <dsp:nvSpPr>
        <dsp:cNvPr id="0" name=""/>
        <dsp:cNvSpPr/>
      </dsp:nvSpPr>
      <dsp:spPr>
        <a:xfrm>
          <a:off x="0" y="2358749"/>
          <a:ext cx="655272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C89F85-AFDE-C44C-BC3C-D4C62F20DB53}">
      <dsp:nvSpPr>
        <dsp:cNvPr id="0" name=""/>
        <dsp:cNvSpPr/>
      </dsp:nvSpPr>
      <dsp:spPr>
        <a:xfrm>
          <a:off x="0" y="2358749"/>
          <a:ext cx="6552728" cy="39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Irrigation</a:t>
          </a:r>
          <a:endParaRPr lang="en-GB" sz="1800" kern="1200"/>
        </a:p>
      </dsp:txBody>
      <dsp:txXfrm>
        <a:off x="0" y="2358749"/>
        <a:ext cx="6552728" cy="393044"/>
      </dsp:txXfrm>
    </dsp:sp>
    <dsp:sp modelId="{B79809D9-9FD7-C947-AACE-C1405A884AA5}">
      <dsp:nvSpPr>
        <dsp:cNvPr id="0" name=""/>
        <dsp:cNvSpPr/>
      </dsp:nvSpPr>
      <dsp:spPr>
        <a:xfrm>
          <a:off x="0" y="2751794"/>
          <a:ext cx="655272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DF9437-4D73-254B-9BF7-A6B1DE25509D}">
      <dsp:nvSpPr>
        <dsp:cNvPr id="0" name=""/>
        <dsp:cNvSpPr/>
      </dsp:nvSpPr>
      <dsp:spPr>
        <a:xfrm>
          <a:off x="0" y="2751794"/>
          <a:ext cx="6552728" cy="39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Market &amp; Trade </a:t>
          </a:r>
          <a:endParaRPr lang="en-GB" sz="1800" kern="1200"/>
        </a:p>
      </dsp:txBody>
      <dsp:txXfrm>
        <a:off x="0" y="2751794"/>
        <a:ext cx="6552728" cy="393044"/>
      </dsp:txXfrm>
    </dsp:sp>
    <dsp:sp modelId="{A76B79BB-1AC2-CA4F-A239-92FD53B11975}">
      <dsp:nvSpPr>
        <dsp:cNvPr id="0" name=""/>
        <dsp:cNvSpPr/>
      </dsp:nvSpPr>
      <dsp:spPr>
        <a:xfrm>
          <a:off x="0" y="3144839"/>
          <a:ext cx="655272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90B732-2943-174B-A9D8-9C59F71EF5D5}">
      <dsp:nvSpPr>
        <dsp:cNvPr id="0" name=""/>
        <dsp:cNvSpPr/>
      </dsp:nvSpPr>
      <dsp:spPr>
        <a:xfrm>
          <a:off x="0" y="3144839"/>
          <a:ext cx="6552728" cy="39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Quality &amp; Standards</a:t>
          </a:r>
          <a:endParaRPr lang="en-GB" sz="1800" kern="1200"/>
        </a:p>
      </dsp:txBody>
      <dsp:txXfrm>
        <a:off x="0" y="3144839"/>
        <a:ext cx="6552728" cy="393044"/>
      </dsp:txXfrm>
    </dsp:sp>
    <dsp:sp modelId="{3BD7496D-7C74-FB41-A33B-A5449B4D24CF}">
      <dsp:nvSpPr>
        <dsp:cNvPr id="0" name=""/>
        <dsp:cNvSpPr/>
      </dsp:nvSpPr>
      <dsp:spPr>
        <a:xfrm>
          <a:off x="0" y="3537884"/>
          <a:ext cx="655272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D6DF53-C796-DF4A-93D6-2B2204E5E2D4}">
      <dsp:nvSpPr>
        <dsp:cNvPr id="0" name=""/>
        <dsp:cNvSpPr/>
      </dsp:nvSpPr>
      <dsp:spPr>
        <a:xfrm>
          <a:off x="0" y="3537884"/>
          <a:ext cx="6552728" cy="39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Entrepreneurship</a:t>
          </a:r>
          <a:endParaRPr lang="en-GB" sz="1800" kern="1200"/>
        </a:p>
      </dsp:txBody>
      <dsp:txXfrm>
        <a:off x="0" y="3537884"/>
        <a:ext cx="6552728" cy="393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1EAA6-7018-4787-98ED-F3770DC4C0B9}" type="datetimeFigureOut">
              <a:rPr lang="en-US" smtClean="0"/>
              <a:pPr/>
              <a:t>2/11/17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4977E-5C86-42DF-877A-3387CC1F9A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680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AB45-A2E0-457B-A098-28FAE3B7DFB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34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2791" y="4726584"/>
            <a:ext cx="5620722" cy="2437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05961" y="8440049"/>
            <a:ext cx="167552" cy="182825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96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2/11/17</a:t>
            </a:fld>
            <a:endParaRPr lang="en-IN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7" name="Picture 16" descr="CAS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3790" y="1810854"/>
            <a:ext cx="1854406" cy="1893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2/11/17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x-none" sz="8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11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x-none" sz="8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983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124744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2/11/17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 descr="CASew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803790" y="1810854"/>
            <a:ext cx="1854406" cy="189386"/>
          </a:xfrm>
          <a:prstGeom prst="rect">
            <a:avLst/>
          </a:prstGeom>
        </p:spPr>
      </p:pic>
      <p:pic>
        <p:nvPicPr>
          <p:cNvPr id="7" name="Picture 6" descr="WCC-Logo-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892923" y="44624"/>
            <a:ext cx="1215581" cy="72529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295172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Relationship Id="rId6" Type="http://schemas.openxmlformats.org/officeDocument/2006/relationships/oleObject" Target="../embeddings/oleObject3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21088"/>
            <a:ext cx="2286000" cy="161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WCC-Logo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2809608" cy="16764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715008" y="1000108"/>
            <a:ext cx="171451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Organised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241475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09-11 February,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28" y="6248400"/>
            <a:ext cx="3831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/>
              <a:t>	</a:t>
            </a:r>
            <a:endParaRPr lang="en-US" sz="1400" dirty="0"/>
          </a:p>
        </p:txBody>
      </p:sp>
      <p:pic>
        <p:nvPicPr>
          <p:cNvPr id="12" name="Picture 11" descr="CASew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500174"/>
            <a:ext cx="2796723" cy="285752"/>
          </a:xfrm>
          <a:prstGeom prst="rect">
            <a:avLst/>
          </a:prstGeom>
        </p:spPr>
      </p:pic>
      <p:pic>
        <p:nvPicPr>
          <p:cNvPr id="14" name="Picture 13" descr="PPTET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2643183"/>
            <a:ext cx="1428760" cy="720424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4357686" y="2285992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Title Sponsor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929454" y="2357430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Platinum Sponsor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1252" y="6257887"/>
            <a:ext cx="2381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Grand </a:t>
            </a:r>
            <a:r>
              <a:rPr lang="en-IN" sz="1400" dirty="0" err="1"/>
              <a:t>Copthorne</a:t>
            </a:r>
            <a:r>
              <a:rPr lang="en-IN" sz="1400" dirty="0"/>
              <a:t>, Singapore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3568" y="2199112"/>
            <a:ext cx="7777309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dirty="0" smtClean="0">
                <a:solidFill>
                  <a:srgbClr val="FF6600"/>
                </a:solidFill>
              </a:rPr>
              <a:t>Advantages &amp; Opportunities of Investing in the Nigerian Cashew Industry</a:t>
            </a:r>
            <a:endParaRPr lang="en-IN" sz="3600" dirty="0">
              <a:solidFill>
                <a:srgbClr val="FF6600"/>
              </a:solidFill>
            </a:endParaRPr>
          </a:p>
          <a:p>
            <a:pPr algn="ctr"/>
            <a:endParaRPr lang="en-IN" sz="800" dirty="0">
              <a:solidFill>
                <a:srgbClr val="FFC000"/>
              </a:solidFill>
            </a:endParaRPr>
          </a:p>
          <a:p>
            <a:pPr algn="ctr"/>
            <a:r>
              <a:rPr lang="en-IN" sz="3600" b="1" dirty="0" smtClean="0">
                <a:solidFill>
                  <a:srgbClr val="FFC000"/>
                </a:solidFill>
              </a:rPr>
              <a:t>Mr Olusegun Awolowo</a:t>
            </a:r>
            <a:endParaRPr lang="en-IN" sz="3600" b="1" dirty="0">
              <a:solidFill>
                <a:srgbClr val="FFC000"/>
              </a:solidFill>
            </a:endParaRPr>
          </a:p>
          <a:p>
            <a:pPr algn="ctr"/>
            <a:endParaRPr lang="en-IN" sz="900" dirty="0" smtClean="0">
              <a:solidFill>
                <a:srgbClr val="FFC000"/>
              </a:solidFill>
            </a:endParaRPr>
          </a:p>
          <a:p>
            <a:pPr algn="ctr"/>
            <a:endParaRPr lang="en-IN" sz="3600" dirty="0">
              <a:solidFill>
                <a:srgbClr val="FFC000"/>
              </a:solidFill>
            </a:endParaRPr>
          </a:p>
          <a:p>
            <a:pPr algn="ctr"/>
            <a:endParaRPr lang="en-IN" sz="800" dirty="0">
              <a:solidFill>
                <a:srgbClr val="FFC000"/>
              </a:solidFill>
            </a:endParaRPr>
          </a:p>
          <a:p>
            <a:pPr algn="ctr"/>
            <a:endParaRPr lang="en-IN" sz="3600" dirty="0" smtClean="0">
              <a:solidFill>
                <a:srgbClr val="FFC000"/>
              </a:solidFill>
            </a:endParaRPr>
          </a:p>
          <a:p>
            <a:pPr algn="ctr"/>
            <a:r>
              <a:rPr lang="en-IN" sz="3600" dirty="0" smtClean="0">
                <a:solidFill>
                  <a:srgbClr val="FFC000"/>
                </a:solidFill>
              </a:rPr>
              <a:t>11 February 2017</a:t>
            </a:r>
            <a:endParaRPr lang="en-IN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4147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med" advClick="0" advTm="5000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7127932"/>
              </p:ext>
            </p:extLst>
          </p:nvPr>
        </p:nvGraphicFramePr>
        <p:xfrm>
          <a:off x="1589" y="17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7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/>
          <p:cNvSpPr/>
          <p:nvPr>
            <p:custDataLst>
              <p:tags r:id="rId3"/>
            </p:custDataLst>
          </p:nvPr>
        </p:nvSpPr>
        <p:spPr bwMode="auto">
          <a:xfrm>
            <a:off x="1" y="203"/>
            <a:ext cx="158750" cy="15874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ZA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88640"/>
            <a:ext cx="7735258" cy="525094"/>
          </a:xfrm>
          <a:prstGeom prst="rect">
            <a:avLst/>
          </a:prstGeom>
        </p:spPr>
        <p:txBody>
          <a:bodyPr wrap="square" lIns="93296" tIns="46648" rIns="93296" bIns="46648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Statutory incentives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and sector specific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incentives</a:t>
            </a:r>
            <a:endParaRPr lang="en-ZA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4320480" cy="3508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291551" indent="-29155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Pioneer status: 3 </a:t>
            </a:r>
            <a:r>
              <a:rPr lang="en-GB" sz="2000" dirty="0"/>
              <a:t>-</a:t>
            </a:r>
            <a:r>
              <a:rPr lang="en-US" sz="2000" dirty="0" smtClean="0"/>
              <a:t> 5 years tax holiday</a:t>
            </a:r>
          </a:p>
          <a:p>
            <a:pPr marL="291551" indent="-29155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100% repatriation of profits allowed</a:t>
            </a:r>
          </a:p>
          <a:p>
            <a:pPr marL="291551" indent="-29155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Capital allowances:</a:t>
            </a:r>
            <a:endParaRPr lang="en-ZA" sz="2000" dirty="0" smtClean="0"/>
          </a:p>
          <a:p>
            <a:pPr defTabSz="643032">
              <a:spcBef>
                <a:spcPct val="20000"/>
              </a:spcBef>
              <a:tabLst>
                <a:tab pos="291551" algn="l"/>
              </a:tabLst>
            </a:pPr>
            <a:r>
              <a:rPr lang="en-ZA" sz="2000" dirty="0" smtClean="0"/>
              <a:t>	</a:t>
            </a:r>
            <a:r>
              <a:rPr lang="en-US" sz="2000" dirty="0" smtClean="0"/>
              <a:t>– 140% of R&amp;D expenses incurred</a:t>
            </a:r>
          </a:p>
          <a:p>
            <a:pPr defTabSz="643032">
              <a:spcBef>
                <a:spcPct val="20000"/>
              </a:spcBef>
              <a:tabLst>
                <a:tab pos="291551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– 20% of infrastructure costs</a:t>
            </a:r>
          </a:p>
          <a:p>
            <a:pPr marL="291551" indent="-291551" defTabSz="643032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66481" algn="l"/>
              </a:tabLst>
            </a:pPr>
            <a:r>
              <a:rPr lang="en-US" sz="2000" dirty="0" smtClean="0"/>
              <a:t>Low value added tax (5%)</a:t>
            </a:r>
          </a:p>
          <a:p>
            <a:pPr marL="291551" indent="-291551" defTabSz="643032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66481" algn="l"/>
              </a:tabLst>
            </a:pPr>
            <a:r>
              <a:rPr lang="en-US" sz="2000" dirty="0"/>
              <a:t>Tax relief on interest income in the agriculture/agro-allied </a:t>
            </a:r>
            <a:r>
              <a:rPr lang="en-US" sz="2000" dirty="0" smtClean="0"/>
              <a:t>sector</a:t>
            </a:r>
          </a:p>
          <a:p>
            <a:pPr marL="291551" indent="-291551" defTabSz="643032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66481" algn="l"/>
              </a:tabLst>
            </a:pPr>
            <a:r>
              <a:rPr lang="en-US" sz="2000" dirty="0"/>
              <a:t>0% duty for power generation and distribution </a:t>
            </a:r>
            <a:r>
              <a:rPr lang="en-US" sz="2000" dirty="0" smtClean="0"/>
              <a:t>machinery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465313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" lvl="1" indent="0">
              <a:spcBef>
                <a:spcPct val="50000"/>
              </a:spcBef>
              <a:buNone/>
            </a:pPr>
            <a:r>
              <a:rPr lang="en-US" sz="2000" dirty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The Nigerian Investment Promotion </a:t>
            </a:r>
            <a:r>
              <a:rPr lang="en-US" sz="2000" dirty="0" smtClean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Act 16 of 1995 </a:t>
            </a:r>
            <a:r>
              <a:rPr lang="en-U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allows </a:t>
            </a:r>
            <a:r>
              <a:rPr lang="en-U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foreigners to invest and participate in the operation of any Nigerian enterprise without </a:t>
            </a:r>
            <a:r>
              <a:rPr lang="en-U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restrictions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4048" y="1052736"/>
            <a:ext cx="360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1551" indent="-291551" defTabSz="643032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66481" algn="l"/>
              </a:tabLst>
            </a:pPr>
            <a:r>
              <a:rPr lang="en-US" sz="2000" dirty="0"/>
              <a:t>0% import duty &amp; import value added tax for commercial aircrafts and spare parts imported for local use</a:t>
            </a:r>
          </a:p>
          <a:p>
            <a:pPr marL="291551" indent="-291551" defTabSz="643032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66481" algn="l"/>
              </a:tabLst>
            </a:pPr>
            <a:r>
              <a:rPr lang="en-US" sz="2000" dirty="0"/>
              <a:t>0% import duty &amp; import value added tax for machinery imported to develop solid mineral </a:t>
            </a:r>
            <a:r>
              <a:rPr lang="en-US" sz="2000" dirty="0" smtClean="0"/>
              <a:t>resources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908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Conclusion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Cashew sector has witnessed progressive growth over the last few years</a:t>
            </a:r>
          </a:p>
          <a:p>
            <a:r>
              <a:rPr lang="en-GB" dirty="0" smtClean="0"/>
              <a:t>The sector needs more investment and attention to reach its potential – e.g.  Nigeria produces 0.4MT/ha compared to Vietnam’s 1000kg/ha</a:t>
            </a:r>
          </a:p>
          <a:p>
            <a:r>
              <a:rPr lang="en-GB" dirty="0" smtClean="0"/>
              <a:t>The Federal Government of Nigeria recognises agriculture as a key growth driver for the economy</a:t>
            </a:r>
          </a:p>
          <a:p>
            <a:r>
              <a:rPr lang="en-GB" dirty="0" smtClean="0"/>
              <a:t>Agriculture contributes 40% </a:t>
            </a:r>
            <a:r>
              <a:rPr lang="en-GB" smtClean="0"/>
              <a:t>to GDP</a:t>
            </a:r>
          </a:p>
          <a:p>
            <a:r>
              <a:rPr lang="en-GB" smtClean="0"/>
              <a:t>The </a:t>
            </a:r>
            <a:r>
              <a:rPr lang="en-GB" dirty="0" smtClean="0"/>
              <a:t>business environment is improving, there is more coherence and synergy in government planning, policy and actions</a:t>
            </a:r>
          </a:p>
          <a:p>
            <a:r>
              <a:rPr lang="en-GB" dirty="0" smtClean="0"/>
              <a:t>We invite you to partner with us on our growth movement.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11</a:t>
            </a:fld>
            <a:endParaRPr lang="en-IN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3" y="5931669"/>
            <a:ext cx="1584176" cy="926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749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Thank you </a:t>
            </a:r>
            <a:endParaRPr lang="en-GB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12</a:t>
            </a:fld>
            <a:endParaRPr lang="en-IN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1669"/>
            <a:ext cx="1584176" cy="926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32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4" y="5914119"/>
            <a:ext cx="1584176" cy="9263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6600"/>
                </a:solidFill>
              </a:rPr>
              <a:t>Nigeria Cashew profile</a:t>
            </a:r>
            <a:endParaRPr lang="en-GB" sz="3200" b="1" dirty="0">
              <a:solidFill>
                <a:srgbClr val="FF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568952" cy="525658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 </a:t>
            </a:r>
            <a:r>
              <a:rPr lang="en-GB" altLang="en-US" sz="2700" b="1" dirty="0" smtClean="0">
                <a:solidFill>
                  <a:srgbClr val="008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- </a:t>
            </a:r>
            <a:r>
              <a:rPr lang="en-GB" altLang="en-U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among top 10 Global Raw Cashew Nut (RCN) producing countries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en-US" sz="8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b="1" dirty="0" smtClean="0">
                <a:solidFill>
                  <a:srgbClr val="008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  <a:r>
              <a:rPr lang="en-GB" altLang="en-US" sz="2800" b="1" baseline="30000" dirty="0" smtClean="0">
                <a:solidFill>
                  <a:srgbClr val="008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th</a:t>
            </a:r>
            <a:r>
              <a:rPr lang="en-GB" altLang="en-US" sz="3600" b="1" dirty="0" smtClean="0">
                <a:solidFill>
                  <a:srgbClr val="008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largest producer in Africa after Cote d</a:t>
            </a:r>
            <a:r>
              <a:rPr lang="en-GB" altLang="en-GB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en-GB" altLang="en-U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Ivoire, Guinea-Bissau and Tanzania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008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17</a:t>
            </a:r>
            <a:r>
              <a:rPr lang="en-US" altLang="en-US" sz="3600" b="1" dirty="0" smtClean="0">
                <a:solidFill>
                  <a:srgbClr val="008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out of 36 States in Nigeria grow cashew in commercial quantities. </a:t>
            </a:r>
            <a:r>
              <a:rPr lang="en-US" altLang="en-US" sz="2000" i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Cashew grows in almost every state</a:t>
            </a:r>
            <a:r>
              <a:rPr lang="en-US" altLang="en-US" sz="27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8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008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325,000</a:t>
            </a:r>
            <a:r>
              <a:rPr lang="en-US" altLang="en-US" sz="27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hectare cultivation area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8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8000"/>
                </a:solidFill>
              </a:rPr>
              <a:t>0.4MT/Ha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yield per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hectare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en-US" altLang="en-US" sz="8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8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altLang="en-US" sz="2800" b="1" dirty="0" smtClean="0">
                <a:solidFill>
                  <a:srgbClr val="008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175,000MT</a:t>
            </a:r>
            <a:r>
              <a:rPr lang="en-GB" altLang="en-US" sz="3600" b="1" dirty="0" smtClean="0">
                <a:solidFill>
                  <a:srgbClr val="008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produced in 2016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GB" altLang="en-US" sz="20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altLang="en-US" sz="2800" b="1" dirty="0" smtClean="0">
                <a:solidFill>
                  <a:srgbClr val="008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$300M </a:t>
            </a:r>
            <a:r>
              <a:rPr lang="en-GB" altLang="en-U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earned in 2016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GB" altLang="en-US" sz="20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altLang="en-US" sz="2800" b="1" dirty="0" smtClean="0">
                <a:solidFill>
                  <a:srgbClr val="008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160,000MT</a:t>
            </a:r>
            <a:r>
              <a:rPr lang="en-GB" altLang="en-U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of RCN exported in 2015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GB" altLang="en-US" sz="20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altLang="en-US" sz="2800" b="1" dirty="0" smtClean="0">
                <a:solidFill>
                  <a:srgbClr val="008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175,000MT</a:t>
            </a:r>
            <a:r>
              <a:rPr lang="en-GB" altLang="en-U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targeted for 2016</a:t>
            </a:r>
            <a:endParaRPr lang="en-US" altLang="en-US" sz="27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"/>
            </a:pPr>
            <a:endParaRPr lang="en-US" altLang="en-US" sz="27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"/>
            </a:pPr>
            <a:endParaRPr lang="en-US" altLang="en-US" sz="27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0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6600"/>
                </a:solidFill>
              </a:rPr>
              <a:t>Production - progressive trend</a:t>
            </a:r>
            <a:endParaRPr lang="en-IN" sz="3200" b="1" dirty="0">
              <a:solidFill>
                <a:srgbClr val="FF66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967902"/>
              </p:ext>
            </p:extLst>
          </p:nvPr>
        </p:nvGraphicFramePr>
        <p:xfrm>
          <a:off x="428625" y="1125538"/>
          <a:ext cx="822960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dirty="0"/>
              <a:t>09-11 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3824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43" y="5912795"/>
            <a:ext cx="1584176" cy="9263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otched Right Arrow 2"/>
          <p:cNvSpPr/>
          <p:nvPr/>
        </p:nvSpPr>
        <p:spPr>
          <a:xfrm rot="20104194">
            <a:off x="3302980" y="1570746"/>
            <a:ext cx="3189447" cy="139110"/>
          </a:xfrm>
          <a:prstGeom prst="notchedRightArrow">
            <a:avLst>
              <a:gd name="adj1" fmla="val 50000"/>
              <a:gd name="adj2" fmla="val 830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1669"/>
            <a:ext cx="1584176" cy="9263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6600"/>
                </a:solidFill>
              </a:rPr>
              <a:t>Where are the opportunities?</a:t>
            </a:r>
            <a:endParaRPr lang="en-GB" sz="32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6264696" cy="5112568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Production </a:t>
            </a:r>
          </a:p>
          <a:p>
            <a:r>
              <a:rPr lang="en-GB" sz="2800" dirty="0" smtClean="0"/>
              <a:t>Processing</a:t>
            </a:r>
          </a:p>
          <a:p>
            <a:r>
              <a:rPr lang="en-GB" sz="2800" dirty="0" smtClean="0"/>
              <a:t>Packaging</a:t>
            </a:r>
          </a:p>
          <a:p>
            <a:r>
              <a:rPr lang="en-GB" sz="2800" dirty="0" smtClean="0"/>
              <a:t>Business management</a:t>
            </a:r>
          </a:p>
          <a:p>
            <a:r>
              <a:rPr lang="en-GB" sz="2800" dirty="0" smtClean="0"/>
              <a:t>Plant and machinery</a:t>
            </a:r>
          </a:p>
          <a:p>
            <a:r>
              <a:rPr lang="en-GB" sz="2800" dirty="0" smtClean="0"/>
              <a:t>Technology and innovation</a:t>
            </a:r>
          </a:p>
          <a:p>
            <a:r>
              <a:rPr lang="en-GB" sz="2800" dirty="0" smtClean="0"/>
              <a:t>Value addition</a:t>
            </a:r>
          </a:p>
          <a:p>
            <a:r>
              <a:rPr lang="en-GB" sz="2800" dirty="0" smtClean="0"/>
              <a:t>Capacity building and skills enhancement</a:t>
            </a:r>
          </a:p>
          <a:p>
            <a:r>
              <a:rPr lang="en-GB" sz="2800" dirty="0" smtClean="0"/>
              <a:t>Inputs</a:t>
            </a:r>
          </a:p>
          <a:p>
            <a:r>
              <a:rPr lang="en-GB" sz="2800" dirty="0" smtClean="0"/>
              <a:t>Research and Development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4</a:t>
            </a:fld>
            <a:endParaRPr lang="en-IN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67" y="764704"/>
            <a:ext cx="4343933" cy="34944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796137" y="4437112"/>
            <a:ext cx="316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Valency</a:t>
            </a:r>
            <a:r>
              <a:rPr lang="en-GB" b="1" dirty="0" smtClean="0">
                <a:solidFill>
                  <a:srgbClr val="FF0000"/>
                </a:solidFill>
              </a:rPr>
              <a:t> factory – </a:t>
            </a:r>
            <a:r>
              <a:rPr lang="en-GB" b="1" dirty="0" err="1" smtClean="0">
                <a:solidFill>
                  <a:srgbClr val="FF0000"/>
                </a:solidFill>
              </a:rPr>
              <a:t>Ogun</a:t>
            </a:r>
            <a:r>
              <a:rPr lang="en-GB" b="1" dirty="0" smtClean="0">
                <a:solidFill>
                  <a:srgbClr val="FF0000"/>
                </a:solidFill>
              </a:rPr>
              <a:t> State, Nigeria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0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6600"/>
                </a:solidFill>
              </a:rPr>
              <a:t>Advantages</a:t>
            </a:r>
            <a:endParaRPr lang="en-GB" sz="3200" b="1" dirty="0">
              <a:solidFill>
                <a:srgbClr val="FF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4608512" cy="518457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170Million population in Nigeria </a:t>
            </a:r>
          </a:p>
          <a:p>
            <a:r>
              <a:rPr lang="en-GB" dirty="0" smtClean="0"/>
              <a:t>300Million people in ECOWAS</a:t>
            </a:r>
          </a:p>
          <a:p>
            <a:r>
              <a:rPr lang="en-GB" dirty="0" smtClean="0"/>
              <a:t>Access to major international markets in Europe, America and the Middle East</a:t>
            </a:r>
          </a:p>
          <a:p>
            <a:r>
              <a:rPr lang="en-GB" dirty="0" smtClean="0"/>
              <a:t>Captive work force – Young people and women</a:t>
            </a:r>
          </a:p>
          <a:p>
            <a:r>
              <a:rPr lang="en-GB" dirty="0" smtClean="0"/>
              <a:t>Largely under tapped sector </a:t>
            </a:r>
          </a:p>
          <a:p>
            <a:r>
              <a:rPr lang="en-GB" dirty="0" smtClean="0"/>
              <a:t>Government focus on agriculture for economic growth</a:t>
            </a:r>
          </a:p>
          <a:p>
            <a:r>
              <a:rPr lang="en-GB" dirty="0" smtClean="0"/>
              <a:t>Cashew is a priority product for the government</a:t>
            </a:r>
          </a:p>
          <a:p>
            <a:r>
              <a:rPr lang="en-GB" dirty="0" smtClean="0"/>
              <a:t>Business environment is improving</a:t>
            </a:r>
          </a:p>
          <a:p>
            <a:r>
              <a:rPr lang="en-GB" dirty="0" smtClean="0"/>
              <a:t>New financing provisions from the Central Bank through national banks, DFIs and ECAs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5</a:t>
            </a:fld>
            <a:endParaRPr lang="en-IN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158577"/>
              </p:ext>
            </p:extLst>
          </p:nvPr>
        </p:nvGraphicFramePr>
        <p:xfrm>
          <a:off x="4355976" y="1484784"/>
          <a:ext cx="468052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1669"/>
            <a:ext cx="1584176" cy="926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15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0246" y="6742390"/>
            <a:ext cx="472936" cy="115610"/>
          </a:xfrm>
          <a:prstGeom prst="rect">
            <a:avLst/>
          </a:prstGeom>
        </p:spPr>
        <p:txBody>
          <a:bodyPr/>
          <a:lstStyle/>
          <a:p>
            <a:fld id="{E7F5D39F-41C1-43CF-8864-D360738298F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7" y="2845074"/>
            <a:ext cx="2131560" cy="301841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262903" y="3124599"/>
            <a:ext cx="1146630" cy="979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62903" y="3602484"/>
            <a:ext cx="1146630" cy="5011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09533" y="2273731"/>
            <a:ext cx="0" cy="401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262902" y="3914276"/>
            <a:ext cx="1146631" cy="1894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262901" y="2844862"/>
            <a:ext cx="1146632" cy="12588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262899" y="4103681"/>
            <a:ext cx="1146632" cy="1258820"/>
            <a:chOff x="4492165" y="3831772"/>
            <a:chExt cx="1146632" cy="1567544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492167" y="3831772"/>
              <a:ext cx="1146630" cy="12192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492167" y="3831773"/>
              <a:ext cx="1146630" cy="6241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492166" y="3831773"/>
              <a:ext cx="1146631" cy="2358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492165" y="3831772"/>
              <a:ext cx="1146632" cy="15675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 flipV="1">
            <a:off x="4262899" y="2343665"/>
            <a:ext cx="1146632" cy="1760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62899" y="4103680"/>
            <a:ext cx="1146632" cy="17265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262897" y="4103679"/>
            <a:ext cx="1146634" cy="2092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409531" y="2154549"/>
            <a:ext cx="35457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2" lvl="1" indent="-342900">
              <a:buFont typeface="+mj-lt"/>
              <a:buAutoNum type="arabicPeriod"/>
            </a:pP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Petrochemicals &amp; Methanol; </a:t>
            </a:r>
            <a:endParaRPr lang="en-US" sz="1400" i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98462" lvl="1" indent="-342900">
              <a:buFont typeface="+mj-lt"/>
              <a:buAutoNum type="arabicPeriod"/>
            </a:pPr>
            <a:endParaRPr lang="en-US" sz="1400" i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98462" lvl="1" indent="-342900">
              <a:buFont typeface="+mj-lt"/>
              <a:buAutoNum type="arabicPeriod"/>
            </a:pP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Soybeans; </a:t>
            </a:r>
            <a:endParaRPr lang="en-US" sz="1400" i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98462" lvl="1" indent="-342900">
              <a:buFont typeface="+mj-lt"/>
              <a:buAutoNum type="arabicPeriod"/>
            </a:pPr>
            <a:endParaRPr lang="en-US" sz="1400" i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98462" lvl="1" indent="-342900">
              <a:buFont typeface="+mj-lt"/>
              <a:buAutoNum type="arabicPeriod"/>
            </a:pP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Sugar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; </a:t>
            </a:r>
            <a:endParaRPr lang="en-US" sz="1400" i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98462" lvl="1" indent="-342900">
              <a:buFont typeface="+mj-lt"/>
              <a:buAutoNum type="arabicPeriod"/>
            </a:pPr>
            <a:endParaRPr lang="en-US" sz="1400" i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98462" lvl="1" indent="-342900">
              <a:buFont typeface="+mj-lt"/>
              <a:buAutoNum type="arabicPeriod"/>
            </a:pP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Cotton &amp; Yarn; </a:t>
            </a:r>
            <a:endParaRPr lang="en-US" sz="1400" i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98462" lvl="1" indent="-342900">
              <a:buFont typeface="+mj-lt"/>
              <a:buAutoNum type="arabicPeriod"/>
            </a:pPr>
            <a:endParaRPr lang="en-US" sz="1400" i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98462" lvl="1" indent="-342900">
              <a:buFont typeface="+mj-lt"/>
              <a:buAutoNum type="arabicPeriod"/>
            </a:pP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Nitrogenous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Fertilizer &amp; Ammonia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pPr marL="398462" lvl="1" indent="-342900">
              <a:buFont typeface="+mj-lt"/>
              <a:buAutoNum type="arabicPeriod"/>
            </a:pP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Palm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Oil; </a:t>
            </a:r>
            <a:endParaRPr lang="en-US" sz="1400" i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98462" lvl="1" indent="-342900">
              <a:buFont typeface="+mj-lt"/>
              <a:buAutoNum type="arabicPeriod"/>
            </a:pPr>
            <a:endParaRPr lang="en-US" sz="1400" i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98462" lvl="1" indent="-342900">
              <a:buFont typeface="+mj-lt"/>
              <a:buAutoNum type="arabicPeriod" startAt="7"/>
            </a:pP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Rice; </a:t>
            </a:r>
            <a:endParaRPr lang="en-US" sz="1400" i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98462" lvl="1" indent="-342900">
              <a:buFont typeface="+mj-lt"/>
              <a:buAutoNum type="arabicPeriod" startAt="7"/>
            </a:pPr>
            <a:endParaRPr lang="en-US" sz="1400" i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98462" lvl="1" indent="-342900">
              <a:buFont typeface="+mj-lt"/>
              <a:buAutoNum type="arabicPeriod" startAt="7"/>
            </a:pP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Rubber; </a:t>
            </a:r>
            <a:endParaRPr lang="en-US" sz="1400" i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98462" lvl="1" indent="-342900">
              <a:buFont typeface="+mj-lt"/>
              <a:buAutoNum type="arabicPeriod" startAt="7"/>
            </a:pP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Hides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and Leather; </a:t>
            </a:r>
            <a:endParaRPr lang="en-US" sz="1400" i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98462" lvl="1" indent="-342900">
              <a:buFont typeface="+mj-lt"/>
              <a:buAutoNum type="arabicPeriod" startAt="7"/>
            </a:pPr>
            <a:endParaRPr lang="en-US" sz="1400" i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98462" lvl="1" indent="-342900">
              <a:buFont typeface="+mj-lt"/>
              <a:buAutoNum type="arabicPeriod" startAt="7"/>
            </a:pP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Cocoa; </a:t>
            </a:r>
            <a:endParaRPr lang="en-US" sz="1400" i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98462" lvl="1" indent="-342900">
              <a:buFont typeface="+mj-lt"/>
              <a:buAutoNum type="arabicPeriod" startAt="7"/>
            </a:pPr>
            <a:endParaRPr lang="en-US" sz="1400" i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98462" lvl="1" indent="-342900">
              <a:buFont typeface="+mj-lt"/>
              <a:buAutoNum type="arabicPeriod" startAt="7"/>
            </a:pP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Gold; </a:t>
            </a:r>
            <a:endParaRPr lang="en-US" sz="1400" i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98462" lvl="1" indent="-342900">
              <a:buFont typeface="+mj-lt"/>
              <a:buAutoNum type="arabicPeriod" startAt="7"/>
            </a:pPr>
            <a:endParaRPr lang="en-US" sz="1400" i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98462" lvl="1" indent="-342900">
              <a:buFont typeface="+mj-lt"/>
              <a:buAutoNum type="arabicPeriod" startAt="7"/>
            </a:pP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Category B Products- 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Cashew, Tomato, Ginger, Sesame etc.</a:t>
            </a:r>
            <a:endParaRPr lang="en-US" sz="1200" i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262895" y="4150099"/>
            <a:ext cx="1146636" cy="22909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6400" y="1534630"/>
            <a:ext cx="35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Century Gothic" panose="020B0502020202020204" pitchFamily="34" charset="0"/>
              </a:rPr>
              <a:t>Zero Oil </a:t>
            </a:r>
            <a:r>
              <a:rPr lang="en-US" sz="1400" i="1" dirty="0" err="1" smtClean="0">
                <a:latin typeface="Century Gothic" panose="020B0502020202020204" pitchFamily="34" charset="0"/>
              </a:rPr>
              <a:t>programme</a:t>
            </a:r>
            <a:r>
              <a:rPr lang="en-US" sz="1400" i="1" dirty="0" smtClean="0">
                <a:latin typeface="Century Gothic" panose="020B0502020202020204" pitchFamily="34" charset="0"/>
              </a:rPr>
              <a:t> Framework 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(DONE!)</a:t>
            </a:r>
            <a:endParaRPr lang="en-US" sz="1400" b="1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77182" y="1510199"/>
            <a:ext cx="35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Century Gothic" panose="020B0502020202020204" pitchFamily="34" charset="0"/>
              </a:rPr>
              <a:t>Zero Oil Sectorial Activities</a:t>
            </a:r>
          </a:p>
          <a:p>
            <a:pPr algn="ctr"/>
            <a:r>
              <a:rPr lang="en-US" sz="14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(Ongoing)</a:t>
            </a:r>
            <a:endParaRPr lang="en-US" sz="1400" b="1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812360" cy="548956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What the government is doing - Zero </a:t>
            </a:r>
            <a:r>
              <a:rPr lang="en-GB" sz="3200" b="1" dirty="0">
                <a:solidFill>
                  <a:srgbClr val="FF0000"/>
                </a:solidFill>
              </a:rPr>
              <a:t>oil plan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908720"/>
            <a:ext cx="85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Identifies </a:t>
            </a:r>
            <a:r>
              <a:rPr lang="en-GB" dirty="0"/>
              <a:t>24 major products to replace oil as main source of foreign exchange for Nigeria</a:t>
            </a:r>
          </a:p>
        </p:txBody>
      </p:sp>
    </p:spTree>
    <p:extLst>
      <p:ext uri="{BB962C8B-B14F-4D97-AF65-F5344CB8AC3E}">
        <p14:creationId xmlns:p14="http://schemas.microsoft.com/office/powerpoint/2010/main" val="107141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3913"/>
            <a:ext cx="1584176" cy="9263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569395" cy="504056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6600"/>
                </a:solidFill>
              </a:rPr>
              <a:t>What the government is doing - APP</a:t>
            </a:r>
            <a:endParaRPr lang="en-GB" sz="32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373616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900" dirty="0" smtClean="0"/>
          </a:p>
          <a:p>
            <a:pPr marL="0" indent="0">
              <a:buNone/>
            </a:pPr>
            <a:r>
              <a:rPr lang="en-GB" sz="2000" b="1" dirty="0" smtClean="0"/>
              <a:t>Agricultural </a:t>
            </a:r>
            <a:r>
              <a:rPr lang="en-GB" sz="2000" b="1" dirty="0"/>
              <a:t>Promotion Policy </a:t>
            </a:r>
            <a:r>
              <a:rPr lang="en-GB" sz="2000" dirty="0" smtClean="0"/>
              <a:t>– promotes a Government </a:t>
            </a:r>
            <a:r>
              <a:rPr lang="en-GB" sz="2000" dirty="0"/>
              <a:t>enabled, private sector led growth driver for Agricultural sector. 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Policy thrusts cover</a:t>
            </a:r>
            <a:r>
              <a:rPr lang="en-GB" sz="2000" b="1" dirty="0" smtClean="0"/>
              <a:t>  </a:t>
            </a:r>
          </a:p>
          <a:p>
            <a:pPr marL="0" indent="0">
              <a:buNone/>
            </a:pPr>
            <a:endParaRPr lang="en-GB" b="1" dirty="0" smtClean="0"/>
          </a:p>
          <a:p>
            <a:pPr marL="457200" lvl="1" indent="0">
              <a:buNone/>
            </a:pPr>
            <a:endParaRPr lang="en-GB" sz="9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1403648" y="1988840"/>
            <a:ext cx="3672408" cy="51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780354437"/>
              </p:ext>
            </p:extLst>
          </p:nvPr>
        </p:nvGraphicFramePr>
        <p:xfrm>
          <a:off x="971600" y="2132856"/>
          <a:ext cx="6552728" cy="3931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759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789" name="Object 51778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0344837"/>
              </p:ext>
            </p:extLst>
          </p:nvPr>
        </p:nvGraphicFramePr>
        <p:xfrm>
          <a:off x="1589" y="17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7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67544" y="1196752"/>
            <a:ext cx="7824328" cy="4733312"/>
            <a:chOff x="494094" y="1141778"/>
            <a:chExt cx="7952576" cy="5173317"/>
          </a:xfrm>
        </p:grpSpPr>
        <p:grpSp>
          <p:nvGrpSpPr>
            <p:cNvPr id="3" name="Group 2"/>
            <p:cNvGrpSpPr/>
            <p:nvPr/>
          </p:nvGrpSpPr>
          <p:grpSpPr>
            <a:xfrm>
              <a:off x="3273353" y="1141778"/>
              <a:ext cx="5173317" cy="5173317"/>
              <a:chOff x="2102645" y="1440439"/>
              <a:chExt cx="4937125" cy="4937125"/>
            </a:xfrm>
          </p:grpSpPr>
          <p:sp>
            <p:nvSpPr>
              <p:cNvPr id="8924" name="Freeform 758"/>
              <p:cNvSpPr>
                <a:spLocks/>
              </p:cNvSpPr>
              <p:nvPr/>
            </p:nvSpPr>
            <p:spPr bwMode="auto">
              <a:xfrm>
                <a:off x="4570486" y="1913803"/>
                <a:ext cx="2469284" cy="2757921"/>
              </a:xfrm>
              <a:custGeom>
                <a:avLst/>
                <a:gdLst>
                  <a:gd name="T0" fmla="*/ 1005 w 1711"/>
                  <a:gd name="T1" fmla="*/ 0 h 1911"/>
                  <a:gd name="T2" fmla="*/ 1089 w 1711"/>
                  <a:gd name="T3" fmla="*/ 64 h 1911"/>
                  <a:gd name="T4" fmla="*/ 1169 w 1711"/>
                  <a:gd name="T5" fmla="*/ 133 h 1911"/>
                  <a:gd name="T6" fmla="*/ 1242 w 1711"/>
                  <a:gd name="T7" fmla="*/ 206 h 1911"/>
                  <a:gd name="T8" fmla="*/ 1310 w 1711"/>
                  <a:gd name="T9" fmla="*/ 284 h 1911"/>
                  <a:gd name="T10" fmla="*/ 1374 w 1711"/>
                  <a:gd name="T11" fmla="*/ 364 h 1911"/>
                  <a:gd name="T12" fmla="*/ 1432 w 1711"/>
                  <a:gd name="T13" fmla="*/ 447 h 1911"/>
                  <a:gd name="T14" fmla="*/ 1486 w 1711"/>
                  <a:gd name="T15" fmla="*/ 534 h 1911"/>
                  <a:gd name="T16" fmla="*/ 1533 w 1711"/>
                  <a:gd name="T17" fmla="*/ 624 h 1911"/>
                  <a:gd name="T18" fmla="*/ 1575 w 1711"/>
                  <a:gd name="T19" fmla="*/ 716 h 1911"/>
                  <a:gd name="T20" fmla="*/ 1611 w 1711"/>
                  <a:gd name="T21" fmla="*/ 810 h 1911"/>
                  <a:gd name="T22" fmla="*/ 1643 w 1711"/>
                  <a:gd name="T23" fmla="*/ 905 h 1911"/>
                  <a:gd name="T24" fmla="*/ 1667 w 1711"/>
                  <a:gd name="T25" fmla="*/ 1004 h 1911"/>
                  <a:gd name="T26" fmla="*/ 1687 w 1711"/>
                  <a:gd name="T27" fmla="*/ 1103 h 1911"/>
                  <a:gd name="T28" fmla="*/ 1700 w 1711"/>
                  <a:gd name="T29" fmla="*/ 1203 h 1911"/>
                  <a:gd name="T30" fmla="*/ 1708 w 1711"/>
                  <a:gd name="T31" fmla="*/ 1303 h 1911"/>
                  <a:gd name="T32" fmla="*/ 1711 w 1711"/>
                  <a:gd name="T33" fmla="*/ 1406 h 1911"/>
                  <a:gd name="T34" fmla="*/ 1705 w 1711"/>
                  <a:gd name="T35" fmla="*/ 1506 h 1911"/>
                  <a:gd name="T36" fmla="*/ 1696 w 1711"/>
                  <a:gd name="T37" fmla="*/ 1608 h 1911"/>
                  <a:gd name="T38" fmla="*/ 1679 w 1711"/>
                  <a:gd name="T39" fmla="*/ 1709 h 1911"/>
                  <a:gd name="T40" fmla="*/ 1656 w 1711"/>
                  <a:gd name="T41" fmla="*/ 1811 h 1911"/>
                  <a:gd name="T42" fmla="*/ 1627 w 1711"/>
                  <a:gd name="T43" fmla="*/ 1911 h 1911"/>
                  <a:gd name="T44" fmla="*/ 0 w 1711"/>
                  <a:gd name="T45" fmla="*/ 1382 h 1911"/>
                  <a:gd name="T46" fmla="*/ 1005 w 1711"/>
                  <a:gd name="T47" fmla="*/ 0 h 1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11" h="1911">
                    <a:moveTo>
                      <a:pt x="1005" y="0"/>
                    </a:moveTo>
                    <a:lnTo>
                      <a:pt x="1089" y="64"/>
                    </a:lnTo>
                    <a:lnTo>
                      <a:pt x="1169" y="133"/>
                    </a:lnTo>
                    <a:lnTo>
                      <a:pt x="1242" y="206"/>
                    </a:lnTo>
                    <a:lnTo>
                      <a:pt x="1310" y="284"/>
                    </a:lnTo>
                    <a:lnTo>
                      <a:pt x="1374" y="364"/>
                    </a:lnTo>
                    <a:lnTo>
                      <a:pt x="1432" y="447"/>
                    </a:lnTo>
                    <a:lnTo>
                      <a:pt x="1486" y="534"/>
                    </a:lnTo>
                    <a:lnTo>
                      <a:pt x="1533" y="624"/>
                    </a:lnTo>
                    <a:lnTo>
                      <a:pt x="1575" y="716"/>
                    </a:lnTo>
                    <a:lnTo>
                      <a:pt x="1611" y="810"/>
                    </a:lnTo>
                    <a:lnTo>
                      <a:pt x="1643" y="905"/>
                    </a:lnTo>
                    <a:lnTo>
                      <a:pt x="1667" y="1004"/>
                    </a:lnTo>
                    <a:lnTo>
                      <a:pt x="1687" y="1103"/>
                    </a:lnTo>
                    <a:lnTo>
                      <a:pt x="1700" y="1203"/>
                    </a:lnTo>
                    <a:lnTo>
                      <a:pt x="1708" y="1303"/>
                    </a:lnTo>
                    <a:lnTo>
                      <a:pt x="1711" y="1406"/>
                    </a:lnTo>
                    <a:lnTo>
                      <a:pt x="1705" y="1506"/>
                    </a:lnTo>
                    <a:lnTo>
                      <a:pt x="1696" y="1608"/>
                    </a:lnTo>
                    <a:lnTo>
                      <a:pt x="1679" y="1709"/>
                    </a:lnTo>
                    <a:lnTo>
                      <a:pt x="1656" y="1811"/>
                    </a:lnTo>
                    <a:lnTo>
                      <a:pt x="1627" y="1911"/>
                    </a:lnTo>
                    <a:lnTo>
                      <a:pt x="0" y="1382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89614" tIns="44807" rIns="89614" bIns="4480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8925" name="Freeform 809"/>
              <p:cNvSpPr>
                <a:spLocks/>
              </p:cNvSpPr>
              <p:nvPr/>
            </p:nvSpPr>
            <p:spPr bwMode="auto">
              <a:xfrm>
                <a:off x="4570486" y="3908280"/>
                <a:ext cx="2348057" cy="2469284"/>
              </a:xfrm>
              <a:custGeom>
                <a:avLst/>
                <a:gdLst>
                  <a:gd name="T0" fmla="*/ 0 w 1627"/>
                  <a:gd name="T1" fmla="*/ 0 h 1711"/>
                  <a:gd name="T2" fmla="*/ 1627 w 1627"/>
                  <a:gd name="T3" fmla="*/ 529 h 1711"/>
                  <a:gd name="T4" fmla="*/ 1589 w 1627"/>
                  <a:gd name="T5" fmla="*/ 634 h 1711"/>
                  <a:gd name="T6" fmla="*/ 1546 w 1627"/>
                  <a:gd name="T7" fmla="*/ 734 h 1711"/>
                  <a:gd name="T8" fmla="*/ 1495 w 1627"/>
                  <a:gd name="T9" fmla="*/ 831 h 1711"/>
                  <a:gd name="T10" fmla="*/ 1440 w 1627"/>
                  <a:gd name="T11" fmla="*/ 924 h 1711"/>
                  <a:gd name="T12" fmla="*/ 1378 w 1627"/>
                  <a:gd name="T13" fmla="*/ 1013 h 1711"/>
                  <a:gd name="T14" fmla="*/ 1313 w 1627"/>
                  <a:gd name="T15" fmla="*/ 1097 h 1711"/>
                  <a:gd name="T16" fmla="*/ 1242 w 1627"/>
                  <a:gd name="T17" fmla="*/ 1177 h 1711"/>
                  <a:gd name="T18" fmla="*/ 1166 w 1627"/>
                  <a:gd name="T19" fmla="*/ 1251 h 1711"/>
                  <a:gd name="T20" fmla="*/ 1086 w 1627"/>
                  <a:gd name="T21" fmla="*/ 1321 h 1711"/>
                  <a:gd name="T22" fmla="*/ 1002 w 1627"/>
                  <a:gd name="T23" fmla="*/ 1386 h 1711"/>
                  <a:gd name="T24" fmla="*/ 915 w 1627"/>
                  <a:gd name="T25" fmla="*/ 1445 h 1711"/>
                  <a:gd name="T26" fmla="*/ 823 w 1627"/>
                  <a:gd name="T27" fmla="*/ 1499 h 1711"/>
                  <a:gd name="T28" fmla="*/ 729 w 1627"/>
                  <a:gd name="T29" fmla="*/ 1547 h 1711"/>
                  <a:gd name="T30" fmla="*/ 632 w 1627"/>
                  <a:gd name="T31" fmla="*/ 1589 h 1711"/>
                  <a:gd name="T32" fmla="*/ 531 w 1627"/>
                  <a:gd name="T33" fmla="*/ 1626 h 1711"/>
                  <a:gd name="T34" fmla="*/ 429 w 1627"/>
                  <a:gd name="T35" fmla="*/ 1656 h 1711"/>
                  <a:gd name="T36" fmla="*/ 324 w 1627"/>
                  <a:gd name="T37" fmla="*/ 1680 h 1711"/>
                  <a:gd name="T38" fmla="*/ 218 w 1627"/>
                  <a:gd name="T39" fmla="*/ 1697 h 1711"/>
                  <a:gd name="T40" fmla="*/ 110 w 1627"/>
                  <a:gd name="T41" fmla="*/ 1707 h 1711"/>
                  <a:gd name="T42" fmla="*/ 0 w 1627"/>
                  <a:gd name="T43" fmla="*/ 1711 h 1711"/>
                  <a:gd name="T44" fmla="*/ 0 w 1627"/>
                  <a:gd name="T45" fmla="*/ 0 h 1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27" h="1711">
                    <a:moveTo>
                      <a:pt x="0" y="0"/>
                    </a:moveTo>
                    <a:lnTo>
                      <a:pt x="1627" y="529"/>
                    </a:lnTo>
                    <a:lnTo>
                      <a:pt x="1589" y="634"/>
                    </a:lnTo>
                    <a:lnTo>
                      <a:pt x="1546" y="734"/>
                    </a:lnTo>
                    <a:lnTo>
                      <a:pt x="1495" y="831"/>
                    </a:lnTo>
                    <a:lnTo>
                      <a:pt x="1440" y="924"/>
                    </a:lnTo>
                    <a:lnTo>
                      <a:pt x="1378" y="1013"/>
                    </a:lnTo>
                    <a:lnTo>
                      <a:pt x="1313" y="1097"/>
                    </a:lnTo>
                    <a:lnTo>
                      <a:pt x="1242" y="1177"/>
                    </a:lnTo>
                    <a:lnTo>
                      <a:pt x="1166" y="1251"/>
                    </a:lnTo>
                    <a:lnTo>
                      <a:pt x="1086" y="1321"/>
                    </a:lnTo>
                    <a:lnTo>
                      <a:pt x="1002" y="1386"/>
                    </a:lnTo>
                    <a:lnTo>
                      <a:pt x="915" y="1445"/>
                    </a:lnTo>
                    <a:lnTo>
                      <a:pt x="823" y="1499"/>
                    </a:lnTo>
                    <a:lnTo>
                      <a:pt x="729" y="1547"/>
                    </a:lnTo>
                    <a:lnTo>
                      <a:pt x="632" y="1589"/>
                    </a:lnTo>
                    <a:lnTo>
                      <a:pt x="531" y="1626"/>
                    </a:lnTo>
                    <a:lnTo>
                      <a:pt x="429" y="1656"/>
                    </a:lnTo>
                    <a:lnTo>
                      <a:pt x="324" y="1680"/>
                    </a:lnTo>
                    <a:lnTo>
                      <a:pt x="218" y="1697"/>
                    </a:lnTo>
                    <a:lnTo>
                      <a:pt x="110" y="1707"/>
                    </a:lnTo>
                    <a:lnTo>
                      <a:pt x="0" y="17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89614" tIns="44807" rIns="89614" bIns="4480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8926" name="Freeform 867"/>
              <p:cNvSpPr>
                <a:spLocks/>
              </p:cNvSpPr>
              <p:nvPr/>
            </p:nvSpPr>
            <p:spPr bwMode="auto">
              <a:xfrm>
                <a:off x="2223872" y="3908280"/>
                <a:ext cx="2346613" cy="2467841"/>
              </a:xfrm>
              <a:custGeom>
                <a:avLst/>
                <a:gdLst>
                  <a:gd name="T0" fmla="*/ 1626 w 1626"/>
                  <a:gd name="T1" fmla="*/ 0 h 1710"/>
                  <a:gd name="T2" fmla="*/ 1626 w 1626"/>
                  <a:gd name="T3" fmla="*/ 1710 h 1710"/>
                  <a:gd name="T4" fmla="*/ 1516 w 1626"/>
                  <a:gd name="T5" fmla="*/ 1707 h 1710"/>
                  <a:gd name="T6" fmla="*/ 1406 w 1626"/>
                  <a:gd name="T7" fmla="*/ 1697 h 1710"/>
                  <a:gd name="T8" fmla="*/ 1298 w 1626"/>
                  <a:gd name="T9" fmla="*/ 1678 h 1710"/>
                  <a:gd name="T10" fmla="*/ 1192 w 1626"/>
                  <a:gd name="T11" fmla="*/ 1655 h 1710"/>
                  <a:gd name="T12" fmla="*/ 1089 w 1626"/>
                  <a:gd name="T13" fmla="*/ 1625 h 1710"/>
                  <a:gd name="T14" fmla="*/ 989 w 1626"/>
                  <a:gd name="T15" fmla="*/ 1587 h 1710"/>
                  <a:gd name="T16" fmla="*/ 891 w 1626"/>
                  <a:gd name="T17" fmla="*/ 1545 h 1710"/>
                  <a:gd name="T18" fmla="*/ 797 w 1626"/>
                  <a:gd name="T19" fmla="*/ 1495 h 1710"/>
                  <a:gd name="T20" fmla="*/ 705 w 1626"/>
                  <a:gd name="T21" fmla="*/ 1441 h 1710"/>
                  <a:gd name="T22" fmla="*/ 619 w 1626"/>
                  <a:gd name="T23" fmla="*/ 1381 h 1710"/>
                  <a:gd name="T24" fmla="*/ 535 w 1626"/>
                  <a:gd name="T25" fmla="*/ 1316 h 1710"/>
                  <a:gd name="T26" fmla="*/ 455 w 1626"/>
                  <a:gd name="T27" fmla="*/ 1246 h 1710"/>
                  <a:gd name="T28" fmla="*/ 381 w 1626"/>
                  <a:gd name="T29" fmla="*/ 1172 h 1710"/>
                  <a:gd name="T30" fmla="*/ 310 w 1626"/>
                  <a:gd name="T31" fmla="*/ 1092 h 1710"/>
                  <a:gd name="T32" fmla="*/ 245 w 1626"/>
                  <a:gd name="T33" fmla="*/ 1008 h 1710"/>
                  <a:gd name="T34" fmla="*/ 184 w 1626"/>
                  <a:gd name="T35" fmla="*/ 919 h 1710"/>
                  <a:gd name="T36" fmla="*/ 129 w 1626"/>
                  <a:gd name="T37" fmla="*/ 827 h 1710"/>
                  <a:gd name="T38" fmla="*/ 81 w 1626"/>
                  <a:gd name="T39" fmla="*/ 732 h 1710"/>
                  <a:gd name="T40" fmla="*/ 38 w 1626"/>
                  <a:gd name="T41" fmla="*/ 632 h 1710"/>
                  <a:gd name="T42" fmla="*/ 0 w 1626"/>
                  <a:gd name="T43" fmla="*/ 529 h 1710"/>
                  <a:gd name="T44" fmla="*/ 1626 w 1626"/>
                  <a:gd name="T45" fmla="*/ 0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26" h="1710">
                    <a:moveTo>
                      <a:pt x="1626" y="0"/>
                    </a:moveTo>
                    <a:lnTo>
                      <a:pt x="1626" y="1710"/>
                    </a:lnTo>
                    <a:lnTo>
                      <a:pt x="1516" y="1707"/>
                    </a:lnTo>
                    <a:lnTo>
                      <a:pt x="1406" y="1697"/>
                    </a:lnTo>
                    <a:lnTo>
                      <a:pt x="1298" y="1678"/>
                    </a:lnTo>
                    <a:lnTo>
                      <a:pt x="1192" y="1655"/>
                    </a:lnTo>
                    <a:lnTo>
                      <a:pt x="1089" y="1625"/>
                    </a:lnTo>
                    <a:lnTo>
                      <a:pt x="989" y="1587"/>
                    </a:lnTo>
                    <a:lnTo>
                      <a:pt x="891" y="1545"/>
                    </a:lnTo>
                    <a:lnTo>
                      <a:pt x="797" y="1495"/>
                    </a:lnTo>
                    <a:lnTo>
                      <a:pt x="705" y="1441"/>
                    </a:lnTo>
                    <a:lnTo>
                      <a:pt x="619" y="1381"/>
                    </a:lnTo>
                    <a:lnTo>
                      <a:pt x="535" y="1316"/>
                    </a:lnTo>
                    <a:lnTo>
                      <a:pt x="455" y="1246"/>
                    </a:lnTo>
                    <a:lnTo>
                      <a:pt x="381" y="1172"/>
                    </a:lnTo>
                    <a:lnTo>
                      <a:pt x="310" y="1092"/>
                    </a:lnTo>
                    <a:lnTo>
                      <a:pt x="245" y="1008"/>
                    </a:lnTo>
                    <a:lnTo>
                      <a:pt x="184" y="919"/>
                    </a:lnTo>
                    <a:lnTo>
                      <a:pt x="129" y="827"/>
                    </a:lnTo>
                    <a:lnTo>
                      <a:pt x="81" y="732"/>
                    </a:lnTo>
                    <a:lnTo>
                      <a:pt x="38" y="632"/>
                    </a:lnTo>
                    <a:lnTo>
                      <a:pt x="0" y="529"/>
                    </a:lnTo>
                    <a:lnTo>
                      <a:pt x="1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89614" tIns="44807" rIns="89614" bIns="4480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8927" name="Freeform 914"/>
              <p:cNvSpPr>
                <a:spLocks/>
              </p:cNvSpPr>
              <p:nvPr/>
            </p:nvSpPr>
            <p:spPr bwMode="auto">
              <a:xfrm>
                <a:off x="2102645" y="1910916"/>
                <a:ext cx="2467841" cy="2760807"/>
              </a:xfrm>
              <a:custGeom>
                <a:avLst/>
                <a:gdLst>
                  <a:gd name="T0" fmla="*/ 706 w 1710"/>
                  <a:gd name="T1" fmla="*/ 0 h 1913"/>
                  <a:gd name="T2" fmla="*/ 1710 w 1710"/>
                  <a:gd name="T3" fmla="*/ 1384 h 1913"/>
                  <a:gd name="T4" fmla="*/ 84 w 1710"/>
                  <a:gd name="T5" fmla="*/ 1913 h 1913"/>
                  <a:gd name="T6" fmla="*/ 54 w 1710"/>
                  <a:gd name="T7" fmla="*/ 1806 h 1913"/>
                  <a:gd name="T8" fmla="*/ 30 w 1710"/>
                  <a:gd name="T9" fmla="*/ 1698 h 1913"/>
                  <a:gd name="T10" fmla="*/ 13 w 1710"/>
                  <a:gd name="T11" fmla="*/ 1591 h 1913"/>
                  <a:gd name="T12" fmla="*/ 3 w 1710"/>
                  <a:gd name="T13" fmla="*/ 1483 h 1913"/>
                  <a:gd name="T14" fmla="*/ 0 w 1710"/>
                  <a:gd name="T15" fmla="*/ 1375 h 1913"/>
                  <a:gd name="T16" fmla="*/ 4 w 1710"/>
                  <a:gd name="T17" fmla="*/ 1269 h 1913"/>
                  <a:gd name="T18" fmla="*/ 14 w 1710"/>
                  <a:gd name="T19" fmla="*/ 1163 h 1913"/>
                  <a:gd name="T20" fmla="*/ 33 w 1710"/>
                  <a:gd name="T21" fmla="*/ 1058 h 1913"/>
                  <a:gd name="T22" fmla="*/ 56 w 1710"/>
                  <a:gd name="T23" fmla="*/ 955 h 1913"/>
                  <a:gd name="T24" fmla="*/ 85 w 1710"/>
                  <a:gd name="T25" fmla="*/ 853 h 1913"/>
                  <a:gd name="T26" fmla="*/ 122 w 1710"/>
                  <a:gd name="T27" fmla="*/ 753 h 1913"/>
                  <a:gd name="T28" fmla="*/ 164 w 1710"/>
                  <a:gd name="T29" fmla="*/ 656 h 1913"/>
                  <a:gd name="T30" fmla="*/ 212 w 1710"/>
                  <a:gd name="T31" fmla="*/ 561 h 1913"/>
                  <a:gd name="T32" fmla="*/ 266 w 1710"/>
                  <a:gd name="T33" fmla="*/ 469 h 1913"/>
                  <a:gd name="T34" fmla="*/ 326 w 1710"/>
                  <a:gd name="T35" fmla="*/ 381 h 1913"/>
                  <a:gd name="T36" fmla="*/ 390 w 1710"/>
                  <a:gd name="T37" fmla="*/ 297 h 1913"/>
                  <a:gd name="T38" fmla="*/ 462 w 1710"/>
                  <a:gd name="T39" fmla="*/ 216 h 1913"/>
                  <a:gd name="T40" fmla="*/ 538 w 1710"/>
                  <a:gd name="T41" fmla="*/ 140 h 1913"/>
                  <a:gd name="T42" fmla="*/ 619 w 1710"/>
                  <a:gd name="T43" fmla="*/ 68 h 1913"/>
                  <a:gd name="T44" fmla="*/ 706 w 1710"/>
                  <a:gd name="T45" fmla="*/ 0 h 1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10" h="1913">
                    <a:moveTo>
                      <a:pt x="706" y="0"/>
                    </a:moveTo>
                    <a:lnTo>
                      <a:pt x="1710" y="1384"/>
                    </a:lnTo>
                    <a:lnTo>
                      <a:pt x="84" y="1913"/>
                    </a:lnTo>
                    <a:lnTo>
                      <a:pt x="54" y="1806"/>
                    </a:lnTo>
                    <a:lnTo>
                      <a:pt x="30" y="1698"/>
                    </a:lnTo>
                    <a:lnTo>
                      <a:pt x="13" y="1591"/>
                    </a:lnTo>
                    <a:lnTo>
                      <a:pt x="3" y="1483"/>
                    </a:lnTo>
                    <a:lnTo>
                      <a:pt x="0" y="1375"/>
                    </a:lnTo>
                    <a:lnTo>
                      <a:pt x="4" y="1269"/>
                    </a:lnTo>
                    <a:lnTo>
                      <a:pt x="14" y="1163"/>
                    </a:lnTo>
                    <a:lnTo>
                      <a:pt x="33" y="1058"/>
                    </a:lnTo>
                    <a:lnTo>
                      <a:pt x="56" y="955"/>
                    </a:lnTo>
                    <a:lnTo>
                      <a:pt x="85" y="853"/>
                    </a:lnTo>
                    <a:lnTo>
                      <a:pt x="122" y="753"/>
                    </a:lnTo>
                    <a:lnTo>
                      <a:pt x="164" y="656"/>
                    </a:lnTo>
                    <a:lnTo>
                      <a:pt x="212" y="561"/>
                    </a:lnTo>
                    <a:lnTo>
                      <a:pt x="266" y="469"/>
                    </a:lnTo>
                    <a:lnTo>
                      <a:pt x="326" y="381"/>
                    </a:lnTo>
                    <a:lnTo>
                      <a:pt x="390" y="297"/>
                    </a:lnTo>
                    <a:lnTo>
                      <a:pt x="462" y="216"/>
                    </a:lnTo>
                    <a:lnTo>
                      <a:pt x="538" y="140"/>
                    </a:lnTo>
                    <a:lnTo>
                      <a:pt x="619" y="68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89614" tIns="44807" rIns="89614" bIns="4480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8928" name="Freeform 961"/>
              <p:cNvSpPr>
                <a:spLocks/>
              </p:cNvSpPr>
              <p:nvPr/>
            </p:nvSpPr>
            <p:spPr bwMode="auto">
              <a:xfrm>
                <a:off x="3121531" y="1440439"/>
                <a:ext cx="2899352" cy="2467841"/>
              </a:xfrm>
              <a:custGeom>
                <a:avLst/>
                <a:gdLst>
                  <a:gd name="T0" fmla="*/ 1009 w 2009"/>
                  <a:gd name="T1" fmla="*/ 0 h 1710"/>
                  <a:gd name="T2" fmla="*/ 1114 w 2009"/>
                  <a:gd name="T3" fmla="*/ 4 h 1710"/>
                  <a:gd name="T4" fmla="*/ 1220 w 2009"/>
                  <a:gd name="T5" fmla="*/ 15 h 1710"/>
                  <a:gd name="T6" fmla="*/ 1324 w 2009"/>
                  <a:gd name="T7" fmla="*/ 30 h 1710"/>
                  <a:gd name="T8" fmla="*/ 1428 w 2009"/>
                  <a:gd name="T9" fmla="*/ 54 h 1710"/>
                  <a:gd name="T10" fmla="*/ 1530 w 2009"/>
                  <a:gd name="T11" fmla="*/ 83 h 1710"/>
                  <a:gd name="T12" fmla="*/ 1631 w 2009"/>
                  <a:gd name="T13" fmla="*/ 119 h 1710"/>
                  <a:gd name="T14" fmla="*/ 1729 w 2009"/>
                  <a:gd name="T15" fmla="*/ 161 h 1710"/>
                  <a:gd name="T16" fmla="*/ 1826 w 2009"/>
                  <a:gd name="T17" fmla="*/ 210 h 1710"/>
                  <a:gd name="T18" fmla="*/ 1919 w 2009"/>
                  <a:gd name="T19" fmla="*/ 265 h 1710"/>
                  <a:gd name="T20" fmla="*/ 2009 w 2009"/>
                  <a:gd name="T21" fmla="*/ 326 h 1710"/>
                  <a:gd name="T22" fmla="*/ 1004 w 2009"/>
                  <a:gd name="T23" fmla="*/ 1710 h 1710"/>
                  <a:gd name="T24" fmla="*/ 0 w 2009"/>
                  <a:gd name="T25" fmla="*/ 328 h 1710"/>
                  <a:gd name="T26" fmla="*/ 91 w 2009"/>
                  <a:gd name="T27" fmla="*/ 265 h 1710"/>
                  <a:gd name="T28" fmla="*/ 187 w 2009"/>
                  <a:gd name="T29" fmla="*/ 208 h 1710"/>
                  <a:gd name="T30" fmla="*/ 284 w 2009"/>
                  <a:gd name="T31" fmla="*/ 160 h 1710"/>
                  <a:gd name="T32" fmla="*/ 383 w 2009"/>
                  <a:gd name="T33" fmla="*/ 117 h 1710"/>
                  <a:gd name="T34" fmla="*/ 484 w 2009"/>
                  <a:gd name="T35" fmla="*/ 81 h 1710"/>
                  <a:gd name="T36" fmla="*/ 587 w 2009"/>
                  <a:gd name="T37" fmla="*/ 51 h 1710"/>
                  <a:gd name="T38" fmla="*/ 692 w 2009"/>
                  <a:gd name="T39" fmla="*/ 29 h 1710"/>
                  <a:gd name="T40" fmla="*/ 797 w 2009"/>
                  <a:gd name="T41" fmla="*/ 13 h 1710"/>
                  <a:gd name="T42" fmla="*/ 903 w 2009"/>
                  <a:gd name="T43" fmla="*/ 4 h 1710"/>
                  <a:gd name="T44" fmla="*/ 1009 w 2009"/>
                  <a:gd name="T45" fmla="*/ 0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09" h="1710">
                    <a:moveTo>
                      <a:pt x="1009" y="0"/>
                    </a:moveTo>
                    <a:lnTo>
                      <a:pt x="1114" y="4"/>
                    </a:lnTo>
                    <a:lnTo>
                      <a:pt x="1220" y="15"/>
                    </a:lnTo>
                    <a:lnTo>
                      <a:pt x="1324" y="30"/>
                    </a:lnTo>
                    <a:lnTo>
                      <a:pt x="1428" y="54"/>
                    </a:lnTo>
                    <a:lnTo>
                      <a:pt x="1530" y="83"/>
                    </a:lnTo>
                    <a:lnTo>
                      <a:pt x="1631" y="119"/>
                    </a:lnTo>
                    <a:lnTo>
                      <a:pt x="1729" y="161"/>
                    </a:lnTo>
                    <a:lnTo>
                      <a:pt x="1826" y="210"/>
                    </a:lnTo>
                    <a:lnTo>
                      <a:pt x="1919" y="265"/>
                    </a:lnTo>
                    <a:lnTo>
                      <a:pt x="2009" y="326"/>
                    </a:lnTo>
                    <a:lnTo>
                      <a:pt x="1004" y="1710"/>
                    </a:lnTo>
                    <a:lnTo>
                      <a:pt x="0" y="328"/>
                    </a:lnTo>
                    <a:lnTo>
                      <a:pt x="91" y="265"/>
                    </a:lnTo>
                    <a:lnTo>
                      <a:pt x="187" y="208"/>
                    </a:lnTo>
                    <a:lnTo>
                      <a:pt x="284" y="160"/>
                    </a:lnTo>
                    <a:lnTo>
                      <a:pt x="383" y="117"/>
                    </a:lnTo>
                    <a:lnTo>
                      <a:pt x="484" y="81"/>
                    </a:lnTo>
                    <a:lnTo>
                      <a:pt x="587" y="51"/>
                    </a:lnTo>
                    <a:lnTo>
                      <a:pt x="692" y="29"/>
                    </a:lnTo>
                    <a:lnTo>
                      <a:pt x="797" y="13"/>
                    </a:lnTo>
                    <a:lnTo>
                      <a:pt x="903" y="4"/>
                    </a:lnTo>
                    <a:lnTo>
                      <a:pt x="100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89614" tIns="44807" rIns="89614" bIns="4480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517784" name="Regular Pentagon 517783"/>
            <p:cNvSpPr/>
            <p:nvPr/>
          </p:nvSpPr>
          <p:spPr>
            <a:xfrm>
              <a:off x="4920158" y="2763301"/>
              <a:ext cx="1798998" cy="1713332"/>
            </a:xfrm>
            <a:prstGeom prst="pentagon">
              <a:avLst/>
            </a:prstGeom>
            <a:solidFill>
              <a:schemeClr val="accent4"/>
            </a:solidFill>
            <a:ln w="381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937" name="Oval 8936"/>
            <p:cNvSpPr/>
            <p:nvPr/>
          </p:nvSpPr>
          <p:spPr>
            <a:xfrm>
              <a:off x="5082479" y="2988681"/>
              <a:ext cx="1474354" cy="1474354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National Economic Recovery Plan</a:t>
              </a:r>
            </a:p>
          </p:txBody>
        </p:sp>
        <p:sp>
          <p:nvSpPr>
            <p:cNvPr id="8953" name="TextBox 8952"/>
            <p:cNvSpPr txBox="1"/>
            <p:nvPr/>
          </p:nvSpPr>
          <p:spPr>
            <a:xfrm>
              <a:off x="5085947" y="1390902"/>
              <a:ext cx="1633209" cy="904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fr-FR" sz="1200" b="1" dirty="0">
                  <a:solidFill>
                    <a:schemeClr val="tx2"/>
                  </a:solidFill>
                </a:rPr>
                <a:t>Macro policies</a:t>
              </a:r>
            </a:p>
            <a:p>
              <a:pPr marL="171432" indent="-171432">
                <a:buFont typeface="Wingdings" panose="05000000000000000000" pitchFamily="2" charset="2"/>
                <a:buChar char="§"/>
              </a:pPr>
              <a:r>
                <a:rPr lang="fr-FR" sz="1200" dirty="0"/>
                <a:t>Revenue enhancement</a:t>
              </a:r>
            </a:p>
            <a:p>
              <a:pPr marL="171432" indent="-171432">
                <a:buFont typeface="Wingdings" panose="05000000000000000000" pitchFamily="2" charset="2"/>
                <a:buChar char="§"/>
              </a:pPr>
              <a:r>
                <a:rPr lang="fr-FR" sz="1200" dirty="0"/>
                <a:t>Cost optimization</a:t>
              </a:r>
            </a:p>
            <a:p>
              <a:pPr marL="171432" indent="-171432">
                <a:buFont typeface="Wingdings" panose="05000000000000000000" pitchFamily="2" charset="2"/>
                <a:buChar char="§"/>
              </a:pPr>
              <a:r>
                <a:rPr lang="fr-FR" sz="1200" dirty="0"/>
                <a:t>Monetary policy and banking system</a:t>
              </a:r>
            </a:p>
          </p:txBody>
        </p:sp>
        <p:sp>
          <p:nvSpPr>
            <p:cNvPr id="8954" name="TextBox 8953"/>
            <p:cNvSpPr txBox="1"/>
            <p:nvPr/>
          </p:nvSpPr>
          <p:spPr>
            <a:xfrm>
              <a:off x="6929578" y="2432397"/>
              <a:ext cx="1222771" cy="1061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fr-FR" sz="1200" b="1" dirty="0">
                  <a:solidFill>
                    <a:schemeClr val="tx2"/>
                  </a:solidFill>
                </a:rPr>
                <a:t>Growth drivers</a:t>
              </a:r>
            </a:p>
            <a:p>
              <a:pPr marL="171432" indent="-171432">
                <a:buFont typeface="Wingdings" panose="05000000000000000000" pitchFamily="2" charset="2"/>
                <a:buChar char="§"/>
              </a:pPr>
              <a:r>
                <a:rPr lang="fr-FR" sz="1600" b="1" dirty="0">
                  <a:solidFill>
                    <a:srgbClr val="FF0000"/>
                  </a:solidFill>
                </a:rPr>
                <a:t>Agriculture</a:t>
              </a:r>
            </a:p>
            <a:p>
              <a:pPr marL="171432" indent="-171432">
                <a:buFont typeface="Wingdings" panose="05000000000000000000" pitchFamily="2" charset="2"/>
                <a:buChar char="§"/>
              </a:pPr>
              <a:r>
                <a:rPr lang="fr-FR" sz="1200" dirty="0"/>
                <a:t>Manufacturing</a:t>
              </a:r>
            </a:p>
            <a:p>
              <a:pPr marL="171432" indent="-171432">
                <a:buFont typeface="Wingdings" panose="05000000000000000000" pitchFamily="2" charset="2"/>
                <a:buChar char="§"/>
              </a:pPr>
              <a:r>
                <a:rPr lang="fr-FR" sz="1200" dirty="0"/>
                <a:t>Solid minerals</a:t>
              </a:r>
            </a:p>
            <a:p>
              <a:pPr marL="171432" indent="-171432">
                <a:buFont typeface="Wingdings" panose="05000000000000000000" pitchFamily="2" charset="2"/>
                <a:buChar char="§"/>
              </a:pPr>
              <a:r>
                <a:rPr lang="fr-FR" sz="1200" dirty="0"/>
                <a:t>Services</a:t>
              </a:r>
            </a:p>
          </p:txBody>
        </p:sp>
        <p:sp>
          <p:nvSpPr>
            <p:cNvPr id="8955" name="TextBox 8954"/>
            <p:cNvSpPr txBox="1"/>
            <p:nvPr/>
          </p:nvSpPr>
          <p:spPr>
            <a:xfrm>
              <a:off x="6035395" y="4626257"/>
              <a:ext cx="1505438" cy="904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fr-FR" sz="1200" b="1" dirty="0">
                  <a:solidFill>
                    <a:schemeClr val="tx2"/>
                  </a:solidFill>
                </a:rPr>
                <a:t>Competitiveness</a:t>
              </a:r>
            </a:p>
            <a:p>
              <a:pPr marL="171432" indent="-171432">
                <a:buFont typeface="Wingdings" panose="05000000000000000000" pitchFamily="2" charset="2"/>
                <a:buChar char="§"/>
              </a:pPr>
              <a:r>
                <a:rPr lang="fr-FR" sz="1200" dirty="0"/>
                <a:t>Business environment</a:t>
              </a:r>
            </a:p>
            <a:p>
              <a:pPr marL="171432" indent="-171432">
                <a:buFont typeface="Wingdings" panose="05000000000000000000" pitchFamily="2" charset="2"/>
                <a:buChar char="§"/>
              </a:pPr>
              <a:r>
                <a:rPr lang="fr-FR" sz="1200" dirty="0"/>
                <a:t>Infrastructure (transportation, power)</a:t>
              </a:r>
            </a:p>
          </p:txBody>
        </p:sp>
        <p:sp>
          <p:nvSpPr>
            <p:cNvPr id="8956" name="TextBox 8955"/>
            <p:cNvSpPr txBox="1"/>
            <p:nvPr/>
          </p:nvSpPr>
          <p:spPr>
            <a:xfrm>
              <a:off x="4159293" y="4625236"/>
              <a:ext cx="1623428" cy="904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fr-FR" sz="1200" b="1" dirty="0">
                  <a:solidFill>
                    <a:schemeClr val="tx2"/>
                  </a:solidFill>
                </a:rPr>
                <a:t>Investing in our people</a:t>
              </a:r>
            </a:p>
            <a:p>
              <a:pPr marL="171432" indent="-171432">
                <a:buFont typeface="Wingdings" panose="05000000000000000000" pitchFamily="2" charset="2"/>
                <a:buChar char="§"/>
              </a:pPr>
              <a:r>
                <a:rPr lang="fr-FR" sz="1200" dirty="0"/>
                <a:t>Job creation and inclusive growth</a:t>
              </a:r>
            </a:p>
            <a:p>
              <a:pPr marL="171432" indent="-171432">
                <a:buFont typeface="Wingdings" panose="05000000000000000000" pitchFamily="2" charset="2"/>
                <a:buChar char="§"/>
              </a:pPr>
              <a:r>
                <a:rPr lang="fr-FR" sz="1200" dirty="0"/>
                <a:t>Social safety net</a:t>
              </a:r>
            </a:p>
            <a:p>
              <a:pPr marL="171432" indent="-171432">
                <a:buFont typeface="Wingdings" panose="05000000000000000000" pitchFamily="2" charset="2"/>
                <a:buChar char="§"/>
              </a:pPr>
              <a:r>
                <a:rPr lang="fr-FR" sz="1200" dirty="0"/>
                <a:t>Public service delivery</a:t>
              </a:r>
            </a:p>
          </p:txBody>
        </p:sp>
        <p:sp>
          <p:nvSpPr>
            <p:cNvPr id="8957" name="TextBox 8956"/>
            <p:cNvSpPr txBox="1"/>
            <p:nvPr/>
          </p:nvSpPr>
          <p:spPr>
            <a:xfrm>
              <a:off x="3758342" y="2309321"/>
              <a:ext cx="1011083" cy="1447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429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86" lvl="1" indent="-195966" defTabSz="913429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31" lvl="2" indent="-267227" defTabSz="913429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768" lvl="3" indent="-158716" defTabSz="913429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4947" lvl="4" indent="-132804" defTabSz="913429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947" indent="-132804" defTabSz="913429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fr-FR" sz="1200" b="1" dirty="0">
                  <a:solidFill>
                    <a:schemeClr val="tx2"/>
                  </a:solidFill>
                </a:rPr>
                <a:t>Governance &amp; enablers</a:t>
              </a:r>
            </a:p>
            <a:p>
              <a:pPr marL="171432" indent="-171432">
                <a:buFont typeface="Wingdings" panose="05000000000000000000" pitchFamily="2" charset="2"/>
                <a:buChar char="§"/>
              </a:pPr>
              <a:r>
                <a:rPr lang="fr-FR" sz="1200" dirty="0"/>
                <a:t>Governance</a:t>
              </a:r>
            </a:p>
            <a:p>
              <a:pPr marL="171432" indent="-171432">
                <a:buFont typeface="Wingdings" panose="05000000000000000000" pitchFamily="2" charset="2"/>
                <a:buChar char="§"/>
              </a:pPr>
              <a:r>
                <a:rPr lang="fr-FR" sz="1200" dirty="0"/>
                <a:t>Security</a:t>
              </a:r>
            </a:p>
            <a:p>
              <a:pPr marL="171432" indent="-171432">
                <a:buFont typeface="Wingdings" panose="05000000000000000000" pitchFamily="2" charset="2"/>
                <a:buChar char="§"/>
              </a:pPr>
              <a:r>
                <a:rPr lang="fr-FR" sz="1200" dirty="0"/>
                <a:t>Subnational coordination</a:t>
              </a:r>
            </a:p>
            <a:p>
              <a:pPr marL="171432" indent="-171432">
                <a:buFont typeface="Wingdings" panose="05000000000000000000" pitchFamily="2" charset="2"/>
                <a:buChar char="§"/>
              </a:pPr>
              <a:r>
                <a:rPr lang="fr-FR" sz="1200" dirty="0"/>
                <a:t>Public service delivery</a:t>
              </a:r>
            </a:p>
          </p:txBody>
        </p:sp>
        <p:sp>
          <p:nvSpPr>
            <p:cNvPr id="8932" name="Oval 8931"/>
            <p:cNvSpPr/>
            <p:nvPr/>
          </p:nvSpPr>
          <p:spPr>
            <a:xfrm>
              <a:off x="5641361" y="2695262"/>
              <a:ext cx="356592" cy="356592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chemeClr val="hlink">
                    <a:gamma/>
                    <a:shade val="50980"/>
                    <a:invGamma/>
                  </a:schemeClr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933" name="Oval 8932"/>
            <p:cNvSpPr/>
            <p:nvPr/>
          </p:nvSpPr>
          <p:spPr>
            <a:xfrm>
              <a:off x="6479702" y="3238880"/>
              <a:ext cx="356592" cy="356592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chemeClr val="hlink">
                    <a:gamma/>
                    <a:shade val="50980"/>
                    <a:invGamma/>
                  </a:schemeClr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8934" name="Oval 8933"/>
            <p:cNvSpPr/>
            <p:nvPr/>
          </p:nvSpPr>
          <p:spPr>
            <a:xfrm>
              <a:off x="6190823" y="4217952"/>
              <a:ext cx="356592" cy="356592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chemeClr val="hlink">
                    <a:gamma/>
                    <a:shade val="50980"/>
                    <a:invGamma/>
                  </a:schemeClr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935" name="Oval 8934"/>
            <p:cNvSpPr/>
            <p:nvPr/>
          </p:nvSpPr>
          <p:spPr>
            <a:xfrm>
              <a:off x="5088403" y="4217952"/>
              <a:ext cx="356592" cy="356592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chemeClr val="hlink">
                    <a:gamma/>
                    <a:shade val="50980"/>
                    <a:invGamma/>
                  </a:schemeClr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8936" name="Oval 8935"/>
            <p:cNvSpPr/>
            <p:nvPr/>
          </p:nvSpPr>
          <p:spPr>
            <a:xfrm>
              <a:off x="4810244" y="3238880"/>
              <a:ext cx="356592" cy="356592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chemeClr val="hlink">
                    <a:gamma/>
                    <a:shade val="50980"/>
                    <a:invGamma/>
                  </a:schemeClr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94094" y="1261868"/>
              <a:ext cx="2377390" cy="5051713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hlink"/>
                </a:gs>
                <a:gs pos="100000">
                  <a:schemeClr val="hlink">
                    <a:gamma/>
                    <a:shade val="50980"/>
                    <a:invGamma/>
                  </a:schemeClr>
                </a:gs>
              </a:gsLst>
              <a:lin ang="5400000" scaled="1"/>
            </a:gra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r-FR" sz="1200" dirty="0"/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gray">
            <a:xfrm>
              <a:off x="631879" y="3346134"/>
              <a:ext cx="2046822" cy="2386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defTabSz="78740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33350" indent="-131763" defTabSz="787400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301625" indent="-150813" defTabSz="787400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9738" indent="-136525" defTabSz="787400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603250" indent="-142875" defTabSz="787400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604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5176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748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320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587" lvl="1" indent="0">
                <a:spcBef>
                  <a:spcPct val="20000"/>
                </a:spcBef>
                <a:spcAft>
                  <a:spcPts val="600"/>
                </a:spcAft>
                <a:buClr>
                  <a:schemeClr val="bg1"/>
                </a:buClr>
                <a:buNone/>
              </a:pPr>
              <a:r>
                <a:rPr lang="fr-FR" sz="1200" b="1" dirty="0">
                  <a:solidFill>
                    <a:schemeClr val="bg1"/>
                  </a:solidFill>
                  <a:latin typeface="+mn-lt"/>
                </a:rPr>
                <a:t>National Economic Recovery</a:t>
              </a:r>
              <a:br>
                <a:rPr lang="fr-FR" sz="1200" b="1" dirty="0">
                  <a:solidFill>
                    <a:schemeClr val="bg1"/>
                  </a:solidFill>
                  <a:latin typeface="+mn-lt"/>
                </a:rPr>
              </a:br>
              <a:r>
                <a:rPr lang="fr-FR" sz="1200" b="1" dirty="0">
                  <a:solidFill>
                    <a:schemeClr val="bg1"/>
                  </a:solidFill>
                  <a:latin typeface="+mn-lt"/>
                </a:rPr>
                <a:t>and Growth Plan</a:t>
              </a:r>
            </a:p>
            <a:p>
              <a:pPr lvl="1">
                <a:spcBef>
                  <a:spcPct val="20000"/>
                </a:spcBef>
                <a:spcAft>
                  <a:spcPts val="600"/>
                </a:spcAft>
                <a:buClr>
                  <a:schemeClr val="bg1"/>
                </a:buClr>
              </a:pPr>
              <a:r>
                <a:rPr lang="fr-FR" altLang="en-US" sz="1200" b="1" dirty="0">
                  <a:solidFill>
                    <a:schemeClr val="bg1"/>
                  </a:solidFill>
                  <a:latin typeface="+mn-lt"/>
                </a:rPr>
                <a:t>Objectives</a:t>
              </a:r>
              <a:r>
                <a:rPr lang="fr-FR" altLang="en-US" sz="1200" dirty="0">
                  <a:solidFill>
                    <a:schemeClr val="bg1"/>
                  </a:solidFill>
                  <a:latin typeface="+mn-lt"/>
                </a:rPr>
                <a:t>: Articulate medium-term economic policies to implement over 2016-20, and prioritize key turnaround interventions and enablers generate concrete, visible impact by 2017</a:t>
              </a:r>
            </a:p>
            <a:p>
              <a:pPr lvl="1">
                <a:spcBef>
                  <a:spcPct val="20000"/>
                </a:spcBef>
                <a:spcAft>
                  <a:spcPts val="600"/>
                </a:spcAft>
                <a:buClr>
                  <a:schemeClr val="bg1"/>
                </a:buClr>
              </a:pPr>
              <a:r>
                <a:rPr lang="en-ZA" altLang="en-US" sz="1200" b="1" dirty="0">
                  <a:solidFill>
                    <a:schemeClr val="bg1"/>
                  </a:solidFill>
                  <a:latin typeface="+mn-lt"/>
                </a:rPr>
                <a:t>Key actions </a:t>
              </a:r>
              <a:r>
                <a:rPr lang="en-ZA" altLang="en-US" sz="1200" dirty="0">
                  <a:solidFill>
                    <a:schemeClr val="bg1"/>
                  </a:solidFill>
                  <a:latin typeface="+mn-lt"/>
                </a:rPr>
                <a:t>will be articulated based on the SIP and other national reports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117864" y="1483137"/>
              <a:ext cx="1235175" cy="1605336"/>
              <a:chOff x="6212487" y="2187489"/>
              <a:chExt cx="1260338" cy="1638040"/>
            </a:xfrm>
          </p:grpSpPr>
          <p:sp>
            <p:nvSpPr>
              <p:cNvPr id="29" name="Rectangle 28"/>
              <p:cNvSpPr>
                <a:spLocks/>
              </p:cNvSpPr>
              <p:nvPr/>
            </p:nvSpPr>
            <p:spPr>
              <a:xfrm>
                <a:off x="6212487" y="2187489"/>
                <a:ext cx="1260338" cy="1638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3029" y="2397760"/>
                <a:ext cx="799253" cy="765387"/>
              </a:xfrm>
              <a:prstGeom prst="rect">
                <a:avLst/>
              </a:prstGeom>
            </p:spPr>
          </p:pic>
          <p:sp>
            <p:nvSpPr>
              <p:cNvPr id="31" name="Rectangle 4"/>
              <p:cNvSpPr>
                <a:spLocks noChangeArrowheads="1"/>
              </p:cNvSpPr>
              <p:nvPr/>
            </p:nvSpPr>
            <p:spPr bwMode="gray">
              <a:xfrm>
                <a:off x="6435597" y="3333994"/>
                <a:ext cx="814119" cy="1837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342900" indent="-342900" defTabSz="787400"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33350" indent="-131763" defTabSz="787400">
                  <a:buClr>
                    <a:schemeClr val="tx2"/>
                  </a:buClr>
                  <a:buSzPct val="125000"/>
                  <a:buFont typeface="Arial" panose="020B0604020202020204" pitchFamily="34" charset="0"/>
                  <a:buChar char="▪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301625" indent="-150813" defTabSz="787400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439738" indent="-136525" defTabSz="787400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▫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603250" indent="-142875" defTabSz="787400">
                  <a:buClr>
                    <a:schemeClr val="tx2"/>
                  </a:buClr>
                  <a:buSzPct val="89000"/>
                  <a:buFont typeface="Arial" panose="020B0604020202020204" pitchFamily="34" charset="0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1060450" indent="-142875" defTabSz="7874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anose="020B0604020202020204" pitchFamily="34" charset="0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1517650" indent="-142875" defTabSz="7874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anose="020B0604020202020204" pitchFamily="34" charset="0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1974850" indent="-142875" defTabSz="7874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anose="020B0604020202020204" pitchFamily="34" charset="0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2432050" indent="-142875" defTabSz="7874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anose="020B0604020202020204" pitchFamily="34" charset="0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587" lvl="1" indent="0" algn="ctr">
                  <a:spcBef>
                    <a:spcPct val="20000"/>
                  </a:spcBef>
                  <a:buNone/>
                </a:pPr>
                <a:r>
                  <a:rPr lang="fr-FR" sz="1200" b="1" dirty="0">
                    <a:solidFill>
                      <a:schemeClr val="accent3"/>
                    </a:solidFill>
                  </a:rPr>
                  <a:t>NERGP</a:t>
                </a:r>
                <a:endParaRPr lang="en-ZA" altLang="en-US" sz="1200" dirty="0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6070" y="3423"/>
            <a:ext cx="7772877" cy="832871"/>
          </a:xfrm>
          <a:prstGeom prst="rect">
            <a:avLst/>
          </a:prstGeom>
        </p:spPr>
        <p:txBody>
          <a:bodyPr wrap="square" lIns="93296" tIns="46648" rIns="93296" bIns="46648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What the government is doing – 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National Economic </a:t>
            </a:r>
            <a:r>
              <a:rPr lang="en-GB" sz="2400" b="1" dirty="0">
                <a:solidFill>
                  <a:srgbClr val="FF0000"/>
                </a:solidFill>
              </a:rPr>
              <a:t>Recovery and Growth </a:t>
            </a:r>
            <a:r>
              <a:rPr lang="en-GB" sz="2400" b="1" dirty="0" smtClean="0">
                <a:solidFill>
                  <a:srgbClr val="FF0000"/>
                </a:solidFill>
              </a:rPr>
              <a:t>Plan</a:t>
            </a:r>
            <a:endParaRPr lang="en-ZA" sz="2400" b="1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9668544">
            <a:off x="6153855" y="2816504"/>
            <a:ext cx="653059" cy="100193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979712" y="836712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Organized </a:t>
            </a:r>
            <a:r>
              <a:rPr lang="en-GB" b="1" dirty="0"/>
              <a:t>around 5 thematic areas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98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776864" cy="943004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Presidential </a:t>
            </a:r>
            <a:r>
              <a:rPr lang="en-GB" sz="2400" b="1" dirty="0">
                <a:solidFill>
                  <a:srgbClr val="FF0000"/>
                </a:solidFill>
              </a:rPr>
              <a:t>Enabling Business Environment </a:t>
            </a:r>
            <a:r>
              <a:rPr lang="en-GB" sz="2400" b="1" dirty="0" smtClean="0">
                <a:solidFill>
                  <a:srgbClr val="FF0000"/>
                </a:solidFill>
              </a:rPr>
              <a:t>Council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63392" y="6459786"/>
            <a:ext cx="701635" cy="365125"/>
          </a:xfrm>
          <a:prstGeom prst="rect">
            <a:avLst/>
          </a:prstGeom>
        </p:spPr>
        <p:txBody>
          <a:bodyPr/>
          <a:lstStyle/>
          <a:p>
            <a:fld id="{DFC99953-7AD3-9441-8DBA-F3975CE6110D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5"/>
          <p:cNvSpPr txBox="1">
            <a:spLocks/>
          </p:cNvSpPr>
          <p:nvPr/>
        </p:nvSpPr>
        <p:spPr>
          <a:xfrm>
            <a:off x="251520" y="980728"/>
            <a:ext cx="8640960" cy="548355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0"/>
            <a:r>
              <a:rPr lang="en-GB" sz="2400" b="1" dirty="0"/>
              <a:t>Chaired by the Vice </a:t>
            </a:r>
            <a:r>
              <a:rPr lang="en-GB" sz="2400" b="1" dirty="0" smtClean="0"/>
              <a:t>President, aims to position Nigeria among top 100 countries on the Ease of Doing Business Index by 2019.</a:t>
            </a:r>
          </a:p>
          <a:p>
            <a:pPr lvl="0"/>
            <a:endParaRPr lang="en-GB" sz="800" b="1" dirty="0" smtClean="0"/>
          </a:p>
          <a:p>
            <a:pPr lvl="0"/>
            <a:r>
              <a:rPr lang="en-GB" sz="2400" b="1" dirty="0" smtClean="0"/>
              <a:t>Areas of focus include:</a:t>
            </a:r>
            <a:endParaRPr lang="en-US" sz="800" b="1" dirty="0" smtClean="0"/>
          </a:p>
          <a:p>
            <a:pPr lvl="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/>
              <a:t>Entry/Exit of People – </a:t>
            </a:r>
            <a:r>
              <a:rPr lang="en-US" sz="2000" b="1" dirty="0"/>
              <a:t>including Visa reforms</a:t>
            </a:r>
            <a:endParaRPr lang="en-GB" sz="2000" b="1" dirty="0"/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/>
              <a:t>Entry/Exit </a:t>
            </a:r>
            <a:r>
              <a:rPr lang="en-US" sz="2000" b="1" dirty="0"/>
              <a:t>of </a:t>
            </a:r>
            <a:r>
              <a:rPr lang="en-US" sz="2000" b="1" dirty="0" smtClean="0"/>
              <a:t>Goods (Trading </a:t>
            </a:r>
            <a:r>
              <a:rPr lang="en-US" sz="2000" b="1" dirty="0"/>
              <a:t>across </a:t>
            </a:r>
            <a:r>
              <a:rPr lang="en-US" sz="2000" b="1" dirty="0" smtClean="0"/>
              <a:t>borders)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/>
              <a:t>Government Transparency </a:t>
            </a:r>
            <a:r>
              <a:rPr lang="en-US" sz="2000" b="1" dirty="0"/>
              <a:t>and </a:t>
            </a:r>
            <a:r>
              <a:rPr lang="en-US" sz="2000" b="1" dirty="0" smtClean="0"/>
              <a:t>digitization (starting with websites and procurement process)</a:t>
            </a:r>
            <a:endParaRPr lang="en-GB" sz="2000" b="1" dirty="0"/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/>
              <a:t>Business </a:t>
            </a:r>
            <a:r>
              <a:rPr lang="en-US" sz="2000" b="1" dirty="0"/>
              <a:t>registration </a:t>
            </a:r>
            <a:endParaRPr lang="en-GB" sz="2000" b="1" dirty="0"/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/>
              <a:t>Access </a:t>
            </a:r>
            <a:r>
              <a:rPr lang="en-US" sz="2000" b="1" dirty="0"/>
              <a:t>to credit</a:t>
            </a:r>
            <a:endParaRPr lang="en-GB" sz="2000" b="1" dirty="0"/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/>
              <a:t>Paying Taxes</a:t>
            </a:r>
            <a:endParaRPr lang="en-GB" sz="2000" b="1" dirty="0"/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Land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Registration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eforms (Lagos &amp; Kano)</a:t>
            </a: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Construction Permits (Lagos &amp; Kano)</a:t>
            </a:r>
          </a:p>
        </p:txBody>
      </p:sp>
    </p:spTree>
    <p:extLst>
      <p:ext uri="{BB962C8B-B14F-4D97-AF65-F5344CB8AC3E}">
        <p14:creationId xmlns:p14="http://schemas.microsoft.com/office/powerpoint/2010/main" val="324874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00h9MbQWyF8Z2Ruizi8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762</Words>
  <Application>Microsoft Macintosh PowerPoint</Application>
  <PresentationFormat>On-screen Show (4:3)</PresentationFormat>
  <Paragraphs>182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think-cell Slide</vt:lpstr>
      <vt:lpstr>PowerPoint Presentation</vt:lpstr>
      <vt:lpstr>Nigeria Cashew profile</vt:lpstr>
      <vt:lpstr>Production - progressive trend</vt:lpstr>
      <vt:lpstr>Where are the opportunities?</vt:lpstr>
      <vt:lpstr>Advantages</vt:lpstr>
      <vt:lpstr>What the government is doing - Zero oil plan </vt:lpstr>
      <vt:lpstr>What the government is doing - APP</vt:lpstr>
      <vt:lpstr>PowerPoint Presentation</vt:lpstr>
      <vt:lpstr>Presidential Enabling Business Environment Council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design-pc</dc:creator>
  <cp:lastModifiedBy>Maureen Ideozu</cp:lastModifiedBy>
  <cp:revision>44</cp:revision>
  <dcterms:created xsi:type="dcterms:W3CDTF">2016-02-16T09:50:06Z</dcterms:created>
  <dcterms:modified xsi:type="dcterms:W3CDTF">2017-02-11T03:56:07Z</dcterms:modified>
</cp:coreProperties>
</file>