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66" r:id="rId4"/>
    <p:sldId id="268" r:id="rId5"/>
    <p:sldId id="265" r:id="rId6"/>
    <p:sldId id="269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7" autoAdjust="0"/>
    <p:restoredTop sz="94638" autoAdjust="0"/>
  </p:normalViewPr>
  <p:slideViewPr>
    <p:cSldViewPr>
      <p:cViewPr varScale="1">
        <p:scale>
          <a:sx n="51" d="100"/>
          <a:sy n="51" d="100"/>
        </p:scale>
        <p:origin x="122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61C28-289F-2845-BEC7-3AD8CFA52E1F}" type="datetimeFigureOut">
              <a:rPr lang="fr-FR" smtClean="0"/>
              <a:t>11/02/2017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35482-3372-514D-A053-31D6732B7C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063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1EAA6-7018-4787-98ED-F3770DC4C0B9}" type="datetimeFigureOut">
              <a:rPr lang="en-US" smtClean="0"/>
              <a:pPr/>
              <a:t>2/11/2017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4977E-5C86-42DF-877A-3387CC1F9A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21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2/11/2017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26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2/11/2017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721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2/11/2017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112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2/11/2017</a:t>
            </a:fld>
            <a:endParaRPr lang="en-IN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7" name="Picture 16" descr="CAS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3790" y="1810854"/>
            <a:ext cx="1854406" cy="189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2/11/2017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071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2/11/2017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760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2/11/2017</a:t>
            </a:fld>
            <a:endParaRPr lang="en-I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000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2/11/2017</a:t>
            </a:fld>
            <a:endParaRPr lang="en-IN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967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2/11/2017</a:t>
            </a:fld>
            <a:endParaRPr lang="en-I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684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2/11/2017</a:t>
            </a:fld>
            <a:endParaRPr lang="en-IN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030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2/11/2017</a:t>
            </a:fld>
            <a:endParaRPr lang="en-I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901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2/11/2017</a:t>
            </a:fld>
            <a:endParaRPr lang="en-I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355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2/11/2017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7" descr="CASew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803790" y="1810854"/>
            <a:ext cx="1854406" cy="189386"/>
          </a:xfrm>
          <a:prstGeom prst="rect">
            <a:avLst/>
          </a:prstGeom>
        </p:spPr>
      </p:pic>
      <p:pic>
        <p:nvPicPr>
          <p:cNvPr id="8" name="Picture 6" descr="WCC-Logo-1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892923" y="44624"/>
            <a:ext cx="1215581" cy="725297"/>
          </a:xfrm>
          <a:prstGeom prst="rect">
            <a:avLst/>
          </a:prstGeom>
        </p:spPr>
      </p:pic>
      <p:cxnSp>
        <p:nvCxnSpPr>
          <p:cNvPr id="9" name="Straight Connector 10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/>
          <p:nvPr userDrawn="1"/>
        </p:nvCxnSpPr>
        <p:spPr>
          <a:xfrm>
            <a:off x="0" y="6295172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05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C-Logo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12832"/>
            <a:ext cx="2147918" cy="128159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6800258" y="-27384"/>
            <a:ext cx="171451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Organised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241475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09-11 February,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28" y="6248400"/>
            <a:ext cx="3831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/>
              <a:t>	</a:t>
            </a:r>
            <a:endParaRPr lang="en-US" sz="1400" dirty="0"/>
          </a:p>
        </p:txBody>
      </p:sp>
      <p:pic>
        <p:nvPicPr>
          <p:cNvPr id="12" name="Picture 11" descr="CASew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72682"/>
            <a:ext cx="2796723" cy="285752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4357686" y="2285992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Title Sponsor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1252" y="6257887"/>
            <a:ext cx="2381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Grand </a:t>
            </a:r>
            <a:r>
              <a:rPr lang="en-IN" sz="1400" dirty="0" err="1"/>
              <a:t>Copthorne</a:t>
            </a:r>
            <a:r>
              <a:rPr lang="en-IN" sz="1400" dirty="0"/>
              <a:t>, Singapore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1520" y="2156663"/>
            <a:ext cx="8665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0000FF"/>
                </a:solidFill>
              </a:rPr>
              <a:t>AFRICA INVESTMENT FORUM:</a:t>
            </a:r>
          </a:p>
          <a:p>
            <a:pPr algn="ctr"/>
            <a:r>
              <a:rPr lang="en-IN" sz="3600" b="1" dirty="0" smtClean="0">
                <a:solidFill>
                  <a:srgbClr val="0000FF"/>
                </a:solidFill>
              </a:rPr>
              <a:t>Côte d’Ivoire</a:t>
            </a:r>
            <a:endParaRPr lang="en-IN" sz="3600" b="1" dirty="0">
              <a:solidFill>
                <a:srgbClr val="0000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4147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82" y="5178449"/>
            <a:ext cx="74866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03920" y="3884856"/>
            <a:ext cx="866588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dirty="0" smtClean="0">
                <a:solidFill>
                  <a:srgbClr val="0000FF"/>
                </a:solidFill>
              </a:rPr>
              <a:t>Karim BERTHE</a:t>
            </a:r>
          </a:p>
          <a:p>
            <a:pPr algn="ctr"/>
            <a:r>
              <a:rPr lang="en-IN" sz="2400" dirty="0" smtClean="0">
                <a:solidFill>
                  <a:srgbClr val="0000FF"/>
                </a:solidFill>
              </a:rPr>
              <a:t>Cotton and Cashew Council of Cote-d’Ivoire</a:t>
            </a:r>
          </a:p>
          <a:p>
            <a:pPr algn="ctr"/>
            <a:r>
              <a:rPr lang="en-IN" sz="2400" dirty="0" smtClean="0">
                <a:solidFill>
                  <a:srgbClr val="0000FF"/>
                </a:solidFill>
              </a:rPr>
              <a:t>MD Technical Adviser</a:t>
            </a:r>
            <a:endParaRPr lang="en-IN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" y="6318909"/>
            <a:ext cx="3807462" cy="53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48808" y="6356350"/>
            <a:ext cx="2895600" cy="365125"/>
          </a:xfrm>
        </p:spPr>
        <p:txBody>
          <a:bodyPr/>
          <a:lstStyle/>
          <a:p>
            <a:r>
              <a:rPr lang="en-IN" dirty="0" smtClean="0"/>
              <a:t>Singapore 09-11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318909"/>
            <a:ext cx="2895600" cy="539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Your company logo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123728" y="116632"/>
            <a:ext cx="446449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0000FF"/>
                </a:solidFill>
              </a:rPr>
              <a:t>AFRICA INVESTMENT FORUM: CIV Figures </a:t>
            </a:r>
            <a:endParaRPr lang="en-IN" sz="2400" dirty="0">
              <a:solidFill>
                <a:srgbClr val="0000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7544" y="930200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CIV’s</a:t>
            </a:r>
            <a:r>
              <a:rPr lang="fr-FR" sz="2400" b="1" dirty="0" smtClean="0"/>
              <a:t> key figures: in Agriculture (</a:t>
            </a:r>
            <a:r>
              <a:rPr lang="fr-FR" sz="2400" b="1" dirty="0" err="1" smtClean="0"/>
              <a:t>Cocoa</a:t>
            </a:r>
            <a:r>
              <a:rPr lang="fr-FR" sz="2400" b="1" dirty="0" smtClean="0"/>
              <a:t>, Coffee, </a:t>
            </a:r>
            <a:r>
              <a:rPr lang="fr-FR" sz="2400" b="1" dirty="0" err="1" smtClean="0"/>
              <a:t>rubber</a:t>
            </a:r>
            <a:r>
              <a:rPr lang="fr-FR" sz="2400" b="1" dirty="0" smtClean="0"/>
              <a:t>, Cotton, </a:t>
            </a:r>
            <a:r>
              <a:rPr lang="fr-FR" sz="2400" b="1" dirty="0" err="1" smtClean="0"/>
              <a:t>Casava</a:t>
            </a:r>
            <a:r>
              <a:rPr lang="fr-FR" sz="2400" b="1" dirty="0" smtClean="0"/>
              <a:t>, Banana, Plantain…..)</a:t>
            </a:r>
          </a:p>
          <a:p>
            <a:endParaRPr lang="fr-FR" sz="2400" dirty="0" smtClean="0"/>
          </a:p>
          <a:p>
            <a:r>
              <a:rPr lang="fr-FR" sz="2400" dirty="0" smtClean="0"/>
              <a:t>RCN</a:t>
            </a:r>
            <a:endParaRPr lang="fr-FR" sz="2400" dirty="0"/>
          </a:p>
          <a:p>
            <a:r>
              <a:rPr lang="fr-FR" sz="2400" b="1" u="sng" dirty="0" smtClean="0"/>
              <a:t>2016: </a:t>
            </a:r>
            <a:r>
              <a:rPr lang="fr-FR" sz="2400" b="1" u="sng" dirty="0" err="1" smtClean="0"/>
              <a:t>Current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situtation</a:t>
            </a:r>
            <a:endParaRPr lang="fr-FR" sz="2400" b="1" u="sng" dirty="0" smtClean="0"/>
          </a:p>
          <a:p>
            <a:r>
              <a:rPr lang="fr-FR" sz="2400" dirty="0" smtClean="0"/>
              <a:t>RCN production: 650 000 mt</a:t>
            </a:r>
          </a:p>
          <a:p>
            <a:r>
              <a:rPr lang="fr-FR" sz="2400" dirty="0" smtClean="0"/>
              <a:t>RCN </a:t>
            </a:r>
            <a:r>
              <a:rPr lang="fr-FR" sz="2400" dirty="0" err="1" smtClean="0"/>
              <a:t>processed</a:t>
            </a:r>
            <a:r>
              <a:rPr lang="fr-FR" sz="2400" dirty="0" smtClean="0"/>
              <a:t>: 41 000 mt</a:t>
            </a:r>
          </a:p>
          <a:p>
            <a:r>
              <a:rPr lang="fr-FR" sz="2400" dirty="0" smtClean="0"/>
              <a:t>Apple production: </a:t>
            </a:r>
            <a:r>
              <a:rPr lang="fr-FR" sz="2400" dirty="0"/>
              <a:t>m</a:t>
            </a:r>
            <a:r>
              <a:rPr lang="fr-FR" sz="2400" dirty="0" smtClean="0"/>
              <a:t>ore than 3,25 millions mt</a:t>
            </a:r>
          </a:p>
          <a:p>
            <a:r>
              <a:rPr lang="fr-FR" sz="2400" dirty="0" smtClean="0"/>
              <a:t>Apple </a:t>
            </a:r>
            <a:r>
              <a:rPr lang="fr-FR" sz="2400" dirty="0" err="1" smtClean="0"/>
              <a:t>processed</a:t>
            </a:r>
            <a:r>
              <a:rPr lang="fr-FR" sz="2400" dirty="0" smtClean="0"/>
              <a:t>: 0 mt</a:t>
            </a:r>
          </a:p>
          <a:p>
            <a:endParaRPr lang="fr-FR" sz="2400" dirty="0"/>
          </a:p>
          <a:p>
            <a:r>
              <a:rPr lang="fr-FR" sz="2400" b="1" u="sng" dirty="0"/>
              <a:t>2020: </a:t>
            </a:r>
            <a:r>
              <a:rPr lang="fr-FR" sz="2400" b="1" u="sng" dirty="0" err="1" smtClean="0"/>
              <a:t>Cultivation</a:t>
            </a:r>
            <a:r>
              <a:rPr lang="fr-FR" sz="2400" b="1" u="sng" dirty="0" smtClean="0"/>
              <a:t>…. But not </a:t>
            </a:r>
            <a:r>
              <a:rPr lang="fr-FR" sz="2400" b="1" u="sng" dirty="0" err="1" smtClean="0"/>
              <a:t>only</a:t>
            </a:r>
            <a:endParaRPr lang="fr-FR" sz="2400" b="1" u="sng" dirty="0"/>
          </a:p>
          <a:p>
            <a:r>
              <a:rPr lang="fr-FR" sz="2400" dirty="0" smtClean="0"/>
              <a:t>RCN Production: 950 000 mt</a:t>
            </a:r>
          </a:p>
          <a:p>
            <a:r>
              <a:rPr lang="fr-FR" sz="2400" dirty="0" smtClean="0"/>
              <a:t>Apple production :  more than 4,750 millions mt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3888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7240" y="116632"/>
            <a:ext cx="6707088" cy="634082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0000FF"/>
                </a:solidFill>
              </a:rPr>
              <a:t>AFRICA INVESTMENT FORUM: CIV </a:t>
            </a:r>
            <a:r>
              <a:rPr lang="en-GB" sz="2000" b="1" dirty="0" smtClean="0">
                <a:solidFill>
                  <a:srgbClr val="0000FF"/>
                </a:solidFill>
              </a:rPr>
              <a:t>Hypothesis</a:t>
            </a:r>
            <a:endParaRPr lang="en-IN" sz="2000" dirty="0">
              <a:solidFill>
                <a:srgbClr val="0000FF"/>
              </a:solidFill>
            </a:endParaRPr>
          </a:p>
        </p:txBody>
      </p:sp>
      <p:pic>
        <p:nvPicPr>
          <p:cNvPr id="7" name="Imag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" y="6318909"/>
            <a:ext cx="3807462" cy="53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48808" y="6356350"/>
            <a:ext cx="2895600" cy="365125"/>
          </a:xfrm>
        </p:spPr>
        <p:txBody>
          <a:bodyPr/>
          <a:lstStyle/>
          <a:p>
            <a:r>
              <a:rPr lang="en-IN" dirty="0" smtClean="0"/>
              <a:t>Singapore 09-11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318909"/>
            <a:ext cx="2895600" cy="539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Your company logo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7504" y="726951"/>
            <a:ext cx="8856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/>
              <a:t>2020: </a:t>
            </a:r>
            <a:r>
              <a:rPr lang="fr-FR" sz="2400" b="1" dirty="0" err="1" smtClean="0"/>
              <a:t>From</a:t>
            </a:r>
            <a:r>
              <a:rPr lang="fr-FR" sz="2400" b="1" dirty="0" smtClean="0"/>
              <a:t> Agriculture to Agro </a:t>
            </a:r>
            <a:r>
              <a:rPr lang="fr-FR" sz="2400" b="1" dirty="0" err="1" smtClean="0"/>
              <a:t>Industry</a:t>
            </a:r>
            <a:endParaRPr lang="fr-FR" sz="2400" b="1" dirty="0" smtClean="0"/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 err="1" smtClean="0"/>
              <a:t>Domestic</a:t>
            </a:r>
            <a:r>
              <a:rPr lang="fr-FR" sz="2400" dirty="0" smtClean="0"/>
              <a:t> RCN </a:t>
            </a:r>
            <a:r>
              <a:rPr lang="fr-FR" sz="2400" dirty="0" err="1" smtClean="0"/>
              <a:t>processing</a:t>
            </a:r>
            <a:r>
              <a:rPr lang="fr-FR" sz="2400" dirty="0" smtClean="0"/>
              <a:t> 50%: 500 000 </a:t>
            </a:r>
            <a:r>
              <a:rPr lang="fr-FR" sz="2400" dirty="0" err="1" smtClean="0"/>
              <a:t>mt</a:t>
            </a:r>
            <a:endParaRPr lang="fr-FR" sz="2400" dirty="0"/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 smtClean="0"/>
              <a:t>In </a:t>
            </a:r>
            <a:r>
              <a:rPr lang="fr-FR" sz="2400" dirty="0" err="1" smtClean="0"/>
              <a:t>terms</a:t>
            </a:r>
            <a:r>
              <a:rPr lang="fr-FR" sz="2400" dirty="0" smtClean="0"/>
              <a:t> of RCN </a:t>
            </a:r>
            <a:r>
              <a:rPr lang="fr-FR" sz="2400" dirty="0" err="1" smtClean="0"/>
              <a:t>processing</a:t>
            </a:r>
            <a:r>
              <a:rPr lang="fr-FR" sz="2400" dirty="0" smtClean="0"/>
              <a:t> plants of 5000T </a:t>
            </a:r>
            <a:r>
              <a:rPr lang="fr-FR" sz="2400" dirty="0" err="1" smtClean="0"/>
              <a:t>each</a:t>
            </a:r>
            <a:r>
              <a:rPr lang="fr-FR" sz="2400" dirty="0" smtClean="0"/>
              <a:t>: 100 plants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 err="1" smtClean="0"/>
              <a:t>Need</a:t>
            </a:r>
            <a:r>
              <a:rPr lang="fr-FR" sz="2400" dirty="0" smtClean="0"/>
              <a:t> of: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	</a:t>
            </a:r>
            <a:r>
              <a:rPr lang="fr-FR" sz="2400" dirty="0" smtClean="0"/>
              <a:t>- </a:t>
            </a:r>
            <a:r>
              <a:rPr lang="fr-FR" sz="2400" dirty="0" err="1" smtClean="0"/>
              <a:t>Machinery</a:t>
            </a: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dirty="0" smtClean="0"/>
              <a:t>	- Civil work (</a:t>
            </a:r>
            <a:r>
              <a:rPr lang="fr-FR" sz="2400" dirty="0" err="1" smtClean="0"/>
              <a:t>warehouses</a:t>
            </a:r>
            <a:r>
              <a:rPr lang="fr-FR" sz="2400" dirty="0" smtClean="0"/>
              <a:t>, </a:t>
            </a:r>
            <a:r>
              <a:rPr lang="fr-FR" sz="2400" dirty="0" err="1" smtClean="0"/>
              <a:t>insfrastructures</a:t>
            </a:r>
            <a:r>
              <a:rPr lang="fr-FR" sz="2400" dirty="0" smtClean="0"/>
              <a:t>…)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	</a:t>
            </a:r>
            <a:r>
              <a:rPr lang="fr-FR" sz="2400" dirty="0" smtClean="0"/>
              <a:t>- Technical Assistance, Training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	</a:t>
            </a:r>
            <a:r>
              <a:rPr lang="fr-FR" sz="2400" dirty="0" smtClean="0"/>
              <a:t>- by products (CNSL, </a:t>
            </a:r>
            <a:r>
              <a:rPr lang="fr-FR" sz="2400" dirty="0" err="1" smtClean="0"/>
              <a:t>Shells</a:t>
            </a:r>
            <a:r>
              <a:rPr lang="fr-FR" sz="2400" dirty="0" smtClean="0"/>
              <a:t>, off grades….)</a:t>
            </a:r>
            <a:endParaRPr lang="fr-FR" sz="2400" dirty="0"/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 smtClean="0"/>
              <a:t>Cost of </a:t>
            </a:r>
            <a:r>
              <a:rPr lang="fr-FR" sz="2400" dirty="0" err="1" smtClean="0"/>
              <a:t>Equipments</a:t>
            </a:r>
            <a:r>
              <a:rPr lang="fr-FR" sz="2400" dirty="0" smtClean="0"/>
              <a:t>: 40 millions USD </a:t>
            </a:r>
          </a:p>
        </p:txBody>
      </p:sp>
    </p:spTree>
    <p:extLst>
      <p:ext uri="{BB962C8B-B14F-4D97-AF65-F5344CB8AC3E}">
        <p14:creationId xmlns:p14="http://schemas.microsoft.com/office/powerpoint/2010/main" val="375613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2912" y="130622"/>
            <a:ext cx="6707088" cy="634082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0000FF"/>
                </a:solidFill>
              </a:rPr>
              <a:t>AFRICA INVESTMENT FORUM: CIV </a:t>
            </a:r>
            <a:r>
              <a:rPr lang="en-GB" sz="2000" b="1" dirty="0" smtClean="0">
                <a:solidFill>
                  <a:srgbClr val="0000FF"/>
                </a:solidFill>
              </a:rPr>
              <a:t>Hypothesis</a:t>
            </a:r>
            <a:endParaRPr lang="en-IN" sz="2000" dirty="0">
              <a:solidFill>
                <a:srgbClr val="0000FF"/>
              </a:solidFill>
            </a:endParaRPr>
          </a:p>
        </p:txBody>
      </p:sp>
      <p:pic>
        <p:nvPicPr>
          <p:cNvPr id="7" name="Imag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" y="6318909"/>
            <a:ext cx="3807462" cy="53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48808" y="6356350"/>
            <a:ext cx="2895600" cy="365125"/>
          </a:xfrm>
        </p:spPr>
        <p:txBody>
          <a:bodyPr/>
          <a:lstStyle/>
          <a:p>
            <a:r>
              <a:rPr lang="en-IN" dirty="0" smtClean="0"/>
              <a:t>Singapore 09-11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318909"/>
            <a:ext cx="2895600" cy="539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Your company logo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9512" y="908720"/>
            <a:ext cx="86948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/>
              <a:t>2020: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 err="1" smtClean="0"/>
              <a:t>Domestic</a:t>
            </a:r>
            <a:r>
              <a:rPr lang="fr-FR" sz="2400" dirty="0" smtClean="0"/>
              <a:t> Apple </a:t>
            </a:r>
            <a:r>
              <a:rPr lang="fr-FR" sz="2400" dirty="0" err="1" smtClean="0"/>
              <a:t>processing</a:t>
            </a:r>
            <a:r>
              <a:rPr lang="fr-FR" sz="2400" dirty="0" smtClean="0"/>
              <a:t> 20%:     950  000 T</a:t>
            </a:r>
            <a:endParaRPr lang="fr-FR" sz="2400" dirty="0"/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 smtClean="0"/>
              <a:t>In </a:t>
            </a:r>
            <a:r>
              <a:rPr lang="fr-FR" sz="2400" dirty="0" err="1"/>
              <a:t>terms</a:t>
            </a:r>
            <a:r>
              <a:rPr lang="fr-FR" sz="2400" dirty="0"/>
              <a:t> of </a:t>
            </a:r>
            <a:r>
              <a:rPr lang="fr-FR" sz="2400" dirty="0" smtClean="0"/>
              <a:t>Apple </a:t>
            </a:r>
            <a:r>
              <a:rPr lang="fr-FR" sz="2400" dirty="0" err="1" smtClean="0"/>
              <a:t>processing</a:t>
            </a:r>
            <a:r>
              <a:rPr lang="fr-FR" sz="2400" dirty="0" smtClean="0"/>
              <a:t> </a:t>
            </a:r>
            <a:r>
              <a:rPr lang="fr-FR" sz="2400" dirty="0"/>
              <a:t>plants of </a:t>
            </a:r>
            <a:r>
              <a:rPr lang="fr-FR" sz="2400" dirty="0" smtClean="0"/>
              <a:t>50 000 </a:t>
            </a:r>
            <a:r>
              <a:rPr lang="fr-FR" sz="2400" dirty="0"/>
              <a:t>T</a:t>
            </a:r>
            <a:r>
              <a:rPr lang="fr-FR" sz="2400" dirty="0" smtClean="0"/>
              <a:t> </a:t>
            </a:r>
            <a:r>
              <a:rPr lang="fr-FR" sz="2400" dirty="0" err="1"/>
              <a:t>each</a:t>
            </a:r>
            <a:r>
              <a:rPr lang="fr-FR" sz="2400" dirty="0"/>
              <a:t>: </a:t>
            </a:r>
            <a:r>
              <a:rPr lang="fr-FR" sz="2400" dirty="0" smtClean="0"/>
              <a:t>19 plants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Cost of </a:t>
            </a:r>
            <a:r>
              <a:rPr lang="fr-FR" sz="2400" dirty="0" err="1" smtClean="0"/>
              <a:t>equipments</a:t>
            </a:r>
            <a:r>
              <a:rPr lang="fr-FR" sz="2400" dirty="0" smtClean="0"/>
              <a:t>: 1,2 millions USD 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 err="1" smtClean="0"/>
              <a:t>Need</a:t>
            </a:r>
            <a:r>
              <a:rPr lang="fr-FR" sz="2400" dirty="0" smtClean="0"/>
              <a:t> of:</a:t>
            </a: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dirty="0"/>
              <a:t>	</a:t>
            </a:r>
            <a:r>
              <a:rPr lang="fr-FR" sz="2400" dirty="0" smtClean="0"/>
              <a:t>- </a:t>
            </a:r>
            <a:r>
              <a:rPr lang="fr-FR" sz="2400" dirty="0" err="1"/>
              <a:t>Machinery</a:t>
            </a: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dirty="0"/>
              <a:t>	</a:t>
            </a:r>
            <a:r>
              <a:rPr lang="fr-FR" sz="2400" dirty="0" smtClean="0"/>
              <a:t>- </a:t>
            </a:r>
            <a:r>
              <a:rPr lang="fr-FR" sz="2400" dirty="0"/>
              <a:t>C</a:t>
            </a:r>
            <a:r>
              <a:rPr lang="fr-FR" sz="2400" dirty="0" smtClean="0"/>
              <a:t>ivil </a:t>
            </a:r>
            <a:r>
              <a:rPr lang="fr-FR" sz="2400" dirty="0"/>
              <a:t>work (plants </a:t>
            </a:r>
            <a:r>
              <a:rPr lang="fr-FR" sz="2400" dirty="0" err="1"/>
              <a:t>bulding</a:t>
            </a:r>
            <a:r>
              <a:rPr lang="fr-FR" sz="2400" dirty="0"/>
              <a:t>, </a:t>
            </a:r>
            <a:r>
              <a:rPr lang="fr-FR" sz="2400" dirty="0" err="1"/>
              <a:t>insfrastructures</a:t>
            </a:r>
            <a:r>
              <a:rPr lang="fr-FR" sz="2400" dirty="0"/>
              <a:t>…)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	</a:t>
            </a:r>
            <a:r>
              <a:rPr lang="fr-FR" sz="2400" dirty="0" smtClean="0"/>
              <a:t>- </a:t>
            </a:r>
            <a:r>
              <a:rPr lang="fr-FR" sz="2400" dirty="0"/>
              <a:t>Technical Assistance, </a:t>
            </a:r>
            <a:endParaRPr lang="fr-FR" sz="2400" dirty="0" smtClean="0"/>
          </a:p>
          <a:p>
            <a:pPr>
              <a:lnSpc>
                <a:spcPct val="150000"/>
              </a:lnSpc>
            </a:pPr>
            <a:r>
              <a:rPr lang="fr-FR" sz="2400" dirty="0"/>
              <a:t>	</a:t>
            </a:r>
            <a:r>
              <a:rPr lang="fr-FR" sz="2400" dirty="0" smtClean="0"/>
              <a:t>- Training</a:t>
            </a:r>
            <a:endParaRPr lang="fr-FR" sz="2400" dirty="0"/>
          </a:p>
          <a:p>
            <a:pPr>
              <a:lnSpc>
                <a:spcPct val="150000"/>
              </a:lnSpc>
            </a:pPr>
            <a:endParaRPr lang="fr-FR" sz="2400" dirty="0" smtClean="0"/>
          </a:p>
        </p:txBody>
      </p:sp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188639"/>
            <a:ext cx="7425379" cy="50405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00FF"/>
                </a:solidFill>
              </a:rPr>
              <a:t>AFRICA INVESTMENT FORUM: </a:t>
            </a:r>
            <a:r>
              <a:rPr lang="en-GB" sz="2400" b="1" dirty="0" smtClean="0">
                <a:solidFill>
                  <a:srgbClr val="0000FF"/>
                </a:solidFill>
              </a:rPr>
              <a:t>CIV SWOT Analysis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7" name="Imag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" y="6318909"/>
            <a:ext cx="3807462" cy="53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48808" y="6356350"/>
            <a:ext cx="2895600" cy="365125"/>
          </a:xfrm>
        </p:spPr>
        <p:txBody>
          <a:bodyPr/>
          <a:lstStyle/>
          <a:p>
            <a:r>
              <a:rPr lang="en-IN" dirty="0" smtClean="0"/>
              <a:t>Singapore 09-11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318909"/>
            <a:ext cx="2895600" cy="539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Your company logo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5496" y="755987"/>
            <a:ext cx="9108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Strenghs</a:t>
            </a:r>
            <a:r>
              <a:rPr lang="fr-FR" sz="3200" b="1" dirty="0"/>
              <a:t> &amp; </a:t>
            </a:r>
            <a:r>
              <a:rPr lang="fr-FR" sz="3200" b="1" dirty="0" err="1"/>
              <a:t>Opportunities</a:t>
            </a:r>
            <a:r>
              <a:rPr lang="fr-FR" sz="3200" b="1" dirty="0"/>
              <a:t> </a:t>
            </a:r>
            <a:r>
              <a:rPr lang="fr-FR" sz="3200" dirty="0" smtClean="0"/>
              <a:t>: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3200" dirty="0" smtClean="0"/>
              <a:t>Product </a:t>
            </a:r>
            <a:r>
              <a:rPr lang="fr-FR" sz="3200" dirty="0" err="1" smtClean="0"/>
              <a:t>avalaibility</a:t>
            </a:r>
            <a:r>
              <a:rPr lang="fr-FR" sz="3200" dirty="0" smtClean="0"/>
              <a:t>,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3200" dirty="0"/>
              <a:t>Rising </a:t>
            </a:r>
            <a:r>
              <a:rPr lang="fr-FR" sz="3200" dirty="0" err="1"/>
              <a:t>demand</a:t>
            </a:r>
            <a:r>
              <a:rPr lang="fr-FR" sz="3200" dirty="0"/>
              <a:t> in W. </a:t>
            </a:r>
            <a:r>
              <a:rPr lang="fr-FR" sz="3200" dirty="0" err="1"/>
              <a:t>markets</a:t>
            </a:r>
            <a:r>
              <a:rPr lang="fr-FR" sz="3200" dirty="0" smtClean="0"/>
              <a:t>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3200" dirty="0" smtClean="0"/>
              <a:t>Close to Western </a:t>
            </a:r>
            <a:r>
              <a:rPr lang="fr-FR" sz="3200" dirty="0" err="1" smtClean="0"/>
              <a:t>markets</a:t>
            </a:r>
            <a:r>
              <a:rPr lang="fr-FR" sz="3200" dirty="0" smtClean="0"/>
              <a:t>,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3200" dirty="0" err="1" smtClean="0"/>
              <a:t>Dynamic</a:t>
            </a:r>
            <a:r>
              <a:rPr lang="fr-FR" sz="3200" dirty="0" smtClean="0"/>
              <a:t> and </a:t>
            </a:r>
            <a:r>
              <a:rPr lang="fr-FR" sz="3200" dirty="0" err="1" smtClean="0"/>
              <a:t>Energetic</a:t>
            </a:r>
            <a:r>
              <a:rPr lang="fr-FR" sz="3200" dirty="0" smtClean="0"/>
              <a:t> </a:t>
            </a:r>
            <a:r>
              <a:rPr lang="fr-FR" sz="3200" dirty="0" err="1" smtClean="0"/>
              <a:t>workforce</a:t>
            </a:r>
            <a:r>
              <a:rPr lang="fr-FR" sz="3200" dirty="0" smtClean="0"/>
              <a:t> </a:t>
            </a:r>
            <a:r>
              <a:rPr lang="fr-FR" sz="3200" dirty="0" err="1" smtClean="0"/>
              <a:t>available</a:t>
            </a:r>
            <a:r>
              <a:rPr lang="fr-FR" sz="3200" dirty="0" smtClean="0"/>
              <a:t>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3200" dirty="0" err="1" smtClean="0"/>
              <a:t>Government</a:t>
            </a:r>
            <a:r>
              <a:rPr lang="fr-FR" sz="3200" dirty="0" smtClean="0"/>
              <a:t> </a:t>
            </a:r>
            <a:r>
              <a:rPr lang="fr-FR" sz="3200" dirty="0"/>
              <a:t>support, </a:t>
            </a:r>
            <a:endParaRPr lang="fr-FR" sz="32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3200" dirty="0" smtClean="0"/>
              <a:t>W</a:t>
            </a:r>
            <a:r>
              <a:rPr lang="fr-FR" sz="3200" dirty="0"/>
              <a:t>. </a:t>
            </a:r>
            <a:r>
              <a:rPr lang="fr-FR" sz="3200" dirty="0" err="1"/>
              <a:t>market</a:t>
            </a:r>
            <a:r>
              <a:rPr lang="fr-FR" sz="3200" dirty="0"/>
              <a:t> FS </a:t>
            </a:r>
            <a:r>
              <a:rPr lang="fr-FR" sz="3200" dirty="0" err="1"/>
              <a:t>requirements</a:t>
            </a:r>
            <a:r>
              <a:rPr lang="fr-FR" sz="3200" dirty="0"/>
              <a:t>, </a:t>
            </a:r>
            <a:endParaRPr lang="fr-FR" sz="3200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3200" dirty="0" err="1" smtClean="0"/>
              <a:t>Environment</a:t>
            </a:r>
            <a:r>
              <a:rPr lang="fr-FR" sz="3200" dirty="0" smtClean="0"/>
              <a:t> </a:t>
            </a:r>
            <a:r>
              <a:rPr lang="fr-FR" sz="3200" dirty="0"/>
              <a:t>issues</a:t>
            </a:r>
          </a:p>
          <a:p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90398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188639"/>
            <a:ext cx="7425379" cy="50405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00FF"/>
                </a:solidFill>
              </a:rPr>
              <a:t>AFRICA INVESTMENT FORUM: </a:t>
            </a:r>
            <a:r>
              <a:rPr lang="en-GB" sz="2400" b="1" dirty="0" smtClean="0">
                <a:solidFill>
                  <a:srgbClr val="0000FF"/>
                </a:solidFill>
              </a:rPr>
              <a:t>CIV SWOT Analysis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7" name="Imag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" y="6318909"/>
            <a:ext cx="3807462" cy="53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48808" y="6356350"/>
            <a:ext cx="2895600" cy="365125"/>
          </a:xfrm>
        </p:spPr>
        <p:txBody>
          <a:bodyPr/>
          <a:lstStyle/>
          <a:p>
            <a:r>
              <a:rPr lang="en-IN" dirty="0" smtClean="0"/>
              <a:t>Singapore 09-11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318909"/>
            <a:ext cx="2895600" cy="539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Your company logo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5496" y="764704"/>
            <a:ext cx="9108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b="1" dirty="0" smtClean="0"/>
          </a:p>
          <a:p>
            <a:r>
              <a:rPr lang="fr-FR" sz="3200" b="1" dirty="0" err="1" smtClean="0"/>
              <a:t>Weaknesses</a:t>
            </a:r>
            <a:r>
              <a:rPr lang="fr-FR" sz="3200" b="1" dirty="0" smtClean="0"/>
              <a:t> </a:t>
            </a:r>
            <a:r>
              <a:rPr lang="fr-FR" sz="3200" b="1" dirty="0"/>
              <a:t>&amp; </a:t>
            </a:r>
            <a:r>
              <a:rPr lang="fr-FR" sz="3200" b="1" dirty="0" err="1"/>
              <a:t>Threats</a:t>
            </a:r>
            <a:r>
              <a:rPr lang="fr-FR" sz="3200" b="1" dirty="0"/>
              <a:t> </a:t>
            </a:r>
            <a:r>
              <a:rPr lang="fr-FR" sz="3200" dirty="0"/>
              <a:t>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3200" dirty="0" err="1"/>
              <a:t>Lack</a:t>
            </a:r>
            <a:r>
              <a:rPr lang="fr-FR" sz="3200" dirty="0"/>
              <a:t> of local expertise,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3200" dirty="0" err="1"/>
              <a:t>Technology</a:t>
            </a:r>
            <a:r>
              <a:rPr lang="fr-FR" sz="3200" dirty="0"/>
              <a:t>,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3200" dirty="0" err="1"/>
              <a:t>Lack</a:t>
            </a:r>
            <a:r>
              <a:rPr lang="fr-FR" sz="3200" dirty="0"/>
              <a:t> of </a:t>
            </a:r>
            <a:r>
              <a:rPr lang="fr-FR" sz="3200" dirty="0" err="1"/>
              <a:t>financial</a:t>
            </a:r>
            <a:r>
              <a:rPr lang="fr-FR" sz="3200" dirty="0"/>
              <a:t> services,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3200" dirty="0"/>
              <a:t>No </a:t>
            </a:r>
            <a:r>
              <a:rPr lang="fr-FR" sz="3200" dirty="0" err="1"/>
              <a:t>domestic</a:t>
            </a:r>
            <a:r>
              <a:rPr lang="fr-FR" sz="3200" dirty="0"/>
              <a:t> </a:t>
            </a:r>
            <a:r>
              <a:rPr lang="fr-FR" sz="3200" dirty="0" err="1"/>
              <a:t>market</a:t>
            </a:r>
            <a:endParaRPr lang="fr-FR" sz="3200" dirty="0"/>
          </a:p>
          <a:p>
            <a:endParaRPr lang="fr-FR" sz="2400" dirty="0" smtClean="0"/>
          </a:p>
          <a:p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32637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" y="6318909"/>
            <a:ext cx="3807462" cy="53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48808" y="6356350"/>
            <a:ext cx="2895600" cy="365125"/>
          </a:xfrm>
        </p:spPr>
        <p:txBody>
          <a:bodyPr/>
          <a:lstStyle/>
          <a:p>
            <a:r>
              <a:rPr lang="en-IN" dirty="0" smtClean="0"/>
              <a:t>Singapore 09-11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318909"/>
            <a:ext cx="2895600" cy="539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Your company logo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39552" y="256490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 dirty="0" smtClean="0"/>
              <a:t>THANK YOU</a:t>
            </a:r>
            <a:endParaRPr lang="fr-FR" sz="80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3155" y="116632"/>
            <a:ext cx="74997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0000FF"/>
                </a:solidFill>
              </a:rPr>
              <a:t>AFRICA INVESTMENT FORUM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26495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</TotalTime>
  <Words>311</Words>
  <Application>Microsoft Office PowerPoint</Application>
  <PresentationFormat>On-screen Show (4:3)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Thème Office</vt:lpstr>
      <vt:lpstr>PowerPoint Presentation</vt:lpstr>
      <vt:lpstr>PowerPoint Presentation</vt:lpstr>
      <vt:lpstr>AFRICA INVESTMENT FORUM: CIV Hypothesis</vt:lpstr>
      <vt:lpstr>AFRICA INVESTMENT FORUM: CIV Hypothesis</vt:lpstr>
      <vt:lpstr>AFRICA INVESTMENT FORUM: CIV SWOT Analysis</vt:lpstr>
      <vt:lpstr>AFRICA INVESTMENT FORUM: CIV SWOT Analysis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design-pc</dc:creator>
  <cp:lastModifiedBy>J Yeo Wei Jie</cp:lastModifiedBy>
  <cp:revision>116</cp:revision>
  <dcterms:created xsi:type="dcterms:W3CDTF">2016-02-16T09:50:06Z</dcterms:created>
  <dcterms:modified xsi:type="dcterms:W3CDTF">2017-02-11T03:45:26Z</dcterms:modified>
</cp:coreProperties>
</file>