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3"/>
  </p:notesMasterIdLst>
  <p:sldIdLst>
    <p:sldId id="256" r:id="rId3"/>
    <p:sldId id="259" r:id="rId4"/>
    <p:sldId id="266" r:id="rId5"/>
    <p:sldId id="268" r:id="rId6"/>
    <p:sldId id="271" r:id="rId7"/>
    <p:sldId id="272" r:id="rId8"/>
    <p:sldId id="273" r:id="rId9"/>
    <p:sldId id="274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38" autoAdjust="0"/>
  </p:normalViewPr>
  <p:slideViewPr>
    <p:cSldViewPr>
      <p:cViewPr varScale="1">
        <p:scale>
          <a:sx n="51" d="100"/>
          <a:sy n="51" d="100"/>
        </p:scale>
        <p:origin x="74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2BA1B-793C-46C3-8144-A948F4A6605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D0C46327-CCC9-4A64-A9FE-83FB3FCC92A1}">
      <dgm:prSet phldrT="[Text]" custT="1"/>
      <dgm:spPr>
        <a:solidFill>
          <a:schemeClr val="tx1"/>
        </a:solidFill>
      </dgm:spPr>
      <dgm:t>
        <a:bodyPr/>
        <a:lstStyle/>
        <a:p>
          <a:r>
            <a:rPr lang="en-IE" sz="2000" dirty="0"/>
            <a:t>Cashew Processing entrepreneurs need investors / Investors need processors who think business development  not just  trading .</a:t>
          </a:r>
        </a:p>
      </dgm:t>
    </dgm:pt>
    <dgm:pt modelId="{02613AA2-F7FD-4CEA-B07B-8B35F255C64B}" type="parTrans" cxnId="{B34A0BE1-D14A-4F9C-AFF4-D081C559BE19}">
      <dgm:prSet/>
      <dgm:spPr/>
      <dgm:t>
        <a:bodyPr/>
        <a:lstStyle/>
        <a:p>
          <a:endParaRPr lang="en-IE" sz="3600"/>
        </a:p>
      </dgm:t>
    </dgm:pt>
    <dgm:pt modelId="{EEAC986C-C003-4A4D-B538-458D40A74CEF}" type="sibTrans" cxnId="{B34A0BE1-D14A-4F9C-AFF4-D081C559BE19}">
      <dgm:prSet/>
      <dgm:spPr/>
      <dgm:t>
        <a:bodyPr/>
        <a:lstStyle/>
        <a:p>
          <a:endParaRPr lang="en-IE" sz="3600"/>
        </a:p>
      </dgm:t>
    </dgm:pt>
    <dgm:pt modelId="{EE6FE549-FB51-4B39-8787-9E3719DE00C4}">
      <dgm:prSet phldrT="[Text]" custT="1"/>
      <dgm:spPr/>
      <dgm:t>
        <a:bodyPr/>
        <a:lstStyle/>
        <a:p>
          <a:r>
            <a:rPr lang="en-IE" sz="2000" b="1" dirty="0">
              <a:solidFill>
                <a:srgbClr val="BB222B"/>
              </a:solidFill>
            </a:rPr>
            <a:t>Cashew processors need finance / Financial institutions need processors with good business plans, secure supply chains , management systems and markets</a:t>
          </a:r>
        </a:p>
      </dgm:t>
    </dgm:pt>
    <dgm:pt modelId="{FFCE9339-AA2D-4A3B-B32D-B10BB31BCF77}" type="sibTrans" cxnId="{76FE3196-E00E-44AA-B5B9-F62526B76128}">
      <dgm:prSet/>
      <dgm:spPr/>
      <dgm:t>
        <a:bodyPr/>
        <a:lstStyle/>
        <a:p>
          <a:endParaRPr lang="en-IE" sz="3600"/>
        </a:p>
      </dgm:t>
    </dgm:pt>
    <dgm:pt modelId="{8436E1A1-6762-4B4F-BF45-B5CFA16B7E60}" type="parTrans" cxnId="{76FE3196-E00E-44AA-B5B9-F62526B76128}">
      <dgm:prSet/>
      <dgm:spPr/>
      <dgm:t>
        <a:bodyPr/>
        <a:lstStyle/>
        <a:p>
          <a:endParaRPr lang="en-IE" sz="3600"/>
        </a:p>
      </dgm:t>
    </dgm:pt>
    <dgm:pt modelId="{2AB6A805-FF8E-4B2F-8670-DC6B75F55DA1}">
      <dgm:prSet phldrT="[Text]" custT="1"/>
      <dgm:spPr/>
      <dgm:t>
        <a:bodyPr/>
        <a:lstStyle/>
        <a:p>
          <a:r>
            <a:rPr lang="en-IE" sz="2000" dirty="0"/>
            <a:t>Cashew processors need customers / Buyers need suppliers who will develop relationships , are competitive, meet their quality and other requirements , develop their process and honour their contracts.</a:t>
          </a:r>
        </a:p>
      </dgm:t>
    </dgm:pt>
    <dgm:pt modelId="{FB9DB835-4786-45CD-934B-78C79939E8FF}" type="sibTrans" cxnId="{8628B71A-6DE6-4099-8628-63FA99CE7092}">
      <dgm:prSet/>
      <dgm:spPr/>
      <dgm:t>
        <a:bodyPr/>
        <a:lstStyle/>
        <a:p>
          <a:endParaRPr lang="en-IE" sz="3600"/>
        </a:p>
      </dgm:t>
    </dgm:pt>
    <dgm:pt modelId="{EE4CA513-7AE6-428A-9295-C0E937C4A692}" type="parTrans" cxnId="{8628B71A-6DE6-4099-8628-63FA99CE7092}">
      <dgm:prSet/>
      <dgm:spPr/>
      <dgm:t>
        <a:bodyPr/>
        <a:lstStyle/>
        <a:p>
          <a:endParaRPr lang="en-IE" sz="3600"/>
        </a:p>
      </dgm:t>
    </dgm:pt>
    <dgm:pt modelId="{13CF8B2E-D647-4457-BED7-2CCD92CD9E0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E" sz="2000" dirty="0"/>
            <a:t>Processors need developed supply chains./ Growers need buyers who pay market prices and develop relationships</a:t>
          </a:r>
        </a:p>
      </dgm:t>
    </dgm:pt>
    <dgm:pt modelId="{471AB84F-BB09-483B-A47A-2E3C31580AD9}" type="parTrans" cxnId="{2E063377-BAEB-4AC9-9E8E-0B7B3800BE74}">
      <dgm:prSet/>
      <dgm:spPr/>
      <dgm:t>
        <a:bodyPr/>
        <a:lstStyle/>
        <a:p>
          <a:endParaRPr lang="en-IE" sz="2800"/>
        </a:p>
      </dgm:t>
    </dgm:pt>
    <dgm:pt modelId="{68258DAD-D21C-42A9-9300-DA7FD30C9FD8}" type="sibTrans" cxnId="{2E063377-BAEB-4AC9-9E8E-0B7B3800BE74}">
      <dgm:prSet/>
      <dgm:spPr/>
      <dgm:t>
        <a:bodyPr/>
        <a:lstStyle/>
        <a:p>
          <a:endParaRPr lang="en-IE" sz="2800"/>
        </a:p>
      </dgm:t>
    </dgm:pt>
    <dgm:pt modelId="{1B38A5BB-11A4-4EC6-99C4-BF1F3F957AD3}" type="pres">
      <dgm:prSet presAssocID="{C282BA1B-793C-46C3-8144-A948F4A660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3EF30E-93DB-4E27-9B60-022E3AB61454}" type="pres">
      <dgm:prSet presAssocID="{D0C46327-CCC9-4A64-A9FE-83FB3FCC92A1}" presName="parentLin" presStyleCnt="0"/>
      <dgm:spPr/>
    </dgm:pt>
    <dgm:pt modelId="{38E1D7A5-571D-4D00-BAE3-4EF43961608A}" type="pres">
      <dgm:prSet presAssocID="{D0C46327-CCC9-4A64-A9FE-83FB3FCC92A1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F98410A0-AF16-4924-B016-16E20AEBF7F0}" type="pres">
      <dgm:prSet presAssocID="{D0C46327-CCC9-4A64-A9FE-83FB3FCC92A1}" presName="parentText" presStyleLbl="node1" presStyleIdx="0" presStyleCnt="4" custScaleX="142857" custScaleY="59410" custLinFactNeighborX="-7819" custLinFactNeighborY="616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5DB33B-F5F3-4CB2-8822-6CABD2FFE577}" type="pres">
      <dgm:prSet presAssocID="{D0C46327-CCC9-4A64-A9FE-83FB3FCC92A1}" presName="negativeSpace" presStyleCnt="0"/>
      <dgm:spPr/>
    </dgm:pt>
    <dgm:pt modelId="{5AFF35E1-DCB0-4361-BEE5-EE82D87CF75A}" type="pres">
      <dgm:prSet presAssocID="{D0C46327-CCC9-4A64-A9FE-83FB3FCC92A1}" presName="childText" presStyleLbl="conFgAcc1" presStyleIdx="0" presStyleCnt="4" custScaleY="87762">
        <dgm:presLayoutVars>
          <dgm:bulletEnabled val="1"/>
        </dgm:presLayoutVars>
      </dgm:prSet>
      <dgm:spPr/>
    </dgm:pt>
    <dgm:pt modelId="{EE3A4B9E-9345-4BF9-821A-8458C04F1F0A}" type="pres">
      <dgm:prSet presAssocID="{EEAC986C-C003-4A4D-B538-458D40A74CEF}" presName="spaceBetweenRectangles" presStyleCnt="0"/>
      <dgm:spPr/>
    </dgm:pt>
    <dgm:pt modelId="{44C15CE4-BF6C-47F8-8A0F-6DD5FF682D37}" type="pres">
      <dgm:prSet presAssocID="{EE6FE549-FB51-4B39-8787-9E3719DE00C4}" presName="parentLin" presStyleCnt="0"/>
      <dgm:spPr/>
    </dgm:pt>
    <dgm:pt modelId="{935EB416-437D-415E-A6D9-02BDE7872BA9}" type="pres">
      <dgm:prSet presAssocID="{EE6FE549-FB51-4B39-8787-9E3719DE00C4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7498D8C9-1014-4DCE-BA73-97C9DE24343C}" type="pres">
      <dgm:prSet presAssocID="{EE6FE549-FB51-4B39-8787-9E3719DE00C4}" presName="parentText" presStyleLbl="node1" presStyleIdx="1" presStyleCnt="4" custScaleX="142857" custScaleY="6160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6F37DA-DAB0-421D-80CC-165D568C6820}" type="pres">
      <dgm:prSet presAssocID="{EE6FE549-FB51-4B39-8787-9E3719DE00C4}" presName="negativeSpace" presStyleCnt="0"/>
      <dgm:spPr/>
    </dgm:pt>
    <dgm:pt modelId="{DC6D3674-0CBB-4460-A609-BA15B4D56E7B}" type="pres">
      <dgm:prSet presAssocID="{EE6FE549-FB51-4B39-8787-9E3719DE00C4}" presName="childText" presStyleLbl="conFgAcc1" presStyleIdx="1" presStyleCnt="4" custScaleY="65316" custLinFactNeighborY="-47847">
        <dgm:presLayoutVars>
          <dgm:bulletEnabled val="1"/>
        </dgm:presLayoutVars>
      </dgm:prSet>
      <dgm:spPr/>
    </dgm:pt>
    <dgm:pt modelId="{B9B202A2-E3C2-4A50-AD71-0B0A746AE06A}" type="pres">
      <dgm:prSet presAssocID="{FFCE9339-AA2D-4A3B-B32D-B10BB31BCF77}" presName="spaceBetweenRectangles" presStyleCnt="0"/>
      <dgm:spPr/>
    </dgm:pt>
    <dgm:pt modelId="{167658A0-9192-4315-8BD3-D52E94EA3C7B}" type="pres">
      <dgm:prSet presAssocID="{2AB6A805-FF8E-4B2F-8670-DC6B75F55DA1}" presName="parentLin" presStyleCnt="0"/>
      <dgm:spPr/>
    </dgm:pt>
    <dgm:pt modelId="{A9D216FE-3197-4088-92E4-DB76910F0151}" type="pres">
      <dgm:prSet presAssocID="{2AB6A805-FF8E-4B2F-8670-DC6B75F55DA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4B887B25-3870-43C3-B671-20F6CADD230E}" type="pres">
      <dgm:prSet presAssocID="{2AB6A805-FF8E-4B2F-8670-DC6B75F55DA1}" presName="parentText" presStyleLbl="node1" presStyleIdx="2" presStyleCnt="4" custScaleX="138265" custScaleY="67091" custLinFactNeighborX="25000" custLinFactNeighborY="-91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F493D5-F9B8-46AD-AF7A-B95E10D10BAE}" type="pres">
      <dgm:prSet presAssocID="{2AB6A805-FF8E-4B2F-8670-DC6B75F55DA1}" presName="negativeSpace" presStyleCnt="0"/>
      <dgm:spPr/>
    </dgm:pt>
    <dgm:pt modelId="{4FE975D8-4783-435C-B714-6197370071E2}" type="pres">
      <dgm:prSet presAssocID="{2AB6A805-FF8E-4B2F-8670-DC6B75F55DA1}" presName="childText" presStyleLbl="conFgAcc1" presStyleIdx="2" presStyleCnt="4" custScaleY="78904" custLinFactNeighborY="-30056">
        <dgm:presLayoutVars>
          <dgm:bulletEnabled val="1"/>
        </dgm:presLayoutVars>
      </dgm:prSet>
      <dgm:spPr/>
    </dgm:pt>
    <dgm:pt modelId="{80B1E34A-F318-48FB-AA08-21373E40C5E8}" type="pres">
      <dgm:prSet presAssocID="{FB9DB835-4786-45CD-934B-78C79939E8FF}" presName="spaceBetweenRectangles" presStyleCnt="0"/>
      <dgm:spPr/>
    </dgm:pt>
    <dgm:pt modelId="{61D8FCA7-472D-4C7C-8E56-E9E9D2F92590}" type="pres">
      <dgm:prSet presAssocID="{13CF8B2E-D647-4457-BED7-2CCD92CD9E03}" presName="parentLin" presStyleCnt="0"/>
      <dgm:spPr/>
    </dgm:pt>
    <dgm:pt modelId="{35749470-BDDF-4FF7-9BB8-1D56AE521313}" type="pres">
      <dgm:prSet presAssocID="{13CF8B2E-D647-4457-BED7-2CCD92CD9E03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00C6A67E-1C39-4C3D-93DE-52724C63C231}" type="pres">
      <dgm:prSet presAssocID="{13CF8B2E-D647-4457-BED7-2CCD92CD9E03}" presName="parentText" presStyleLbl="node1" presStyleIdx="3" presStyleCnt="4" custScaleX="142857" custScaleY="70159" custLinFactNeighborX="-6227" custLinFactNeighborY="329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BA887-376D-4A67-A661-FEED0DF6923F}" type="pres">
      <dgm:prSet presAssocID="{13CF8B2E-D647-4457-BED7-2CCD92CD9E03}" presName="negativeSpace" presStyleCnt="0"/>
      <dgm:spPr/>
    </dgm:pt>
    <dgm:pt modelId="{7FE60A4D-02CC-4A66-9DA0-415E80E11A08}" type="pres">
      <dgm:prSet presAssocID="{13CF8B2E-D647-4457-BED7-2CCD92CD9E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6BD5944-9BF4-4E38-A902-44E0DADEB290}" type="presOf" srcId="{13CF8B2E-D647-4457-BED7-2CCD92CD9E03}" destId="{00C6A67E-1C39-4C3D-93DE-52724C63C231}" srcOrd="1" destOrd="0" presId="urn:microsoft.com/office/officeart/2005/8/layout/list1"/>
    <dgm:cxn modelId="{05666865-1025-4FC8-B6D2-45629B8581FE}" type="presOf" srcId="{EE6FE549-FB51-4B39-8787-9E3719DE00C4}" destId="{7498D8C9-1014-4DCE-BA73-97C9DE24343C}" srcOrd="1" destOrd="0" presId="urn:microsoft.com/office/officeart/2005/8/layout/list1"/>
    <dgm:cxn modelId="{916951AF-DBFC-49DF-B850-89E3FA9EE549}" type="presOf" srcId="{D0C46327-CCC9-4A64-A9FE-83FB3FCC92A1}" destId="{38E1D7A5-571D-4D00-BAE3-4EF43961608A}" srcOrd="0" destOrd="0" presId="urn:microsoft.com/office/officeart/2005/8/layout/list1"/>
    <dgm:cxn modelId="{7DE500AF-C6E0-4645-96B5-32C4527766D8}" type="presOf" srcId="{2AB6A805-FF8E-4B2F-8670-DC6B75F55DA1}" destId="{A9D216FE-3197-4088-92E4-DB76910F0151}" srcOrd="0" destOrd="0" presId="urn:microsoft.com/office/officeart/2005/8/layout/list1"/>
    <dgm:cxn modelId="{B34A0BE1-D14A-4F9C-AFF4-D081C559BE19}" srcId="{C282BA1B-793C-46C3-8144-A948F4A6605E}" destId="{D0C46327-CCC9-4A64-A9FE-83FB3FCC92A1}" srcOrd="0" destOrd="0" parTransId="{02613AA2-F7FD-4CEA-B07B-8B35F255C64B}" sibTransId="{EEAC986C-C003-4A4D-B538-458D40A74CEF}"/>
    <dgm:cxn modelId="{D3F786D2-8CD0-4966-B406-7C460794DB24}" type="presOf" srcId="{EE6FE549-FB51-4B39-8787-9E3719DE00C4}" destId="{935EB416-437D-415E-A6D9-02BDE7872BA9}" srcOrd="0" destOrd="0" presId="urn:microsoft.com/office/officeart/2005/8/layout/list1"/>
    <dgm:cxn modelId="{2E063377-BAEB-4AC9-9E8E-0B7B3800BE74}" srcId="{C282BA1B-793C-46C3-8144-A948F4A6605E}" destId="{13CF8B2E-D647-4457-BED7-2CCD92CD9E03}" srcOrd="3" destOrd="0" parTransId="{471AB84F-BB09-483B-A47A-2E3C31580AD9}" sibTransId="{68258DAD-D21C-42A9-9300-DA7FD30C9FD8}"/>
    <dgm:cxn modelId="{BA334E02-2EAC-415F-BD13-C425CFDB90F8}" type="presOf" srcId="{C282BA1B-793C-46C3-8144-A948F4A6605E}" destId="{1B38A5BB-11A4-4EC6-99C4-BF1F3F957AD3}" srcOrd="0" destOrd="0" presId="urn:microsoft.com/office/officeart/2005/8/layout/list1"/>
    <dgm:cxn modelId="{21A11BAF-654E-48D3-ACC0-0BF166777978}" type="presOf" srcId="{2AB6A805-FF8E-4B2F-8670-DC6B75F55DA1}" destId="{4B887B25-3870-43C3-B671-20F6CADD230E}" srcOrd="1" destOrd="0" presId="urn:microsoft.com/office/officeart/2005/8/layout/list1"/>
    <dgm:cxn modelId="{EE377743-4250-4860-9BD0-F5E81EB6EF6F}" type="presOf" srcId="{13CF8B2E-D647-4457-BED7-2CCD92CD9E03}" destId="{35749470-BDDF-4FF7-9BB8-1D56AE521313}" srcOrd="0" destOrd="0" presId="urn:microsoft.com/office/officeart/2005/8/layout/list1"/>
    <dgm:cxn modelId="{76FE3196-E00E-44AA-B5B9-F62526B76128}" srcId="{C282BA1B-793C-46C3-8144-A948F4A6605E}" destId="{EE6FE549-FB51-4B39-8787-9E3719DE00C4}" srcOrd="1" destOrd="0" parTransId="{8436E1A1-6762-4B4F-BF45-B5CFA16B7E60}" sibTransId="{FFCE9339-AA2D-4A3B-B32D-B10BB31BCF77}"/>
    <dgm:cxn modelId="{15667EDE-13D9-4134-96B3-543AC8A67D44}" type="presOf" srcId="{D0C46327-CCC9-4A64-A9FE-83FB3FCC92A1}" destId="{F98410A0-AF16-4924-B016-16E20AEBF7F0}" srcOrd="1" destOrd="0" presId="urn:microsoft.com/office/officeart/2005/8/layout/list1"/>
    <dgm:cxn modelId="{8628B71A-6DE6-4099-8628-63FA99CE7092}" srcId="{C282BA1B-793C-46C3-8144-A948F4A6605E}" destId="{2AB6A805-FF8E-4B2F-8670-DC6B75F55DA1}" srcOrd="2" destOrd="0" parTransId="{EE4CA513-7AE6-428A-9295-C0E937C4A692}" sibTransId="{FB9DB835-4786-45CD-934B-78C79939E8FF}"/>
    <dgm:cxn modelId="{F01F3806-E8B1-4551-A809-C3C6EDF3B1BE}" type="presParOf" srcId="{1B38A5BB-11A4-4EC6-99C4-BF1F3F957AD3}" destId="{FC3EF30E-93DB-4E27-9B60-022E3AB61454}" srcOrd="0" destOrd="0" presId="urn:microsoft.com/office/officeart/2005/8/layout/list1"/>
    <dgm:cxn modelId="{2AC8D32D-E2E0-4AE1-95B0-64786F57E84C}" type="presParOf" srcId="{FC3EF30E-93DB-4E27-9B60-022E3AB61454}" destId="{38E1D7A5-571D-4D00-BAE3-4EF43961608A}" srcOrd="0" destOrd="0" presId="urn:microsoft.com/office/officeart/2005/8/layout/list1"/>
    <dgm:cxn modelId="{D035DA42-0014-4C2C-9686-070524A72705}" type="presParOf" srcId="{FC3EF30E-93DB-4E27-9B60-022E3AB61454}" destId="{F98410A0-AF16-4924-B016-16E20AEBF7F0}" srcOrd="1" destOrd="0" presId="urn:microsoft.com/office/officeart/2005/8/layout/list1"/>
    <dgm:cxn modelId="{33D4E751-7F6E-4C14-AB25-A8CCE3DC073A}" type="presParOf" srcId="{1B38A5BB-11A4-4EC6-99C4-BF1F3F957AD3}" destId="{165DB33B-F5F3-4CB2-8822-6CABD2FFE577}" srcOrd="1" destOrd="0" presId="urn:microsoft.com/office/officeart/2005/8/layout/list1"/>
    <dgm:cxn modelId="{5371636F-896B-4AE3-B1FA-759B342EE4AC}" type="presParOf" srcId="{1B38A5BB-11A4-4EC6-99C4-BF1F3F957AD3}" destId="{5AFF35E1-DCB0-4361-BEE5-EE82D87CF75A}" srcOrd="2" destOrd="0" presId="urn:microsoft.com/office/officeart/2005/8/layout/list1"/>
    <dgm:cxn modelId="{C0771042-304D-48F3-921C-311042373558}" type="presParOf" srcId="{1B38A5BB-11A4-4EC6-99C4-BF1F3F957AD3}" destId="{EE3A4B9E-9345-4BF9-821A-8458C04F1F0A}" srcOrd="3" destOrd="0" presId="urn:microsoft.com/office/officeart/2005/8/layout/list1"/>
    <dgm:cxn modelId="{FD5ED37D-3C5E-40B4-B64F-06E1FBF051A2}" type="presParOf" srcId="{1B38A5BB-11A4-4EC6-99C4-BF1F3F957AD3}" destId="{44C15CE4-BF6C-47F8-8A0F-6DD5FF682D37}" srcOrd="4" destOrd="0" presId="urn:microsoft.com/office/officeart/2005/8/layout/list1"/>
    <dgm:cxn modelId="{8A712714-8E64-41FF-BD73-FB4E6CFBA79B}" type="presParOf" srcId="{44C15CE4-BF6C-47F8-8A0F-6DD5FF682D37}" destId="{935EB416-437D-415E-A6D9-02BDE7872BA9}" srcOrd="0" destOrd="0" presId="urn:microsoft.com/office/officeart/2005/8/layout/list1"/>
    <dgm:cxn modelId="{0DE889CF-3627-4F15-B615-BC8926C6063A}" type="presParOf" srcId="{44C15CE4-BF6C-47F8-8A0F-6DD5FF682D37}" destId="{7498D8C9-1014-4DCE-BA73-97C9DE24343C}" srcOrd="1" destOrd="0" presId="urn:microsoft.com/office/officeart/2005/8/layout/list1"/>
    <dgm:cxn modelId="{17BF1B30-DAEA-45C6-9ACA-F0B74DF30247}" type="presParOf" srcId="{1B38A5BB-11A4-4EC6-99C4-BF1F3F957AD3}" destId="{926F37DA-DAB0-421D-80CC-165D568C6820}" srcOrd="5" destOrd="0" presId="urn:microsoft.com/office/officeart/2005/8/layout/list1"/>
    <dgm:cxn modelId="{3F56F88E-1840-4F55-BA4D-0BA9EB84FF79}" type="presParOf" srcId="{1B38A5BB-11A4-4EC6-99C4-BF1F3F957AD3}" destId="{DC6D3674-0CBB-4460-A609-BA15B4D56E7B}" srcOrd="6" destOrd="0" presId="urn:microsoft.com/office/officeart/2005/8/layout/list1"/>
    <dgm:cxn modelId="{3F014424-B5CD-43ED-88AD-005906A9AFBF}" type="presParOf" srcId="{1B38A5BB-11A4-4EC6-99C4-BF1F3F957AD3}" destId="{B9B202A2-E3C2-4A50-AD71-0B0A746AE06A}" srcOrd="7" destOrd="0" presId="urn:microsoft.com/office/officeart/2005/8/layout/list1"/>
    <dgm:cxn modelId="{DA336B1C-2D20-4E4D-AD2F-656AA224EF14}" type="presParOf" srcId="{1B38A5BB-11A4-4EC6-99C4-BF1F3F957AD3}" destId="{167658A0-9192-4315-8BD3-D52E94EA3C7B}" srcOrd="8" destOrd="0" presId="urn:microsoft.com/office/officeart/2005/8/layout/list1"/>
    <dgm:cxn modelId="{EE9DE9D5-E121-400F-85BC-F67FC756CB94}" type="presParOf" srcId="{167658A0-9192-4315-8BD3-D52E94EA3C7B}" destId="{A9D216FE-3197-4088-92E4-DB76910F0151}" srcOrd="0" destOrd="0" presId="urn:microsoft.com/office/officeart/2005/8/layout/list1"/>
    <dgm:cxn modelId="{FD919236-768A-4DCC-B2BA-1A59B1937AE7}" type="presParOf" srcId="{167658A0-9192-4315-8BD3-D52E94EA3C7B}" destId="{4B887B25-3870-43C3-B671-20F6CADD230E}" srcOrd="1" destOrd="0" presId="urn:microsoft.com/office/officeart/2005/8/layout/list1"/>
    <dgm:cxn modelId="{37DAA495-B4C3-447C-B197-D7C81D75851A}" type="presParOf" srcId="{1B38A5BB-11A4-4EC6-99C4-BF1F3F957AD3}" destId="{29F493D5-F9B8-46AD-AF7A-B95E10D10BAE}" srcOrd="9" destOrd="0" presId="urn:microsoft.com/office/officeart/2005/8/layout/list1"/>
    <dgm:cxn modelId="{FA10956A-C594-41F3-830A-C81F42B18DCB}" type="presParOf" srcId="{1B38A5BB-11A4-4EC6-99C4-BF1F3F957AD3}" destId="{4FE975D8-4783-435C-B714-6197370071E2}" srcOrd="10" destOrd="0" presId="urn:microsoft.com/office/officeart/2005/8/layout/list1"/>
    <dgm:cxn modelId="{99FEE08B-C88B-439B-A497-60FF797B49E0}" type="presParOf" srcId="{1B38A5BB-11A4-4EC6-99C4-BF1F3F957AD3}" destId="{80B1E34A-F318-48FB-AA08-21373E40C5E8}" srcOrd="11" destOrd="0" presId="urn:microsoft.com/office/officeart/2005/8/layout/list1"/>
    <dgm:cxn modelId="{4D6840F4-6383-447A-ABC3-A156F2107C0F}" type="presParOf" srcId="{1B38A5BB-11A4-4EC6-99C4-BF1F3F957AD3}" destId="{61D8FCA7-472D-4C7C-8E56-E9E9D2F92590}" srcOrd="12" destOrd="0" presId="urn:microsoft.com/office/officeart/2005/8/layout/list1"/>
    <dgm:cxn modelId="{3BEE0114-DD58-43E2-A788-1339113544D1}" type="presParOf" srcId="{61D8FCA7-472D-4C7C-8E56-E9E9D2F92590}" destId="{35749470-BDDF-4FF7-9BB8-1D56AE521313}" srcOrd="0" destOrd="0" presId="urn:microsoft.com/office/officeart/2005/8/layout/list1"/>
    <dgm:cxn modelId="{BDC3926E-EA7A-4753-A785-DDFD1FA2FCC3}" type="presParOf" srcId="{61D8FCA7-472D-4C7C-8E56-E9E9D2F92590}" destId="{00C6A67E-1C39-4C3D-93DE-52724C63C231}" srcOrd="1" destOrd="0" presId="urn:microsoft.com/office/officeart/2005/8/layout/list1"/>
    <dgm:cxn modelId="{73107BED-7CD4-4D96-BA93-1D5DE21F3AF1}" type="presParOf" srcId="{1B38A5BB-11A4-4EC6-99C4-BF1F3F957AD3}" destId="{053BA887-376D-4A67-A661-FEED0DF6923F}" srcOrd="13" destOrd="0" presId="urn:microsoft.com/office/officeart/2005/8/layout/list1"/>
    <dgm:cxn modelId="{D5545B8E-3204-45FE-8B1F-E9B0105A4B8C}" type="presParOf" srcId="{1B38A5BB-11A4-4EC6-99C4-BF1F3F957AD3}" destId="{7FE60A4D-02CC-4A66-9DA0-415E80E11A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2/11/2017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418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is about the type of relationships we choose </a:t>
            </a:r>
            <a:r>
              <a:rPr lang="en-IE"/>
              <a:t>to develop.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B6CAB-3849-4183-84E7-75603B56608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48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2/11/2017</a:t>
            </a:fld>
            <a:endParaRPr lang="en-IN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09-11 February, 2017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71720" y="1810854"/>
            <a:ext cx="2472541" cy="18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533401" y="152400"/>
            <a:ext cx="10533184" cy="6223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noProof="0" dirty="0"/>
              <a:t>Titelmasterformat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Times"/>
              </a:defRPr>
            </a:lvl1pPr>
            <a:lvl2pPr>
              <a:defRPr>
                <a:latin typeface="Calibri"/>
                <a:cs typeface="Times"/>
              </a:defRPr>
            </a:lvl2pPr>
            <a:lvl3pPr>
              <a:defRPr>
                <a:latin typeface="Calibri"/>
                <a:cs typeface="Times"/>
              </a:defRPr>
            </a:lvl3pPr>
            <a:lvl4pPr>
              <a:defRPr>
                <a:latin typeface="Calibri"/>
                <a:cs typeface="Times"/>
              </a:defRPr>
            </a:lvl4pPr>
            <a:lvl5pPr>
              <a:defRPr>
                <a:latin typeface="Calibri"/>
                <a:cs typeface="Time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533401" y="152400"/>
            <a:ext cx="10548815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 i="0">
                <a:latin typeface="Calibri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266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533401" y="152400"/>
            <a:ext cx="10548815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noProof="0" dirty="0"/>
              <a:t>Titelmasterformat durch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/>
                </a:solidFill>
              </a:rPr>
              <a:pPr/>
              <a:t>‹#›</a:t>
            </a:fld>
            <a:endParaRPr lang="en-US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6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/>
          <p:cNvSpPr>
            <a:spLocks noGrp="1"/>
          </p:cNvSpPr>
          <p:nvPr>
            <p:ph type="title" hasCustomPrompt="1"/>
          </p:nvPr>
        </p:nvSpPr>
        <p:spPr>
          <a:xfrm>
            <a:off x="533401" y="254004"/>
            <a:ext cx="10533184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de-DE" noProof="0" dirty="0"/>
              <a:t>Titelmasterformat durch</a:t>
            </a:r>
            <a:br>
              <a:rPr lang="de-DE" noProof="0" dirty="0"/>
            </a:br>
            <a:r>
              <a:rPr lang="de-DE" noProof="0" dirty="0"/>
              <a:t>Klicken bearbeiten</a:t>
            </a:r>
            <a:endParaRPr lang="en-US" noProof="0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3D6B8-C4F7-8D40-856F-A59AB288CFA4}" type="slidenum">
              <a:rPr lang="en-US">
                <a:solidFill>
                  <a:srgbClr val="326600"/>
                </a:solidFill>
              </a:rPr>
              <a:pPr/>
              <a:t>‹#›</a:t>
            </a:fld>
            <a:endParaRPr lang="en-US" dirty="0">
              <a:solidFill>
                <a:srgbClr val="32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  <a:latin typeface="Calibri"/>
                <a:cs typeface="Times"/>
              </a:defRPr>
            </a:lvl1pPr>
            <a:lvl2pPr>
              <a:defRPr sz="2400">
                <a:solidFill>
                  <a:srgbClr val="000000"/>
                </a:solidFill>
                <a:latin typeface="Calibri"/>
                <a:cs typeface="Times"/>
              </a:defRPr>
            </a:lvl2pPr>
            <a:lvl3pPr>
              <a:defRPr sz="2400">
                <a:solidFill>
                  <a:srgbClr val="000000"/>
                </a:solidFill>
                <a:latin typeface="Calibri"/>
                <a:cs typeface="Times"/>
              </a:defRPr>
            </a:lvl3pPr>
            <a:lvl4pPr>
              <a:defRPr sz="2400">
                <a:solidFill>
                  <a:srgbClr val="000000"/>
                </a:solidFill>
                <a:latin typeface="Calibri"/>
                <a:cs typeface="Times"/>
              </a:defRPr>
            </a:lvl4pPr>
            <a:lvl5pPr>
              <a:defRPr sz="2400">
                <a:solidFill>
                  <a:srgbClr val="000000"/>
                </a:solidFill>
                <a:latin typeface="Calibri"/>
                <a:cs typeface="Time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533401" y="152400"/>
            <a:ext cx="10548815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 i="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3266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266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975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9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4225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950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81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124744"/>
            <a:ext cx="10972800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2/11/2017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09-11 February,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070600"/>
            <a:ext cx="575733" cy="787400"/>
          </a:xfrm>
          <a:prstGeom prst="rect">
            <a:avLst/>
          </a:prstGeom>
        </p:spPr>
      </p:pic>
      <p:pic>
        <p:nvPicPr>
          <p:cNvPr id="3" name="Picture 2" descr="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"/>
            <a:ext cx="6176501" cy="59710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3392" y="1628801"/>
            <a:ext cx="10972800" cy="4602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471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1277600" y="6553200"/>
            <a:ext cx="812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2B0CF05-010D-4F92-B87C-1A81CA65D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2910-CC6B-49AB-A970-4C23C41F71C7}" type="datetimeFigureOut">
              <a:rPr lang="en-GB" smtClean="0"/>
              <a:t>11/02/2017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8C9-D639-444B-9F10-9BD4E4784F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5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251690"/>
            <a:ext cx="4943868" cy="50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operation-logo-GER_GER_GIZ_600dpi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41" y="5757459"/>
            <a:ext cx="3400709" cy="1326557"/>
          </a:xfrm>
          <a:prstGeom prst="rect">
            <a:avLst/>
          </a:prstGeom>
        </p:spPr>
      </p:pic>
      <p:pic>
        <p:nvPicPr>
          <p:cNvPr id="5" name="Bild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4039" r="6029" b="1941"/>
          <a:stretch/>
        </p:blipFill>
        <p:spPr bwMode="auto">
          <a:xfrm>
            <a:off x="121968" y="1939641"/>
            <a:ext cx="1999589" cy="10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7" descr="ACALogo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3472" y="4579824"/>
            <a:ext cx="580857" cy="7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58" y="5501979"/>
            <a:ext cx="2665056" cy="5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image006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678" y="5483714"/>
            <a:ext cx="1608821" cy="5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23" y="6279307"/>
            <a:ext cx="2820650" cy="425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076" y="6238924"/>
            <a:ext cx="2401148" cy="478794"/>
          </a:xfrm>
          <a:prstGeom prst="rect">
            <a:avLst/>
          </a:prstGeom>
        </p:spPr>
      </p:pic>
      <p:pic>
        <p:nvPicPr>
          <p:cNvPr id="23" name="Imag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30" y="4855073"/>
            <a:ext cx="2326965" cy="442415"/>
          </a:xfrm>
          <a:prstGeom prst="rect">
            <a:avLst/>
          </a:prstGeom>
        </p:spPr>
      </p:pic>
      <p:pic>
        <p:nvPicPr>
          <p:cNvPr id="24" name="Picture 2" descr="D:\Mary Adzanyo's Documents\Communications\Logos\Red River Foods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30" y="4558250"/>
            <a:ext cx="722212" cy="7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79" y="4537451"/>
            <a:ext cx="789492" cy="8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809" y="5464784"/>
            <a:ext cx="268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621771" y="6108755"/>
            <a:ext cx="1600972" cy="64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859748" y="5593067"/>
            <a:ext cx="1591497" cy="394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46250" y="4856789"/>
            <a:ext cx="2270223" cy="4402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04939" y="4564303"/>
            <a:ext cx="1600340" cy="707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823014" y="5525942"/>
            <a:ext cx="1487291" cy="4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2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553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478"/>
            <a:ext cx="2844800" cy="365125"/>
          </a:xfrm>
          <a:prstGeom prst="rect">
            <a:avLst/>
          </a:prstGeom>
        </p:spPr>
        <p:txBody>
          <a:bodyPr/>
          <a:lstStyle/>
          <a:p>
            <a:fld id="{C62CFDA0-30B5-48DC-B280-496AF1B94E1C}" type="datetimeFigureOut">
              <a:rPr lang="en-US" smtClean="0">
                <a:solidFill>
                  <a:srgbClr val="000000"/>
                </a:solidFill>
              </a:rPr>
              <a:pPr/>
              <a:t>2/11/2017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47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A590-8503-4609-950F-400DF5252D6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Times"/>
              </a:defRPr>
            </a:lvl1pPr>
            <a:lvl2pPr>
              <a:defRPr>
                <a:latin typeface="Calibri"/>
                <a:cs typeface="Times"/>
              </a:defRPr>
            </a:lvl2pPr>
            <a:lvl3pPr>
              <a:defRPr>
                <a:latin typeface="Calibri"/>
                <a:cs typeface="Times"/>
              </a:defRPr>
            </a:lvl3pPr>
            <a:lvl4pPr>
              <a:defRPr>
                <a:latin typeface="Calibri"/>
                <a:cs typeface="Times"/>
              </a:defRPr>
            </a:lvl4pPr>
            <a:lvl5pPr>
              <a:defRPr>
                <a:latin typeface="Calibri"/>
                <a:cs typeface="Times"/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dirty="0"/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533401" y="152400"/>
            <a:ext cx="10548815" cy="62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Calibri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98C6D-5B82-0348-B4FA-8CAE9A22E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9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0405_ComCashew PP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8007-D7D5-4238-964C-8BF0191D1F4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207" y="55541"/>
            <a:ext cx="9999691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523898" y="44625"/>
            <a:ext cx="1620775" cy="725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8967"/>
            <a:ext cx="10795001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05314" y="6537452"/>
            <a:ext cx="7620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Arial Rounded MT Bold" pitchFamily="-108" charset="0"/>
                <a:ea typeface="Arial Rounded MT Bold" pitchFamily="-108" charset="0"/>
                <a:cs typeface="Arial Rounded MT Bold" pitchFamily="-108" charset="0"/>
              </a:defRPr>
            </a:lvl1pPr>
          </a:lstStyle>
          <a:p>
            <a:fld id="{D6C01B04-3E07-EB42-906D-569D04E4B1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Titelplatzhalter 14"/>
          <p:cNvSpPr>
            <a:spLocks noGrp="1"/>
          </p:cNvSpPr>
          <p:nvPr>
            <p:ph type="title"/>
          </p:nvPr>
        </p:nvSpPr>
        <p:spPr bwMode="auto">
          <a:xfrm>
            <a:off x="533402" y="152400"/>
            <a:ext cx="9767276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235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00"/>
          </a:solidFill>
          <a:latin typeface="Arial Rounded MT Bold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A0C2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1pPr>
      <a:lvl2pPr marL="123825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§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2pPr>
      <a:lvl3pPr marL="249238" indent="-1238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3pPr>
      <a:lvl4pPr marL="373063" indent="-1222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·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4pPr>
      <a:lvl5pPr marL="563563" indent="-1698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»"/>
        <a:defRPr sz="2400">
          <a:solidFill>
            <a:srgbClr val="000000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5pPr>
      <a:lvl6pPr marL="10207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4779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19351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392363" indent="-169863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5522"/>
            <a:ext cx="1872208" cy="111708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673221" y="1263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300" b="1" dirty="0"/>
              <a:t>Organized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624147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4629" y="6248401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2116" y="480035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827" y="2786058"/>
            <a:ext cx="2214578" cy="510526"/>
          </a:xfrm>
          <a:prstGeom prst="rect">
            <a:avLst/>
          </a:prstGeom>
        </p:spPr>
      </p:pic>
      <p:pic>
        <p:nvPicPr>
          <p:cNvPr id="14" name="Picture 13" descr="PPTET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4562" y="2643183"/>
            <a:ext cx="1428760" cy="720424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881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453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5252" y="6257888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Copthorne,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20136" y="1560458"/>
            <a:ext cx="4499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Investment Forum</a:t>
            </a:r>
            <a:endParaRPr lang="en-IN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799" y="340622"/>
            <a:ext cx="5180276" cy="5854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5360" y="145479"/>
            <a:ext cx="10363200" cy="691233"/>
          </a:xfrm>
        </p:spPr>
        <p:txBody>
          <a:bodyPr>
            <a:noAutofit/>
          </a:bodyPr>
          <a:lstStyle/>
          <a:p>
            <a:r>
              <a:rPr lang="en-IE" sz="2800" dirty="0"/>
              <a:t>Turning Production growth into value addition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B0CF05-010D-4F92-B87C-1A81CA65DDC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9655209"/>
              </p:ext>
            </p:extLst>
          </p:nvPr>
        </p:nvGraphicFramePr>
        <p:xfrm>
          <a:off x="1127448" y="836713"/>
          <a:ext cx="9937104" cy="55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93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410A0-AF16-4924-B016-16E20AEBF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8410A0-AF16-4924-B016-16E20AEBF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8410A0-AF16-4924-B016-16E20AEBF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FF35E1-DCB0-4361-BEE5-EE82D87C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5AFF35E1-DCB0-4361-BEE5-EE82D87C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5AFF35E1-DCB0-4361-BEE5-EE82D87C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8D8C9-1014-4DCE-BA73-97C9DE24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7498D8C9-1014-4DCE-BA73-97C9DE24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498D8C9-1014-4DCE-BA73-97C9DE24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6D3674-0CBB-4460-A609-BA15B4D5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DC6D3674-0CBB-4460-A609-BA15B4D5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DC6D3674-0CBB-4460-A609-BA15B4D5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87B25-3870-43C3-B671-20F6CADD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B887B25-3870-43C3-B671-20F6CADD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B887B25-3870-43C3-B671-20F6CADD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975D8-4783-435C-B714-619737007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FE975D8-4783-435C-B714-619737007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FE975D8-4783-435C-B714-619737007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C6A67E-1C39-4C3D-93DE-52724C63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0C6A67E-1C39-4C3D-93DE-52724C63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00C6A67E-1C39-4C3D-93DE-52724C63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E60A4D-02CC-4A66-9DA0-415E80E11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7FE60A4D-02CC-4A66-9DA0-415E80E11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7FE60A4D-02CC-4A66-9DA0-415E80E11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436183"/>
            <a:ext cx="2907497" cy="714380"/>
          </a:xfrm>
        </p:spPr>
        <p:txBody>
          <a:bodyPr/>
          <a:lstStyle/>
          <a:p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Agenda</a:t>
            </a:r>
            <a:endParaRPr lang="en-IN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520788"/>
            <a:ext cx="10801200" cy="4572508"/>
          </a:xfrm>
        </p:spPr>
        <p:txBody>
          <a:bodyPr>
            <a:normAutofit/>
          </a:bodyPr>
          <a:lstStyle/>
          <a:p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short presentations  </a:t>
            </a:r>
          </a:p>
          <a:p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with Deepak </a:t>
            </a:r>
            <a:r>
              <a:rPr lang="en-IN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Kacher</a:t>
            </a:r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IN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 --- 15 minutes</a:t>
            </a:r>
          </a:p>
          <a:p>
            <a:endParaRPr lang="en-IN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524000" y="63824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</p:spTree>
    <p:extLst>
      <p:ext uri="{BB962C8B-B14F-4D97-AF65-F5344CB8AC3E}">
        <p14:creationId xmlns:p14="http://schemas.microsoft.com/office/powerpoint/2010/main" val="361856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6" y="1014080"/>
            <a:ext cx="4540591" cy="5129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032" y="248057"/>
            <a:ext cx="5256584" cy="714380"/>
          </a:xfrm>
        </p:spPr>
        <p:txBody>
          <a:bodyPr/>
          <a:lstStyle/>
          <a:p>
            <a:r>
              <a:rPr lang="en-GB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our speakers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9220" y="1597442"/>
            <a:ext cx="3448508" cy="1569660"/>
            <a:chOff x="199220" y="1597442"/>
            <a:chExt cx="3448508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199220" y="1597442"/>
              <a:ext cx="2794659" cy="15696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solidFill>
                    <a:schemeClr val="bg1"/>
                  </a:solidFill>
                </a:rPr>
                <a:t>Jauad</a:t>
              </a:r>
              <a:r>
                <a:rPr lang="en-GB" sz="2400" dirty="0">
                  <a:solidFill>
                    <a:schemeClr val="bg1"/>
                  </a:solidFill>
                </a:rPr>
                <a:t> Bruno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Investment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Promotion Agency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Guinea Bissau</a:t>
              </a:r>
            </a:p>
          </p:txBody>
        </p:sp>
        <p:cxnSp>
          <p:nvCxnSpPr>
            <p:cNvPr id="12" name="Straight Connector 11"/>
            <p:cNvCxnSpPr>
              <a:cxnSpLocks/>
              <a:stCxn id="9" idx="3"/>
            </p:cNvCxnSpPr>
            <p:nvPr/>
          </p:nvCxnSpPr>
          <p:spPr>
            <a:xfrm>
              <a:off x="2993879" y="2382272"/>
              <a:ext cx="653849" cy="2546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27348" y="3212977"/>
            <a:ext cx="3938252" cy="2424464"/>
            <a:chOff x="227348" y="3212977"/>
            <a:chExt cx="3938252" cy="2424464"/>
          </a:xfrm>
        </p:grpSpPr>
        <p:sp>
          <p:nvSpPr>
            <p:cNvPr id="10" name="TextBox 9"/>
            <p:cNvSpPr txBox="1"/>
            <p:nvPr/>
          </p:nvSpPr>
          <p:spPr>
            <a:xfrm>
              <a:off x="227348" y="4437112"/>
              <a:ext cx="2916324" cy="120032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Karim Berthe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CCA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Cote D’Ivoire</a:t>
              </a:r>
            </a:p>
          </p:txBody>
        </p:sp>
        <p:cxnSp>
          <p:nvCxnSpPr>
            <p:cNvPr id="13" name="Straight Connector 12"/>
            <p:cNvCxnSpPr>
              <a:cxnSpLocks/>
              <a:stCxn id="10" idx="3"/>
            </p:cNvCxnSpPr>
            <p:nvPr/>
          </p:nvCxnSpPr>
          <p:spPr>
            <a:xfrm flipV="1">
              <a:off x="3143672" y="3212977"/>
              <a:ext cx="1021928" cy="18243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87888" y="1412776"/>
            <a:ext cx="6840760" cy="1512168"/>
            <a:chOff x="5159896" y="1412776"/>
            <a:chExt cx="6768752" cy="1800200"/>
          </a:xfrm>
        </p:grpSpPr>
        <p:sp>
          <p:nvSpPr>
            <p:cNvPr id="7" name="TextBox 6"/>
            <p:cNvSpPr txBox="1"/>
            <p:nvPr/>
          </p:nvSpPr>
          <p:spPr>
            <a:xfrm>
              <a:off x="8616280" y="1412776"/>
              <a:ext cx="3312368" cy="98928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Olusegun </a:t>
              </a:r>
              <a:r>
                <a:rPr lang="en-GB" sz="2400" dirty="0" err="1">
                  <a:solidFill>
                    <a:schemeClr val="bg1"/>
                  </a:solidFill>
                </a:rPr>
                <a:t>Awolowo</a:t>
              </a:r>
              <a:endParaRPr lang="en-GB" sz="2400" dirty="0">
                <a:solidFill>
                  <a:schemeClr val="bg1"/>
                </a:solidFill>
              </a:endParaRPr>
            </a:p>
            <a:p>
              <a:r>
                <a:rPr lang="en-GB" sz="2400" dirty="0">
                  <a:solidFill>
                    <a:schemeClr val="bg1"/>
                  </a:solidFill>
                </a:rPr>
                <a:t>NEPC, Nigeria</a:t>
              </a: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H="1">
              <a:off x="5159896" y="1777170"/>
              <a:ext cx="3456384" cy="143580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01518" y="3068957"/>
            <a:ext cx="7201485" cy="830996"/>
            <a:chOff x="4655842" y="3370924"/>
            <a:chExt cx="7247161" cy="609514"/>
          </a:xfrm>
          <a:solidFill>
            <a:schemeClr val="accent3">
              <a:lumMod val="50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8590635" y="3370924"/>
              <a:ext cx="3312368" cy="60951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Deepak </a:t>
              </a:r>
              <a:r>
                <a:rPr lang="en-GB" sz="2400" dirty="0" err="1">
                  <a:solidFill>
                    <a:schemeClr val="bg1"/>
                  </a:solidFill>
                </a:rPr>
                <a:t>Kacher</a:t>
              </a:r>
              <a:endParaRPr lang="en-GB" sz="2400" dirty="0">
                <a:solidFill>
                  <a:schemeClr val="bg1"/>
                </a:solidFill>
              </a:endParaRPr>
            </a:p>
            <a:p>
              <a:r>
                <a:rPr lang="en-GB" sz="2400" dirty="0">
                  <a:solidFill>
                    <a:schemeClr val="bg1"/>
                  </a:solidFill>
                </a:rPr>
                <a:t>Fludor, Benin</a:t>
              </a:r>
            </a:p>
          </p:txBody>
        </p:sp>
        <p:cxnSp>
          <p:nvCxnSpPr>
            <p:cNvPr id="18" name="Straight Connector 17"/>
            <p:cNvCxnSpPr>
              <a:cxnSpLocks/>
              <a:stCxn id="8" idx="1"/>
            </p:cNvCxnSpPr>
            <p:nvPr/>
          </p:nvCxnSpPr>
          <p:spPr>
            <a:xfrm flipH="1" flipV="1">
              <a:off x="4655842" y="3370925"/>
              <a:ext cx="3934793" cy="304756"/>
            </a:xfrm>
            <a:prstGeom prst="line">
              <a:avLst/>
            </a:prstGeom>
            <a:grpFill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27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09-11 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159896" y="234888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>
                  <a:solidFill>
                    <a:schemeClr val="bg1"/>
                  </a:solidFill>
                </a:ln>
                <a:solidFill>
                  <a:srgbClr val="BB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r>
              <a:rPr lang="en-GB" sz="8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8800" b="1" dirty="0">
                <a:ln>
                  <a:solidFill>
                    <a:schemeClr val="bg1"/>
                  </a:solidFill>
                </a:ln>
                <a:solidFill>
                  <a:srgbClr val="BB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  <a:p>
            <a:r>
              <a:rPr lang="en-GB" sz="8800" b="1" dirty="0">
                <a:ln>
                  <a:solidFill>
                    <a:schemeClr val="bg1"/>
                  </a:solidFill>
                </a:ln>
                <a:solidFill>
                  <a:srgbClr val="BB22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Challenges</a:t>
            </a:r>
          </a:p>
          <a:p>
            <a:endParaRPr lang="en-GB" sz="8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89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764704"/>
            <a:ext cx="11108689" cy="5992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010" y="157943"/>
            <a:ext cx="866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Cashew Production</a:t>
            </a:r>
          </a:p>
        </p:txBody>
      </p:sp>
    </p:spTree>
    <p:extLst>
      <p:ext uri="{BB962C8B-B14F-4D97-AF65-F5344CB8AC3E}">
        <p14:creationId xmlns:p14="http://schemas.microsoft.com/office/powerpoint/2010/main" val="46126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1" y="126984"/>
            <a:ext cx="11969758" cy="6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9616" y="418921"/>
            <a:ext cx="6336704" cy="941388"/>
          </a:xfrm>
        </p:spPr>
        <p:txBody>
          <a:bodyPr>
            <a:normAutofit/>
          </a:bodyPr>
          <a:lstStyle/>
          <a:p>
            <a:r>
              <a:rPr lang="en-GB" dirty="0"/>
              <a:t>Cashew World Production 2025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5" b="12497"/>
          <a:stretch/>
        </p:blipFill>
        <p:spPr bwMode="auto">
          <a:xfrm>
            <a:off x="6528048" y="1556008"/>
            <a:ext cx="3713798" cy="30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500"/>
          <a:stretch/>
        </p:blipFill>
        <p:spPr bwMode="auto">
          <a:xfrm>
            <a:off x="1991544" y="1556792"/>
            <a:ext cx="40395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544" y="4972526"/>
            <a:ext cx="3559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 49%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27%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 13%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6734" y="4972526"/>
            <a:ext cx="381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 58%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18%</a:t>
            </a:r>
          </a:p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 9% </a:t>
            </a:r>
          </a:p>
        </p:txBody>
      </p:sp>
    </p:spTree>
    <p:extLst>
      <p:ext uri="{BB962C8B-B14F-4D97-AF65-F5344CB8AC3E}">
        <p14:creationId xmlns:p14="http://schemas.microsoft.com/office/powerpoint/2010/main" val="80746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1570"/>
          <a:stretch/>
        </p:blipFill>
        <p:spPr>
          <a:xfrm>
            <a:off x="0" y="127"/>
            <a:ext cx="8832304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98C6D-5B82-0348-B4FA-8CAE9A22E13E}" type="slidenum">
              <a:rPr lang="en-US" sz="1200">
                <a:solidFill>
                  <a:srgbClr val="3266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3266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1874" y="1916832"/>
            <a:ext cx="301544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Buyer behavior</a:t>
            </a: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Default of contract</a:t>
            </a:r>
            <a:endParaRPr lang="de-DE" sz="2000" dirty="0">
              <a:solidFill>
                <a:srgbClr val="000000"/>
              </a:solidFill>
              <a:latin typeface="Calibri"/>
            </a:endParaRP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Late collection of raw cashew nuts</a:t>
            </a: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Late payments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8900" fontAlgn="base"/>
            <a:endParaRPr lang="en-US" sz="2000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88900" fontAlgn="base"/>
            <a:r>
              <a:rPr lang="en-US" sz="2000" dirty="0">
                <a:solidFill>
                  <a:srgbClr val="000000"/>
                </a:solidFill>
                <a:latin typeface="Calibri"/>
                <a:cs typeface="Times New Roman"/>
              </a:rPr>
              <a:t>Other Risks</a:t>
            </a: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Lack of knowledge of buyer’s requirements</a:t>
            </a: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Bushfires</a:t>
            </a:r>
            <a:endParaRPr lang="de-DE" sz="2000" dirty="0">
              <a:solidFill>
                <a:srgbClr val="000000"/>
              </a:solidFill>
              <a:latin typeface="Calibri"/>
            </a:endParaRPr>
          </a:p>
          <a:p>
            <a:pPr marL="176213" lvl="1" indent="-87313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Land tenure issues (land loss)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itle 5"/>
          <p:cNvSpPr>
            <a:spLocks noGrp="1"/>
          </p:cNvSpPr>
          <p:nvPr/>
        </p:nvSpPr>
        <p:spPr bwMode="auto">
          <a:xfrm>
            <a:off x="1703512" y="5438476"/>
            <a:ext cx="6834764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0">
                <a:solidFill>
                  <a:srgbClr val="336600"/>
                </a:solidFill>
                <a:latin typeface="Calibri"/>
                <a:ea typeface="ＭＳ Ｐゴシック" pitchFamily="-108" charset="-128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Producer level risks suggest processors are losing out due to own behavior and late availability of working capital.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260648"/>
            <a:ext cx="228025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98C6D-5B82-0348-B4FA-8CAE9A22E13E}" type="slidenum">
              <a:rPr lang="en-US" sz="1200">
                <a:solidFill>
                  <a:srgbClr val="3266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326600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207"/>
          <a:stretch/>
        </p:blipFill>
        <p:spPr>
          <a:xfrm>
            <a:off x="13512" y="1"/>
            <a:ext cx="8674776" cy="6858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3365" y="2474801"/>
            <a:ext cx="3173949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Key Operational Risks </a:t>
            </a:r>
          </a:p>
          <a:p>
            <a:pPr fontAlgn="base"/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Lack of Management skills </a:t>
            </a: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Low cost competitiveness </a:t>
            </a: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High raw material prices  </a:t>
            </a: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High energy costs</a:t>
            </a:r>
          </a:p>
          <a:p>
            <a:pPr marL="88900" indent="-88900" fontAlgn="base">
              <a:buFont typeface="Wingdings"/>
              <a:buChar char="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alibri"/>
                <a:cs typeface="Times New Roman"/>
              </a:rPr>
              <a:t>       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/>
              </a:rPr>
              <a:t>Other Risks</a:t>
            </a: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Working Capital failure</a:t>
            </a:r>
          </a:p>
          <a:p>
            <a:pPr marL="88900" lvl="1" indent="-88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Failure to build supply chains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1" fontAlgn="base"/>
            <a:endParaRPr lang="en-US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5"/>
          <p:cNvSpPr>
            <a:spLocks noGrp="1"/>
          </p:cNvSpPr>
          <p:nvPr/>
        </p:nvSpPr>
        <p:spPr bwMode="auto">
          <a:xfrm>
            <a:off x="2855641" y="5157192"/>
            <a:ext cx="568863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0">
                <a:solidFill>
                  <a:srgbClr val="336600"/>
                </a:solidFill>
                <a:latin typeface="Calibri"/>
                <a:ea typeface="ＭＳ Ｐゴシック" pitchFamily="-108" charset="-128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00"/>
                </a:solidFill>
                <a:latin typeface="Arial Rounded MT Bold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A0C2E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level Risks were mainly operational in nature and relate to their ability to remain cost competitive.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676" y="33265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4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mCashew PPT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5F5F5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18BECF"/>
        </a:dk2>
        <a:lt2>
          <a:srgbClr val="A7BDC8"/>
        </a:lt2>
        <a:accent1>
          <a:srgbClr val="007B6A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AABFB9"/>
        </a:accent5>
        <a:accent6>
          <a:srgbClr val="009187"/>
        </a:accent6>
        <a:hlink>
          <a:srgbClr val="00899D"/>
        </a:hlink>
        <a:folHlink>
          <a:srgbClr val="004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303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Arial Rounded MT Bold</vt:lpstr>
      <vt:lpstr>Calibri</vt:lpstr>
      <vt:lpstr>Euphemia</vt:lpstr>
      <vt:lpstr>Times</vt:lpstr>
      <vt:lpstr>Times New Roman</vt:lpstr>
      <vt:lpstr>Wingdings</vt:lpstr>
      <vt:lpstr>Office Theme</vt:lpstr>
      <vt:lpstr>4_ComCashew PPT Template</vt:lpstr>
      <vt:lpstr>PowerPoint Presentation</vt:lpstr>
      <vt:lpstr>Agenda</vt:lpstr>
      <vt:lpstr>Introducing our speakers</vt:lpstr>
      <vt:lpstr>PowerPoint Presentation</vt:lpstr>
      <vt:lpstr>PowerPoint Presentation</vt:lpstr>
      <vt:lpstr>PowerPoint Presentation</vt:lpstr>
      <vt:lpstr>Cashew World Production 2025</vt:lpstr>
      <vt:lpstr>PowerPoint Presentation</vt:lpstr>
      <vt:lpstr>PowerPoint Presentation</vt:lpstr>
      <vt:lpstr>Turning Production growth into value addition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J Yeo Wei Jie</cp:lastModifiedBy>
  <cp:revision>72</cp:revision>
  <dcterms:created xsi:type="dcterms:W3CDTF">2016-02-16T09:50:06Z</dcterms:created>
  <dcterms:modified xsi:type="dcterms:W3CDTF">2017-02-11T03:46:00Z</dcterms:modified>
</cp:coreProperties>
</file>