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0" r:id="rId3"/>
    <p:sldId id="355" r:id="rId4"/>
    <p:sldId id="308" r:id="rId5"/>
    <p:sldId id="291" r:id="rId6"/>
    <p:sldId id="292" r:id="rId7"/>
    <p:sldId id="293" r:id="rId8"/>
    <p:sldId id="299" r:id="rId9"/>
    <p:sldId id="334" r:id="rId10"/>
    <p:sldId id="322" r:id="rId11"/>
    <p:sldId id="336" r:id="rId12"/>
    <p:sldId id="341" r:id="rId13"/>
    <p:sldId id="283" r:id="rId14"/>
    <p:sldId id="349" r:id="rId15"/>
    <p:sldId id="360" r:id="rId16"/>
    <p:sldId id="361" r:id="rId17"/>
    <p:sldId id="362" r:id="rId18"/>
    <p:sldId id="357" r:id="rId19"/>
    <p:sldId id="353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6600"/>
    <a:srgbClr val="0066FF"/>
    <a:srgbClr val="BB222B"/>
    <a:srgbClr val="00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7" autoAdjust="0"/>
    <p:restoredTop sz="94638" autoAdjust="0"/>
  </p:normalViewPr>
  <p:slideViewPr>
    <p:cSldViewPr>
      <p:cViewPr varScale="1">
        <p:scale>
          <a:sx n="86" d="100"/>
          <a:sy n="86" d="100"/>
        </p:scale>
        <p:origin x="-90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448" y="-78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title>
      <c:tx>
        <c:rich>
          <a:bodyPr/>
          <a:lstStyle/>
          <a:p>
            <a:pPr>
              <a:defRPr sz="2400">
                <a:solidFill>
                  <a:srgbClr val="FF0000"/>
                </a:solidFill>
              </a:defRPr>
            </a:pPr>
            <a:r>
              <a:rPr lang="en-IN" sz="2400" dirty="0" smtClean="0">
                <a:solidFill>
                  <a:srgbClr val="FF0000"/>
                </a:solidFill>
              </a:rPr>
              <a:t>RCN Productivity per Hectare </a:t>
            </a:r>
            <a:endParaRPr lang="en-IN" sz="24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3900490351899608"/>
          <c:y val="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Productivity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6.6563210068402032E-2"/>
                  <c:y val="-2.7774691700922162E-5"/>
                </c:manualLayout>
              </c:layout>
              <c:showVal val="1"/>
            </c:dLbl>
            <c:dLbl>
              <c:idx val="2"/>
              <c:layout>
                <c:manualLayout>
                  <c:x val="-1.1736731654481462E-2"/>
                  <c:y val="-3.6167764985177091E-2"/>
                </c:manualLayout>
              </c:layout>
              <c:showVal val="1"/>
            </c:dLbl>
            <c:dLbl>
              <c:idx val="3"/>
              <c:layout>
                <c:manualLayout>
                  <c:x val="-7.9262765043148692E-2"/>
                  <c:y val="4.9363423557226699E-3"/>
                </c:manualLayout>
              </c:layout>
              <c:showVal val="1"/>
            </c:dLbl>
            <c:dLbl>
              <c:idx val="6"/>
              <c:layout>
                <c:manualLayout>
                  <c:x val="1.3140864326163495E-3"/>
                  <c:y val="-1.5851065281245569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showLeaderLines val="1"/>
          </c:dLbls>
          <c:cat>
            <c:strRef>
              <c:f>Sheet1!$A$2:$A$10</c:f>
              <c:strCache>
                <c:ptCount val="9"/>
                <c:pt idx="0">
                  <c:v>Kerala </c:v>
                </c:pt>
                <c:pt idx="1">
                  <c:v>Karnataka </c:v>
                </c:pt>
                <c:pt idx="2">
                  <c:v>Goa </c:v>
                </c:pt>
                <c:pt idx="3">
                  <c:v>Maharashtra </c:v>
                </c:pt>
                <c:pt idx="4">
                  <c:v>Tamil Nadu </c:v>
                </c:pt>
                <c:pt idx="5">
                  <c:v>Andhra Pradesh </c:v>
                </c:pt>
                <c:pt idx="6">
                  <c:v>Orissa </c:v>
                </c:pt>
                <c:pt idx="7">
                  <c:v>West Bengal </c:v>
                </c:pt>
                <c:pt idx="8">
                  <c:v>Others 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946</c:v>
                </c:pt>
                <c:pt idx="1">
                  <c:v>645</c:v>
                </c:pt>
                <c:pt idx="2">
                  <c:v>550</c:v>
                </c:pt>
                <c:pt idx="3">
                  <c:v>1262</c:v>
                </c:pt>
                <c:pt idx="4">
                  <c:v>478</c:v>
                </c:pt>
                <c:pt idx="5">
                  <c:v>539</c:v>
                </c:pt>
                <c:pt idx="6">
                  <c:v>474</c:v>
                </c:pt>
                <c:pt idx="7">
                  <c:v>1096</c:v>
                </c:pt>
                <c:pt idx="8">
                  <c:v>658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2227819376258264"/>
          <c:y val="0.10636878553455073"/>
          <c:w val="0.36370439374139091"/>
          <c:h val="0.89359442518082821"/>
        </c:manualLayout>
      </c:layout>
      <c:txPr>
        <a:bodyPr/>
        <a:lstStyle/>
        <a:p>
          <a:pPr>
            <a:defRPr b="1">
              <a:solidFill>
                <a:srgbClr val="006600"/>
              </a:solidFill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4F970-05E8-464F-B6FE-E55189BE3CB3}" type="datetimeFigureOut">
              <a:rPr lang="en-IN" smtClean="0"/>
              <a:pPr/>
              <a:t>10-02-2017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86BF4-4082-4A4C-9495-0823F1E05EC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03351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C1EAA6-7018-4787-98ED-F3770DC4C0B9}" type="datetimeFigureOut">
              <a:rPr lang="en-US" smtClean="0"/>
              <a:pPr/>
              <a:t>2/10/2017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A4977E-5C86-42DF-877A-3387CC1F9AB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80716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4977E-5C86-42DF-877A-3387CC1F9AB8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25804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Trebuchet MS" pitchFamily="34" charset="0"/>
              </a:rPr>
              <a:t> Coconut husk burial to extend moisture availability by one </a:t>
            </a:r>
            <a:r>
              <a:rPr lang="en-US" b="1" dirty="0" smtClean="0">
                <a:latin typeface="Trebuchet MS" pitchFamily="34" charset="0"/>
              </a:rPr>
              <a:t>month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Trebuchet MS" pitchFamily="34" charset="0"/>
              </a:rPr>
              <a:t>Staggered trenches, </a:t>
            </a:r>
            <a:endParaRPr lang="en-US" b="1" dirty="0" smtClean="0"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Trebuchet MS" pitchFamily="34" charset="0"/>
              </a:rPr>
              <a:t> Degradation of husk increase soil porosity &amp; improve soil health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4977E-5C86-42DF-877A-3387CC1F9AB8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4977E-5C86-42DF-877A-3387CC1F9AB8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4977E-5C86-42DF-877A-3387CC1F9AB8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IN" sz="1400" b="1" dirty="0" smtClean="0"/>
              <a:t> Exposure to farmers of non-traditional area   for </a:t>
            </a:r>
            <a:r>
              <a:rPr lang="en-IN" sz="1400" b="1" dirty="0" err="1" smtClean="0"/>
              <a:t>encashing</a:t>
            </a:r>
            <a:r>
              <a:rPr lang="en-IN" sz="1400" b="1" dirty="0" smtClean="0"/>
              <a:t> the  </a:t>
            </a:r>
          </a:p>
          <a:p>
            <a:r>
              <a:rPr lang="en-IN" sz="1400" b="1" dirty="0" smtClean="0"/>
              <a:t>   potentiality </a:t>
            </a:r>
            <a:endParaRPr lang="en-IN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4977E-5C86-42DF-877A-3387CC1F9AB8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IN" b="1" dirty="0" smtClean="0"/>
              <a:t> Senile and unproductive mango orchard was replaced with cashew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4977E-5C86-42DF-877A-3387CC1F9AB8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IN" b="1" dirty="0" smtClean="0"/>
              <a:t>In Watershed area of Bidar Cashew finds good cash crop and well suited for the region </a:t>
            </a:r>
            <a:endParaRPr lang="en-I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4977E-5C86-42DF-877A-3387CC1F9AB8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IN" sz="1400" b="1" dirty="0" smtClean="0"/>
              <a:t> Cashew - become good cash crop in hardy, rocky and basalt soils</a:t>
            </a:r>
            <a:endParaRPr lang="en-IN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4977E-5C86-42DF-877A-3387CC1F9AB8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4977E-5C86-42DF-877A-3387CC1F9AB8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4977E-5C86-42DF-877A-3387CC1F9AB8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4977E-5C86-42DF-877A-3387CC1F9AB8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828496" cy="4183380"/>
          </a:xfrm>
        </p:spPr>
        <p:txBody>
          <a:bodyPr>
            <a:normAutofit/>
          </a:bodyPr>
          <a:lstStyle/>
          <a:p>
            <a:pPr marL="265113" indent="-265113"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1400" b="1" dirty="0" smtClean="0">
                <a:solidFill>
                  <a:srgbClr val="002060"/>
                </a:solidFill>
                <a:latin typeface="Trebuchet MS" pitchFamily="34" charset="0"/>
              </a:rPr>
              <a:t>Cashew – </a:t>
            </a:r>
            <a:r>
              <a:rPr lang="en-US" sz="1400" b="1" i="1" dirty="0" err="1" smtClean="0">
                <a:solidFill>
                  <a:srgbClr val="002060"/>
                </a:solidFill>
                <a:latin typeface="Trebuchet MS" pitchFamily="34" charset="0"/>
              </a:rPr>
              <a:t>Anacardium</a:t>
            </a:r>
            <a:r>
              <a:rPr lang="en-US" sz="1400" b="1" dirty="0" smtClean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en-US" sz="1400" b="1" i="1" dirty="0" err="1" smtClean="0">
                <a:solidFill>
                  <a:srgbClr val="002060"/>
                </a:solidFill>
                <a:latin typeface="Trebuchet MS" pitchFamily="34" charset="0"/>
              </a:rPr>
              <a:t>occidentale</a:t>
            </a:r>
            <a:r>
              <a:rPr lang="en-US" sz="1400" b="1" dirty="0" smtClean="0">
                <a:solidFill>
                  <a:srgbClr val="002060"/>
                </a:solidFill>
                <a:latin typeface="Trebuchet MS" pitchFamily="34" charset="0"/>
              </a:rPr>
              <a:t> L.</a:t>
            </a:r>
          </a:p>
          <a:p>
            <a:pPr marL="265113" indent="-265113"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1400" b="1" dirty="0" smtClean="0">
                <a:solidFill>
                  <a:srgbClr val="002060"/>
                </a:solidFill>
                <a:latin typeface="Trebuchet MS" pitchFamily="34" charset="0"/>
              </a:rPr>
              <a:t>Native of Brazil.</a:t>
            </a:r>
          </a:p>
          <a:p>
            <a:pPr marL="265113" indent="-265113"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1400" b="1" dirty="0" smtClean="0">
                <a:solidFill>
                  <a:srgbClr val="002060"/>
                </a:solidFill>
                <a:latin typeface="Trebuchet MS" pitchFamily="34" charset="0"/>
              </a:rPr>
              <a:t>Introduced into India during 16</a:t>
            </a:r>
            <a:r>
              <a:rPr lang="en-US" sz="1400" b="1" baseline="30000" dirty="0" smtClean="0">
                <a:solidFill>
                  <a:srgbClr val="002060"/>
                </a:solidFill>
                <a:latin typeface="Trebuchet MS" pitchFamily="34" charset="0"/>
              </a:rPr>
              <a:t>th</a:t>
            </a:r>
            <a:r>
              <a:rPr lang="en-US" sz="1400" b="1" dirty="0" smtClean="0">
                <a:solidFill>
                  <a:srgbClr val="002060"/>
                </a:solidFill>
                <a:latin typeface="Trebuchet MS" pitchFamily="34" charset="0"/>
              </a:rPr>
              <a:t> Century to control soil erosion</a:t>
            </a:r>
          </a:p>
          <a:p>
            <a:pPr marL="265113" indent="-265113"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1400" b="1" dirty="0" smtClean="0">
                <a:solidFill>
                  <a:srgbClr val="002060"/>
                </a:solidFill>
                <a:latin typeface="Trebuchet MS" pitchFamily="34" charset="0"/>
              </a:rPr>
              <a:t>India nourished this crop and made it a commodity of International trade and acclaim.</a:t>
            </a:r>
          </a:p>
          <a:p>
            <a:pPr marL="265113" indent="-265113"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1400" b="1" dirty="0" smtClean="0">
                <a:solidFill>
                  <a:srgbClr val="002060"/>
                </a:solidFill>
                <a:latin typeface="Trebuchet MS" pitchFamily="34" charset="0"/>
              </a:rPr>
              <a:t>International trade in cashew kernels began during early part of the 20</a:t>
            </a:r>
            <a:r>
              <a:rPr lang="en-US" sz="1400" b="1" baseline="30000" dirty="0" smtClean="0">
                <a:solidFill>
                  <a:srgbClr val="002060"/>
                </a:solidFill>
                <a:latin typeface="Trebuchet MS" pitchFamily="34" charset="0"/>
              </a:rPr>
              <a:t>th</a:t>
            </a:r>
            <a:r>
              <a:rPr lang="en-US" sz="1400" b="1" dirty="0" smtClean="0">
                <a:solidFill>
                  <a:srgbClr val="002060"/>
                </a:solidFill>
                <a:latin typeface="Trebuchet MS" pitchFamily="34" charset="0"/>
              </a:rPr>
              <a:t> Century.</a:t>
            </a:r>
          </a:p>
          <a:p>
            <a:pPr marL="265113" indent="-265113"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1400" b="1" dirty="0" smtClean="0">
                <a:solidFill>
                  <a:srgbClr val="002060"/>
                </a:solidFill>
                <a:latin typeface="Trebuchet MS" pitchFamily="34" charset="0"/>
              </a:rPr>
              <a:t>Cultivated in east coast, west coast regions and also to some extent in plains region and NEH region.</a:t>
            </a:r>
            <a:endParaRPr lang="en-IN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4977E-5C86-42DF-877A-3387CC1F9AB8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Area:  Maharashtra (First ) followed by </a:t>
            </a:r>
            <a:r>
              <a:rPr lang="en-IN" b="1" dirty="0" err="1" smtClean="0"/>
              <a:t>Andra</a:t>
            </a:r>
            <a:r>
              <a:rPr lang="en-IN" b="1" dirty="0" smtClean="0"/>
              <a:t> Pradesh, Orissa, Tamil  Nadu &amp; </a:t>
            </a:r>
          </a:p>
          <a:p>
            <a:r>
              <a:rPr lang="en-IN" b="1" dirty="0" smtClean="0"/>
              <a:t>            Karnataka (5</a:t>
            </a:r>
            <a:r>
              <a:rPr lang="en-IN" b="1" baseline="30000" dirty="0" smtClean="0"/>
              <a:t>th</a:t>
            </a:r>
            <a:r>
              <a:rPr lang="en-IN" b="1" dirty="0" smtClean="0"/>
              <a:t> Position)</a:t>
            </a:r>
          </a:p>
          <a:p>
            <a:endParaRPr lang="en-IN" b="1" dirty="0" smtClean="0"/>
          </a:p>
          <a:p>
            <a:r>
              <a:rPr lang="en-IN" b="1" dirty="0" smtClean="0"/>
              <a:t>Production: Maharashtra (First ) followed by </a:t>
            </a:r>
            <a:r>
              <a:rPr lang="en-IN" b="1" dirty="0" err="1" smtClean="0"/>
              <a:t>Andra</a:t>
            </a:r>
            <a:r>
              <a:rPr lang="en-IN" b="1" dirty="0" smtClean="0"/>
              <a:t> Pradesh, Orissa &amp; Karnataka (4</a:t>
            </a:r>
            <a:r>
              <a:rPr lang="en-IN" b="1" baseline="30000" dirty="0" smtClean="0"/>
              <a:t>th</a:t>
            </a:r>
            <a:r>
              <a:rPr lang="en-IN" b="1" dirty="0" smtClean="0"/>
              <a:t>)</a:t>
            </a:r>
          </a:p>
          <a:p>
            <a:endParaRPr lang="en-IN" b="1" dirty="0" smtClean="0"/>
          </a:p>
          <a:p>
            <a:r>
              <a:rPr lang="en-IN" b="1" dirty="0" smtClean="0"/>
              <a:t>Productivity: Maharashtra (First ) followed by West Bengal, Kerala &amp;  Karnataka (4</a:t>
            </a:r>
            <a:r>
              <a:rPr lang="en-IN" b="1" baseline="30000" dirty="0" smtClean="0"/>
              <a:t>th</a:t>
            </a:r>
            <a:r>
              <a:rPr lang="en-IN" b="1" dirty="0" smtClean="0"/>
              <a:t>)</a:t>
            </a:r>
            <a:endParaRPr lang="en-I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4977E-5C86-42DF-877A-3387CC1F9AB8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 smtClean="0"/>
          </a:p>
          <a:p>
            <a:pPr marL="180975" lvl="0" indent="-1809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Early cashew plantations were established with poor quality seedling progeny and are now unproductive.</a:t>
            </a:r>
            <a:endParaRPr lang="en-IN" b="1" dirty="0" smtClean="0"/>
          </a:p>
          <a:p>
            <a:pPr marL="180975" indent="-1809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Poor soil fertility in cashew growing areas, seedling progeny of indistinct origin and neglect of crops. </a:t>
            </a:r>
          </a:p>
          <a:p>
            <a:pPr marL="180975" lvl="0" indent="-1809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Senile plantations were more prevalent in Karnataka, Goa, Andhra Pradesh, Orissa and Tamil Nadu. </a:t>
            </a:r>
          </a:p>
          <a:p>
            <a:pPr marL="180975" lvl="0" indent="-1809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The lack of transfer of technology </a:t>
            </a:r>
            <a:r>
              <a:rPr lang="en-US" b="1" dirty="0" err="1" smtClean="0"/>
              <a:t>programmes</a:t>
            </a:r>
            <a:r>
              <a:rPr lang="en-US" b="1" dirty="0" smtClean="0"/>
              <a:t> to better equip farmers.</a:t>
            </a:r>
            <a:endParaRPr lang="en-IN" b="1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4977E-5C86-42DF-877A-3387CC1F9AB8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4977E-5C86-42DF-877A-3387CC1F9AB8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Ullal-1:</a:t>
            </a:r>
          </a:p>
          <a:p>
            <a:endParaRPr lang="en-IN" b="1" dirty="0" smtClean="0"/>
          </a:p>
          <a:p>
            <a:r>
              <a:rPr lang="en-IN" b="1" dirty="0" smtClean="0"/>
              <a:t>Medium spreading canopy  with mean nut yield of 16 Kg/tree</a:t>
            </a:r>
            <a:br>
              <a:rPr lang="en-IN" b="1" dirty="0" smtClean="0"/>
            </a:br>
            <a:endParaRPr lang="en-IN" b="1" dirty="0" smtClean="0"/>
          </a:p>
          <a:p>
            <a:endParaRPr lang="en-IN" b="1" dirty="0" smtClean="0"/>
          </a:p>
          <a:p>
            <a:r>
              <a:rPr lang="en-IN" b="1" dirty="0" smtClean="0"/>
              <a:t>Ullal-3</a:t>
            </a:r>
          </a:p>
          <a:p>
            <a:endParaRPr lang="en-IN" b="1" dirty="0" smtClean="0"/>
          </a:p>
          <a:p>
            <a:r>
              <a:rPr lang="en-IN" b="1" dirty="0" smtClean="0"/>
              <a:t>Open canopy  with mean nut yield of 14.7Kg/tree</a:t>
            </a:r>
            <a:br>
              <a:rPr lang="en-IN" b="1" dirty="0" smtClean="0"/>
            </a:br>
            <a:endParaRPr lang="en-IN" b="1" dirty="0" smtClean="0"/>
          </a:p>
          <a:p>
            <a:endParaRPr lang="en-I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4977E-5C86-42DF-877A-3387CC1F9AB8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U N 50 : (</a:t>
            </a:r>
            <a:r>
              <a:rPr lang="en-IN" b="1" dirty="0" err="1" smtClean="0"/>
              <a:t>Ullal</a:t>
            </a:r>
            <a:r>
              <a:rPr lang="en-IN" b="1" dirty="0" smtClean="0"/>
              <a:t> </a:t>
            </a:r>
            <a:r>
              <a:rPr lang="en-IN" b="1" dirty="0" err="1" smtClean="0"/>
              <a:t>Nileswar</a:t>
            </a:r>
            <a:r>
              <a:rPr lang="en-IN" b="1" dirty="0" smtClean="0"/>
              <a:t> -50)</a:t>
            </a:r>
          </a:p>
          <a:p>
            <a:endParaRPr lang="en-IN" b="1" dirty="0" smtClean="0"/>
          </a:p>
          <a:p>
            <a:r>
              <a:rPr lang="en-IN" b="1" dirty="0" smtClean="0"/>
              <a:t>Medium canopy  with mean nut yield of 10.5 Kg/tree</a:t>
            </a:r>
            <a:br>
              <a:rPr lang="en-IN" b="1" dirty="0" smtClean="0"/>
            </a:br>
            <a:endParaRPr lang="en-IN" b="1" dirty="0" smtClean="0"/>
          </a:p>
          <a:p>
            <a:endParaRPr lang="en-IN" b="1" dirty="0" smtClean="0"/>
          </a:p>
          <a:p>
            <a:r>
              <a:rPr lang="en-IN" b="1" dirty="0" err="1" smtClean="0"/>
              <a:t>Chintamani</a:t>
            </a:r>
            <a:r>
              <a:rPr lang="en-IN" b="1" dirty="0" smtClean="0"/>
              <a:t> -1</a:t>
            </a:r>
          </a:p>
          <a:p>
            <a:endParaRPr lang="en-IN" b="1" dirty="0" smtClean="0"/>
          </a:p>
          <a:p>
            <a:r>
              <a:rPr lang="en-IN" b="1" dirty="0" smtClean="0"/>
              <a:t>Open canopy  with mean nut yield of 7.2 Kg/tree</a:t>
            </a:r>
            <a:br>
              <a:rPr lang="en-IN" b="1" dirty="0" smtClean="0"/>
            </a:br>
            <a:endParaRPr lang="en-IN" b="1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4977E-5C86-42DF-877A-3387CC1F9AB8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4977E-5C86-42DF-877A-3387CC1F9AB8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0975" lvl="0" indent="-180975">
              <a:buFont typeface="Arial" pitchFamily="34" charset="0"/>
              <a:buChar char="•"/>
            </a:pPr>
            <a:r>
              <a:rPr lang="en-US" b="1" dirty="0" smtClean="0"/>
              <a:t>High density planting with 4 x 4 m spacing (625 plants/ha) was shown to be better  than traditional spacing (8 x 8 m)</a:t>
            </a:r>
          </a:p>
          <a:p>
            <a:pPr marL="180975" lvl="0" indent="-180975">
              <a:buFont typeface="Arial" pitchFamily="34" charset="0"/>
              <a:buChar char="•"/>
            </a:pPr>
            <a:endParaRPr lang="en-US" b="1" dirty="0" smtClean="0"/>
          </a:p>
          <a:p>
            <a:pPr marL="180975" lvl="0" indent="-180975">
              <a:buFont typeface="Arial" pitchFamily="34" charset="0"/>
              <a:buChar char="•"/>
            </a:pPr>
            <a:r>
              <a:rPr lang="en-US" b="1" dirty="0" smtClean="0"/>
              <a:t>Increase  in yield over 2.5 times</a:t>
            </a:r>
            <a:endParaRPr lang="en-I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4977E-5C86-42DF-877A-3387CC1F9AB8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9AB1D1A-01F6-4136-9FA3-F112459EC0B2}" type="datetime1">
              <a:rPr lang="en-US" smtClean="0"/>
              <a:pPr/>
              <a:t>2/10/2017</a:t>
            </a:fld>
            <a:endParaRPr lang="en-IN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IN"/>
              <a:t>09-11 February, 2017</a:t>
            </a:r>
            <a:endParaRPr lang="en-IN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7" name="Picture 16" descr="CASe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03790" y="1810854"/>
            <a:ext cx="1854406" cy="1893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9AB1D1A-01F6-4136-9FA3-F112459EC0B2}" type="datetime1">
              <a:rPr lang="en-US" smtClean="0"/>
              <a:pPr/>
              <a:t>2/10/2017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IN"/>
              <a:t>09-11 February, 2017</a:t>
            </a:r>
            <a:endParaRPr lang="en-IN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288925"/>
            <a:ext cx="772636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55663" y="1593850"/>
            <a:ext cx="8105775" cy="44259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0C046-6C67-4F51-A9B5-24FE9D4A3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155" y="55541"/>
            <a:ext cx="749976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1124744"/>
            <a:ext cx="822960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9AB1D1A-01F6-4136-9FA3-F112459EC0B2}" type="datetime1">
              <a:rPr lang="en-US" smtClean="0"/>
              <a:pPr/>
              <a:t>2/10/2017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IN"/>
              <a:t>09-11 February, 2017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8" name="Picture 7" descr="CASew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803790" y="1810854"/>
            <a:ext cx="1854406" cy="189386"/>
          </a:xfrm>
          <a:prstGeom prst="rect">
            <a:avLst/>
          </a:prstGeom>
        </p:spPr>
      </p:pic>
      <p:pic>
        <p:nvPicPr>
          <p:cNvPr id="7" name="Picture 6" descr="WCC-Logo-1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7892923" y="44624"/>
            <a:ext cx="1215581" cy="725297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295172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CC-Logo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0"/>
            <a:ext cx="2232248" cy="1331908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7393992" y="44624"/>
            <a:ext cx="1714512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Organised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6289575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09-11 February, 2017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628" y="6248400"/>
            <a:ext cx="3831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400" dirty="0"/>
              <a:t>	</a:t>
            </a:r>
            <a:endParaRPr lang="en-US" sz="1400" dirty="0"/>
          </a:p>
        </p:txBody>
      </p:sp>
      <p:pic>
        <p:nvPicPr>
          <p:cNvPr id="12" name="Picture 11" descr="CASew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73252"/>
            <a:ext cx="2796723" cy="285752"/>
          </a:xfrm>
          <a:prstGeom prst="rect">
            <a:avLst/>
          </a:prstGeom>
        </p:spPr>
      </p:pic>
      <p:pic>
        <p:nvPicPr>
          <p:cNvPr id="13" name="Picture 12" descr="R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7" y="2786058"/>
            <a:ext cx="2214578" cy="510526"/>
          </a:xfrm>
          <a:prstGeom prst="rect">
            <a:avLst/>
          </a:prstGeom>
        </p:spPr>
      </p:pic>
      <p:pic>
        <p:nvPicPr>
          <p:cNvPr id="14" name="Picture 13" descr="PPTET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2643183"/>
            <a:ext cx="1428760" cy="720424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4357686" y="2285992"/>
            <a:ext cx="1714512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IN" sz="1300" b="1" dirty="0">
                <a:solidFill>
                  <a:schemeClr val="bg1"/>
                </a:solidFill>
              </a:rPr>
              <a:t>Title Sponsor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929454" y="2357430"/>
            <a:ext cx="1714512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IN" sz="1300" b="1" dirty="0">
                <a:solidFill>
                  <a:schemeClr val="bg1"/>
                </a:solidFill>
              </a:rPr>
              <a:t>Platinum Sponsor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61252" y="6257887"/>
            <a:ext cx="2381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Grand </a:t>
            </a:r>
            <a:r>
              <a:rPr lang="en-IN" sz="1400" dirty="0" err="1"/>
              <a:t>Copthorne</a:t>
            </a:r>
            <a:r>
              <a:rPr lang="en-IN" sz="1400" dirty="0"/>
              <a:t>, Singapore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7504" y="1600339"/>
            <a:ext cx="9001000" cy="468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b="1" dirty="0" smtClean="0">
                <a:solidFill>
                  <a:srgbClr val="0066FF"/>
                </a:solidFill>
                <a:latin typeface="Trebuchet MS" pitchFamily="34" charset="0"/>
              </a:rPr>
              <a:t>Augmentation of Productivity in Cashew </a:t>
            </a:r>
            <a:r>
              <a:rPr lang="en-IN" sz="3600" b="1" dirty="0" smtClean="0">
                <a:solidFill>
                  <a:srgbClr val="FF0000"/>
                </a:solidFill>
                <a:latin typeface="Trebuchet MS" pitchFamily="34" charset="0"/>
              </a:rPr>
              <a:t>–</a:t>
            </a:r>
            <a:r>
              <a:rPr lang="en-IN" sz="3600" b="1" dirty="0" smtClean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en-IN" sz="3600" b="1" i="1" dirty="0" smtClean="0">
                <a:solidFill>
                  <a:srgbClr val="FF0000"/>
                </a:solidFill>
                <a:latin typeface="Trebuchet MS" pitchFamily="34" charset="0"/>
              </a:rPr>
              <a:t>Challenges &amp; Approaches </a:t>
            </a:r>
            <a:endParaRPr lang="en-IN" sz="3600" b="1" i="1" dirty="0">
              <a:solidFill>
                <a:srgbClr val="FF0000"/>
              </a:solidFill>
              <a:latin typeface="Trebuchet MS" pitchFamily="34" charset="0"/>
            </a:endParaRPr>
          </a:p>
          <a:p>
            <a:pPr algn="ctr"/>
            <a:endParaRPr lang="en-IN" sz="1050" b="1" dirty="0" smtClean="0">
              <a:solidFill>
                <a:srgbClr val="006600"/>
              </a:solidFill>
              <a:latin typeface="Trebuchet MS" pitchFamily="34" charset="0"/>
            </a:endParaRPr>
          </a:p>
          <a:p>
            <a:pPr algn="ctr"/>
            <a:endParaRPr lang="en-IN" sz="2800" b="1" dirty="0" smtClean="0">
              <a:solidFill>
                <a:srgbClr val="006600"/>
              </a:solidFill>
              <a:latin typeface="Trebuchet MS" pitchFamily="34" charset="0"/>
            </a:endParaRPr>
          </a:p>
          <a:p>
            <a:pPr algn="ctr"/>
            <a:endParaRPr lang="en-IN" sz="2800" b="1" dirty="0" smtClean="0">
              <a:solidFill>
                <a:srgbClr val="006600"/>
              </a:solidFill>
              <a:latin typeface="Trebuchet MS" pitchFamily="34" charset="0"/>
            </a:endParaRPr>
          </a:p>
          <a:p>
            <a:pPr algn="ctr"/>
            <a:endParaRPr lang="en-IN" sz="2800" b="1" dirty="0" smtClean="0">
              <a:solidFill>
                <a:srgbClr val="006600"/>
              </a:solidFill>
              <a:latin typeface="Trebuchet MS" pitchFamily="34" charset="0"/>
            </a:endParaRPr>
          </a:p>
          <a:p>
            <a:pPr algn="ctr"/>
            <a:r>
              <a:rPr lang="en-IN" sz="4400" b="1" dirty="0" err="1" smtClean="0">
                <a:solidFill>
                  <a:srgbClr val="006600"/>
                </a:solidFill>
                <a:latin typeface="Trebuchet MS" pitchFamily="34" charset="0"/>
              </a:rPr>
              <a:t>Dr.</a:t>
            </a:r>
            <a:r>
              <a:rPr lang="en-IN" sz="4400" b="1" dirty="0" smtClean="0">
                <a:solidFill>
                  <a:srgbClr val="006600"/>
                </a:solidFill>
                <a:latin typeface="Trebuchet MS" pitchFamily="34" charset="0"/>
              </a:rPr>
              <a:t> D.L. </a:t>
            </a:r>
            <a:r>
              <a:rPr lang="en-IN" sz="4400" b="1" dirty="0" err="1" smtClean="0">
                <a:solidFill>
                  <a:srgbClr val="006600"/>
                </a:solidFill>
                <a:latin typeface="Trebuchet MS" pitchFamily="34" charset="0"/>
              </a:rPr>
              <a:t>Maheswar</a:t>
            </a:r>
            <a:endParaRPr lang="en-IN" sz="3200" dirty="0">
              <a:solidFill>
                <a:srgbClr val="FFC000"/>
              </a:solidFill>
              <a:latin typeface="Trebuchet MS" pitchFamily="34" charset="0"/>
            </a:endParaRPr>
          </a:p>
          <a:p>
            <a:pPr algn="ctr"/>
            <a:r>
              <a:rPr lang="en-IN" sz="3200" b="1" dirty="0" smtClean="0">
                <a:solidFill>
                  <a:srgbClr val="7030A0"/>
                </a:solidFill>
                <a:latin typeface="Trebuchet MS" pitchFamily="34" charset="0"/>
              </a:rPr>
              <a:t>Vice Chancellor </a:t>
            </a:r>
          </a:p>
          <a:p>
            <a:pPr algn="ctr"/>
            <a:r>
              <a:rPr lang="en-IN" sz="2800" b="1" dirty="0" smtClean="0">
                <a:solidFill>
                  <a:srgbClr val="7030A0"/>
                </a:solidFill>
                <a:latin typeface="Trebuchet MS" pitchFamily="34" charset="0"/>
              </a:rPr>
              <a:t>University of Horticultural Sciences, Bagalkot</a:t>
            </a:r>
          </a:p>
          <a:p>
            <a:pPr algn="ctr"/>
            <a:r>
              <a:rPr lang="en-IN" sz="2800" b="1" dirty="0" smtClean="0">
                <a:solidFill>
                  <a:srgbClr val="7030A0"/>
                </a:solidFill>
                <a:latin typeface="Trebuchet MS" pitchFamily="34" charset="0"/>
              </a:rPr>
              <a:t>Karnataka, INDIA- 587 104</a:t>
            </a:r>
            <a:endParaRPr lang="en-IN" sz="2000" b="1" dirty="0">
              <a:solidFill>
                <a:srgbClr val="7030A0"/>
              </a:solidFill>
              <a:latin typeface="Trebuchet MS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niversity of Horticultural Sciences, Bagalko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49968" y="44624"/>
            <a:ext cx="1326088" cy="1296144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6" name="Picture 2" descr="trench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479" y="857232"/>
            <a:ext cx="7804929" cy="5378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4547" name="Text Box 3"/>
          <p:cNvSpPr txBox="1">
            <a:spLocks noChangeArrowheads="1"/>
          </p:cNvSpPr>
          <p:nvPr/>
        </p:nvSpPr>
        <p:spPr bwMode="auto">
          <a:xfrm>
            <a:off x="0" y="159023"/>
            <a:ext cx="91440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rebuchet MS" pitchFamily="34" charset="0"/>
              </a:rPr>
              <a:t>MOISTURE RETENTION-Trenches, Mulching, </a:t>
            </a:r>
            <a:r>
              <a:rPr lang="en-US" sz="2400" b="1" dirty="0" err="1" smtClean="0">
                <a:solidFill>
                  <a:srgbClr val="FF0000"/>
                </a:solidFill>
                <a:latin typeface="Trebuchet MS" pitchFamily="34" charset="0"/>
              </a:rPr>
              <a:t>Biochar</a:t>
            </a:r>
            <a:r>
              <a:rPr lang="en-US" sz="2400" b="1" dirty="0" smtClean="0">
                <a:solidFill>
                  <a:srgbClr val="FF0000"/>
                </a:solidFill>
                <a:latin typeface="Trebuchet MS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rebuchet MS" pitchFamily="34" charset="0"/>
              </a:rPr>
              <a:t>Hydrogel</a:t>
            </a:r>
            <a:r>
              <a:rPr lang="en-US" sz="2400" b="1" dirty="0" smtClean="0">
                <a:solidFill>
                  <a:srgbClr val="FF0000"/>
                </a:solidFill>
                <a:latin typeface="Trebuchet MS" pitchFamily="34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IN" dirty="0" smtClean="0"/>
              <a:t>09-11 February, 2017</a:t>
            </a:r>
            <a:endParaRPr lang="en-IN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693D8AD4-6898-49EE-B49C-5024E8246716}" type="slidenum">
              <a:rPr lang="en-IN" smtClean="0"/>
              <a:pPr algn="r"/>
              <a:t>10</a:t>
            </a:fld>
            <a:endParaRPr lang="en-IN"/>
          </a:p>
        </p:txBody>
      </p:sp>
      <p:pic>
        <p:nvPicPr>
          <p:cNvPr id="10" name="Picture 3" descr="rr7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 rot="15986703">
            <a:off x="1753085" y="1041414"/>
            <a:ext cx="424094" cy="1243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3" descr="rr7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 rot="15986703">
            <a:off x="1753085" y="3345669"/>
            <a:ext cx="424094" cy="1243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3" descr="rr7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 rot="15986703">
            <a:off x="5065454" y="3273662"/>
            <a:ext cx="424094" cy="1243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3" descr="rr7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 rot="15986703">
            <a:off x="4993446" y="1189129"/>
            <a:ext cx="424094" cy="1243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4" descr="rr8"/>
          <p:cNvPicPr>
            <a:picLocks noChangeAspect="1" noChangeArrowheads="1"/>
          </p:cNvPicPr>
          <p:nvPr/>
        </p:nvPicPr>
        <p:blipFill>
          <a:blip r:embed="rId5" cstate="print"/>
          <a:srcRect b="3178"/>
          <a:stretch>
            <a:fillRect/>
          </a:stretch>
        </p:blipFill>
        <p:spPr bwMode="auto">
          <a:xfrm rot="16200000">
            <a:off x="3453746" y="2098981"/>
            <a:ext cx="436308" cy="1368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4" descr="rr8"/>
          <p:cNvPicPr>
            <a:picLocks noChangeAspect="1" noChangeArrowheads="1"/>
          </p:cNvPicPr>
          <p:nvPr/>
        </p:nvPicPr>
        <p:blipFill>
          <a:blip r:embed="rId5" cstate="print"/>
          <a:srcRect b="3178"/>
          <a:stretch>
            <a:fillRect/>
          </a:stretch>
        </p:blipFill>
        <p:spPr bwMode="auto">
          <a:xfrm rot="16200000">
            <a:off x="3525754" y="4475245"/>
            <a:ext cx="436308" cy="1368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4" descr="rr8"/>
          <p:cNvPicPr>
            <a:picLocks noChangeAspect="1" noChangeArrowheads="1"/>
          </p:cNvPicPr>
          <p:nvPr/>
        </p:nvPicPr>
        <p:blipFill>
          <a:blip r:embed="rId5" cstate="print"/>
          <a:srcRect b="3178"/>
          <a:stretch>
            <a:fillRect/>
          </a:stretch>
        </p:blipFill>
        <p:spPr bwMode="auto">
          <a:xfrm rot="16200000">
            <a:off x="6910131" y="2098982"/>
            <a:ext cx="436308" cy="1368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4" descr="rr8"/>
          <p:cNvPicPr>
            <a:picLocks noChangeAspect="1" noChangeArrowheads="1"/>
          </p:cNvPicPr>
          <p:nvPr/>
        </p:nvPicPr>
        <p:blipFill>
          <a:blip r:embed="rId5" cstate="print"/>
          <a:srcRect b="3178"/>
          <a:stretch>
            <a:fillRect/>
          </a:stretch>
        </p:blipFill>
        <p:spPr bwMode="auto">
          <a:xfrm rot="16200000">
            <a:off x="7054147" y="4547254"/>
            <a:ext cx="436308" cy="1368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0" y="6372036"/>
            <a:ext cx="8275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UHSB</a:t>
            </a:r>
            <a:endParaRPr lang="en-US" sz="2000" b="1" cap="none" spc="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0823" y="160891"/>
            <a:ext cx="7800972" cy="4873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lnSpc>
                <a:spcPct val="7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rebuchet MS" pitchFamily="34" charset="0"/>
              </a:rPr>
              <a:t>REJUVENATION OF CASHEW BY LIMB PRUNING</a:t>
            </a:r>
            <a:r>
              <a:rPr lang="en-US" sz="4000" dirty="0" smtClean="0">
                <a:solidFill>
                  <a:srgbClr val="FF0000"/>
                </a:solidFill>
                <a:latin typeface="Trebuchet MS" pitchFamily="34" charset="0"/>
              </a:rPr>
              <a:t> </a:t>
            </a:r>
          </a:p>
        </p:txBody>
      </p:sp>
      <p:pic>
        <p:nvPicPr>
          <p:cNvPr id="40963" name="Picture 10" descr="add-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2723"/>
          <a:stretch>
            <a:fillRect/>
          </a:stretch>
        </p:blipFill>
        <p:spPr>
          <a:xfrm>
            <a:off x="3275856" y="856661"/>
            <a:ext cx="2743200" cy="2511939"/>
          </a:xfrm>
          <a:noFill/>
        </p:spPr>
      </p:pic>
      <p:graphicFrame>
        <p:nvGraphicFramePr>
          <p:cNvPr id="16625" name="Group 24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93743929"/>
              </p:ext>
            </p:extLst>
          </p:nvPr>
        </p:nvGraphicFramePr>
        <p:xfrm>
          <a:off x="1691680" y="4005064"/>
          <a:ext cx="5364089" cy="2144831"/>
        </p:xfrm>
        <a:graphic>
          <a:graphicData uri="http://schemas.openxmlformats.org/drawingml/2006/table">
            <a:tbl>
              <a:tblPr/>
              <a:tblGrid>
                <a:gridCol w="2100829"/>
                <a:gridCol w="1060152"/>
                <a:gridCol w="1053660"/>
                <a:gridCol w="1149448"/>
              </a:tblGrid>
              <a:tr h="180020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Yield performance  of rejuvenated trees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99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Varieties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Yield/tree (kg)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st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  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nd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 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rd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  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VRI-1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1.62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3.19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8.01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ULLAL-1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2.95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4.42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8.84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VTH-30/4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1.81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4.61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9.30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NRCC Selectionl-1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0.72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1.23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8.10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Unpruned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 (Control)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3.25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3.01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5.59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pic>
        <p:nvPicPr>
          <p:cNvPr id="41006" name="Picture 201" descr="Copy of cm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836712"/>
            <a:ext cx="280831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8" name="Rectangle 204"/>
          <p:cNvSpPr>
            <a:spLocks noChangeArrowheads="1"/>
          </p:cNvSpPr>
          <p:nvPr/>
        </p:nvSpPr>
        <p:spPr bwMode="auto">
          <a:xfrm>
            <a:off x="467544" y="3356992"/>
            <a:ext cx="16231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Senile </a:t>
            </a:r>
            <a:r>
              <a:rPr lang="en-US" sz="1600" b="1" dirty="0">
                <a:solidFill>
                  <a:srgbClr val="0000FF"/>
                </a:solidFill>
              </a:rPr>
              <a:t>plantation</a:t>
            </a:r>
          </a:p>
        </p:txBody>
      </p:sp>
      <p:sp>
        <p:nvSpPr>
          <p:cNvPr id="41009" name="Rectangle 205"/>
          <p:cNvSpPr>
            <a:spLocks noChangeArrowheads="1"/>
          </p:cNvSpPr>
          <p:nvPr/>
        </p:nvSpPr>
        <p:spPr bwMode="auto">
          <a:xfrm>
            <a:off x="3779912" y="3356992"/>
            <a:ext cx="17281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</a:rPr>
              <a:t>Limb pruning</a:t>
            </a:r>
          </a:p>
        </p:txBody>
      </p:sp>
      <p:sp>
        <p:nvSpPr>
          <p:cNvPr id="41010" name="Rectangle 206"/>
          <p:cNvSpPr>
            <a:spLocks noChangeArrowheads="1"/>
          </p:cNvSpPr>
          <p:nvPr/>
        </p:nvSpPr>
        <p:spPr bwMode="auto">
          <a:xfrm>
            <a:off x="6660232" y="3306470"/>
            <a:ext cx="19666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</a:rPr>
              <a:t>Rejuvenated plant</a:t>
            </a:r>
          </a:p>
        </p:txBody>
      </p:sp>
      <p:pic>
        <p:nvPicPr>
          <p:cNvPr id="41011" name="Picture 232" descr="Photos 0 (13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857802"/>
            <a:ext cx="3024336" cy="251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IN" dirty="0" smtClean="0"/>
              <a:t>09-11 February, 2017</a:t>
            </a:r>
            <a:endParaRPr lang="en-IN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693D8AD4-6898-49EE-B49C-5024E8246716}" type="slidenum">
              <a:rPr lang="en-IN" smtClean="0"/>
              <a:pPr algn="r"/>
              <a:t>11</a:t>
            </a:fld>
            <a:endParaRPr lang="en-IN" dirty="0"/>
          </a:p>
        </p:txBody>
      </p:sp>
      <p:sp>
        <p:nvSpPr>
          <p:cNvPr id="15" name="Rectangle 14"/>
          <p:cNvSpPr/>
          <p:nvPr/>
        </p:nvSpPr>
        <p:spPr>
          <a:xfrm>
            <a:off x="0" y="6372036"/>
            <a:ext cx="8275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UHSB</a:t>
            </a:r>
            <a:endParaRPr lang="en-US" sz="2000" b="1" cap="none" spc="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14356"/>
            <a:ext cx="8640960" cy="5500726"/>
          </a:xfrm>
        </p:spPr>
        <p:txBody>
          <a:bodyPr>
            <a:normAutofit fontScale="77500" lnSpcReduction="20000"/>
          </a:bodyPr>
          <a:lstStyle/>
          <a:p>
            <a:pPr algn="just"/>
            <a:endParaRPr lang="en-US" sz="2400" b="1" dirty="0" smtClean="0">
              <a:solidFill>
                <a:srgbClr val="0000FF"/>
              </a:solidFill>
              <a:latin typeface="Trebuchet MS" pitchFamily="34" charset="0"/>
            </a:endParaRPr>
          </a:p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Trebuchet MS" pitchFamily="34" charset="0"/>
              </a:rPr>
              <a:t>Cashew </a:t>
            </a:r>
            <a:r>
              <a:rPr lang="en-US" sz="2400" b="1" dirty="0" smtClean="0">
                <a:solidFill>
                  <a:srgbClr val="0000FF"/>
                </a:solidFill>
                <a:latin typeface="Trebuchet MS" pitchFamily="34" charset="0"/>
              </a:rPr>
              <a:t>varieties viz., </a:t>
            </a:r>
            <a:r>
              <a:rPr lang="en-US" sz="2400" b="1" dirty="0" err="1" smtClean="0">
                <a:solidFill>
                  <a:srgbClr val="0000FF"/>
                </a:solidFill>
                <a:latin typeface="Trebuchet MS" pitchFamily="34" charset="0"/>
              </a:rPr>
              <a:t>Ullal</a:t>
            </a:r>
            <a:r>
              <a:rPr lang="en-US" sz="2400" b="1" dirty="0" smtClean="0">
                <a:solidFill>
                  <a:srgbClr val="0000FF"/>
                </a:solidFill>
                <a:latin typeface="Trebuchet MS" pitchFamily="34" charset="0"/>
              </a:rPr>
              <a:t> - 1, </a:t>
            </a:r>
            <a:r>
              <a:rPr lang="en-US" sz="2400" b="1" dirty="0" err="1" smtClean="0">
                <a:solidFill>
                  <a:srgbClr val="0000FF"/>
                </a:solidFill>
                <a:latin typeface="Trebuchet MS" pitchFamily="34" charset="0"/>
              </a:rPr>
              <a:t>Ullal</a:t>
            </a:r>
            <a:r>
              <a:rPr lang="en-US" sz="2400" b="1" dirty="0" smtClean="0">
                <a:solidFill>
                  <a:srgbClr val="0000FF"/>
                </a:solidFill>
                <a:latin typeface="Trebuchet MS" pitchFamily="34" charset="0"/>
              </a:rPr>
              <a:t> -2, </a:t>
            </a:r>
            <a:r>
              <a:rPr lang="en-US" sz="2400" b="1" dirty="0" err="1" smtClean="0">
                <a:solidFill>
                  <a:srgbClr val="0000FF"/>
                </a:solidFill>
                <a:latin typeface="Trebuchet MS" pitchFamily="34" charset="0"/>
              </a:rPr>
              <a:t>Ullal</a:t>
            </a:r>
            <a:r>
              <a:rPr lang="en-US" sz="2400" b="1" dirty="0" smtClean="0">
                <a:solidFill>
                  <a:srgbClr val="0000FF"/>
                </a:solidFill>
                <a:latin typeface="Trebuchet MS" pitchFamily="34" charset="0"/>
              </a:rPr>
              <a:t> – 3, </a:t>
            </a:r>
            <a:r>
              <a:rPr lang="en-US" sz="2400" b="1" dirty="0" err="1" smtClean="0">
                <a:solidFill>
                  <a:srgbClr val="0000FF"/>
                </a:solidFill>
                <a:latin typeface="Trebuchet MS" pitchFamily="34" charset="0"/>
              </a:rPr>
              <a:t>UIlal</a:t>
            </a:r>
            <a:r>
              <a:rPr lang="en-US" sz="2400" b="1" dirty="0" smtClean="0">
                <a:solidFill>
                  <a:srgbClr val="0000FF"/>
                </a:solidFill>
                <a:latin typeface="Trebuchet MS" pitchFamily="34" charset="0"/>
              </a:rPr>
              <a:t> -4, UN-50, </a:t>
            </a:r>
            <a:r>
              <a:rPr lang="en-US" sz="2400" b="1" dirty="0" err="1" smtClean="0">
                <a:solidFill>
                  <a:srgbClr val="0000FF"/>
                </a:solidFill>
                <a:latin typeface="Trebuchet MS" pitchFamily="34" charset="0"/>
              </a:rPr>
              <a:t>Chintamani</a:t>
            </a:r>
            <a:r>
              <a:rPr lang="en-US" sz="2400" b="1" dirty="0" smtClean="0">
                <a:solidFill>
                  <a:srgbClr val="0000FF"/>
                </a:solidFill>
                <a:latin typeface="Trebuchet MS" pitchFamily="34" charset="0"/>
              </a:rPr>
              <a:t> – 1, </a:t>
            </a:r>
            <a:r>
              <a:rPr lang="en-US" sz="2400" b="1" dirty="0" err="1" smtClean="0">
                <a:solidFill>
                  <a:srgbClr val="0000FF"/>
                </a:solidFill>
                <a:latin typeface="Trebuchet MS" pitchFamily="34" charset="0"/>
              </a:rPr>
              <a:t>Chintamani</a:t>
            </a:r>
            <a:r>
              <a:rPr lang="en-US" sz="2400" b="1" dirty="0" smtClean="0">
                <a:solidFill>
                  <a:srgbClr val="0000FF"/>
                </a:solidFill>
                <a:latin typeface="Trebuchet MS" pitchFamily="34" charset="0"/>
              </a:rPr>
              <a:t> – 2 were released and recommended.</a:t>
            </a:r>
          </a:p>
          <a:p>
            <a:pPr algn="just"/>
            <a:endParaRPr lang="en-US" sz="2400" b="1" dirty="0" smtClean="0">
              <a:solidFill>
                <a:srgbClr val="0000FF"/>
              </a:solidFill>
              <a:latin typeface="Trebuchet MS" pitchFamily="34" charset="0"/>
            </a:endParaRPr>
          </a:p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Trebuchet MS" pitchFamily="34" charset="0"/>
              </a:rPr>
              <a:t>Fertilizers application of 500:250:250g of NPK/per plant/year </a:t>
            </a:r>
          </a:p>
          <a:p>
            <a:pPr lvl="0" algn="just"/>
            <a:endParaRPr lang="en-US" b="1" dirty="0" smtClean="0">
              <a:solidFill>
                <a:srgbClr val="0000FF"/>
              </a:solidFill>
              <a:latin typeface="Trebuchet MS" pitchFamily="34" charset="0"/>
            </a:endParaRPr>
          </a:p>
          <a:p>
            <a:pPr algn="just"/>
            <a:r>
              <a:rPr lang="en-US" b="1" dirty="0" smtClean="0">
                <a:solidFill>
                  <a:srgbClr val="0000FF"/>
                </a:solidFill>
                <a:latin typeface="Trebuchet MS" pitchFamily="34" charset="0"/>
              </a:rPr>
              <a:t>Sealer &amp; healer treatment for management of CSRB. </a:t>
            </a:r>
          </a:p>
          <a:p>
            <a:pPr lvl="0" algn="just"/>
            <a:endParaRPr lang="en-US" b="1" dirty="0" smtClean="0">
              <a:solidFill>
                <a:srgbClr val="0000FF"/>
              </a:solidFill>
              <a:latin typeface="Trebuchet MS" pitchFamily="34" charset="0"/>
            </a:endParaRPr>
          </a:p>
          <a:p>
            <a:pPr lvl="0" algn="just"/>
            <a:r>
              <a:rPr lang="en-US" b="1" dirty="0" smtClean="0">
                <a:solidFill>
                  <a:srgbClr val="0000FF"/>
                </a:solidFill>
                <a:latin typeface="Trebuchet MS" pitchFamily="34" charset="0"/>
              </a:rPr>
              <a:t>Rejuvenation of low yielding, poor quality producing trees was standardized.</a:t>
            </a:r>
          </a:p>
          <a:p>
            <a:pPr lvl="0" algn="just"/>
            <a:endParaRPr lang="en-US" b="1" dirty="0" smtClean="0">
              <a:solidFill>
                <a:srgbClr val="0000FF"/>
              </a:solidFill>
              <a:latin typeface="Trebuchet MS" pitchFamily="34" charset="0"/>
            </a:endParaRPr>
          </a:p>
          <a:p>
            <a:pPr lvl="0" algn="just"/>
            <a:r>
              <a:rPr lang="en-US" b="1" dirty="0" smtClean="0">
                <a:solidFill>
                  <a:srgbClr val="0000FF"/>
                </a:solidFill>
                <a:latin typeface="Trebuchet MS" pitchFamily="34" charset="0"/>
              </a:rPr>
              <a:t>Technology for improving fruit setting with growth </a:t>
            </a:r>
            <a:r>
              <a:rPr lang="en-US" b="1" dirty="0" smtClean="0">
                <a:solidFill>
                  <a:srgbClr val="0000FF"/>
                </a:solidFill>
                <a:latin typeface="Trebuchet MS" pitchFamily="34" charset="0"/>
              </a:rPr>
              <a:t>hormones (2,4, D and NAA).</a:t>
            </a:r>
          </a:p>
          <a:p>
            <a:pPr lvl="0" algn="just"/>
            <a:endParaRPr lang="en-US" b="1" dirty="0" smtClean="0">
              <a:solidFill>
                <a:srgbClr val="0000FF"/>
              </a:solidFill>
              <a:latin typeface="Trebuchet MS" pitchFamily="34" charset="0"/>
            </a:endParaRPr>
          </a:p>
          <a:p>
            <a:pPr lvl="0" algn="just"/>
            <a:r>
              <a:rPr lang="en-US" b="1" dirty="0" smtClean="0">
                <a:solidFill>
                  <a:srgbClr val="0000FF"/>
                </a:solidFill>
                <a:latin typeface="Trebuchet MS" pitchFamily="34" charset="0"/>
              </a:rPr>
              <a:t>Medium </a:t>
            </a:r>
            <a:r>
              <a:rPr lang="en-US" b="1" dirty="0" smtClean="0">
                <a:solidFill>
                  <a:srgbClr val="0000FF"/>
                </a:solidFill>
                <a:latin typeface="Trebuchet MS" pitchFamily="34" charset="0"/>
              </a:rPr>
              <a:t>high density planting technology (6x6 </a:t>
            </a:r>
            <a:r>
              <a:rPr lang="en-US" b="1" dirty="0" err="1" smtClean="0">
                <a:solidFill>
                  <a:srgbClr val="0000FF"/>
                </a:solidFill>
                <a:latin typeface="Trebuchet MS" pitchFamily="34" charset="0"/>
              </a:rPr>
              <a:t>mt</a:t>
            </a:r>
            <a:r>
              <a:rPr lang="en-US" b="1" dirty="0" smtClean="0">
                <a:solidFill>
                  <a:srgbClr val="0000FF"/>
                </a:solidFill>
                <a:latin typeface="Trebuchet MS" pitchFamily="34" charset="0"/>
              </a:rPr>
              <a:t>, 5x5 </a:t>
            </a:r>
            <a:r>
              <a:rPr lang="en-US" b="1" dirty="0" err="1" smtClean="0">
                <a:solidFill>
                  <a:srgbClr val="0000FF"/>
                </a:solidFill>
                <a:latin typeface="Trebuchet MS" pitchFamily="34" charset="0"/>
              </a:rPr>
              <a:t>mt</a:t>
            </a:r>
            <a:r>
              <a:rPr lang="en-US" b="1" dirty="0" smtClean="0">
                <a:solidFill>
                  <a:srgbClr val="0000FF"/>
                </a:solidFill>
                <a:latin typeface="Trebuchet MS" pitchFamily="34" charset="0"/>
              </a:rPr>
              <a:t>)</a:t>
            </a:r>
          </a:p>
          <a:p>
            <a:pPr algn="just"/>
            <a:endParaRPr lang="en-US" sz="2400" b="1" dirty="0" smtClean="0">
              <a:solidFill>
                <a:srgbClr val="0000FF"/>
              </a:solidFill>
              <a:latin typeface="Trebuchet MS" pitchFamily="34" charset="0"/>
            </a:endParaRPr>
          </a:p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Trebuchet MS" pitchFamily="34" charset="0"/>
              </a:rPr>
              <a:t>Inter cropping and mixed cropping </a:t>
            </a:r>
            <a:r>
              <a:rPr lang="en-US" b="1" dirty="0" smtClean="0">
                <a:solidFill>
                  <a:srgbClr val="0000FF"/>
                </a:solidFill>
                <a:latin typeface="Trebuchet MS" pitchFamily="34" charset="0"/>
              </a:rPr>
              <a:t>technologies</a:t>
            </a:r>
            <a:r>
              <a:rPr lang="en-US" sz="2400" b="1" dirty="0" smtClean="0">
                <a:solidFill>
                  <a:srgbClr val="0000FF"/>
                </a:solidFill>
                <a:latin typeface="Trebuchet MS" pitchFamily="34" charset="0"/>
              </a:rPr>
              <a:t>.</a:t>
            </a:r>
            <a:endParaRPr lang="en-US" sz="2400" b="1" dirty="0" smtClean="0">
              <a:solidFill>
                <a:srgbClr val="0000FF"/>
              </a:solidFill>
              <a:latin typeface="Trebuchet MS" pitchFamily="34" charset="0"/>
            </a:endParaRPr>
          </a:p>
          <a:p>
            <a:pPr algn="just"/>
            <a:endParaRPr lang="en-US" sz="2400" b="1" dirty="0" smtClean="0">
              <a:solidFill>
                <a:srgbClr val="0000FF"/>
              </a:solidFill>
              <a:latin typeface="Trebuchet MS" pitchFamily="34" charset="0"/>
            </a:endParaRPr>
          </a:p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Trebuchet MS" pitchFamily="34" charset="0"/>
              </a:rPr>
              <a:t>Canopy pruning  </a:t>
            </a:r>
            <a:r>
              <a:rPr lang="en-US" sz="2400" b="1" dirty="0" smtClean="0">
                <a:solidFill>
                  <a:srgbClr val="0000FF"/>
                </a:solidFill>
                <a:latin typeface="Trebuchet MS" pitchFamily="34" charset="0"/>
              </a:rPr>
              <a:t>once in 2 to 3 years  </a:t>
            </a:r>
            <a:r>
              <a:rPr lang="en-US" sz="2400" b="1" dirty="0" smtClean="0">
                <a:solidFill>
                  <a:srgbClr val="0000FF"/>
                </a:solidFill>
                <a:latin typeface="Trebuchet MS" pitchFamily="34" charset="0"/>
              </a:rPr>
              <a:t>for increased productivity </a:t>
            </a:r>
          </a:p>
          <a:p>
            <a:pPr algn="just"/>
            <a:endParaRPr lang="en-US" sz="2400" b="1" dirty="0" smtClean="0">
              <a:solidFill>
                <a:srgbClr val="0000FF"/>
              </a:solidFill>
              <a:latin typeface="Trebuchet MS" pitchFamily="34" charset="0"/>
            </a:endParaRPr>
          </a:p>
          <a:p>
            <a:pPr>
              <a:buNone/>
            </a:pPr>
            <a:endParaRPr lang="en-US" b="1" dirty="0" smtClean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IN" dirty="0" smtClean="0"/>
              <a:t>09-11 February, 2017</a:t>
            </a:r>
            <a:endParaRPr lang="en-IN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93D8AD4-6898-49EE-B49C-5024E8246716}" type="slidenum">
              <a:rPr lang="en-IN" smtClean="0"/>
              <a:pPr/>
              <a:t>12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0" y="6372036"/>
            <a:ext cx="8275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UHSB</a:t>
            </a:r>
            <a:endParaRPr lang="en-US" sz="2000" b="1" cap="none" spc="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0823" y="117349"/>
            <a:ext cx="7800972" cy="4873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rebuchet MS" pitchFamily="34" charset="0"/>
              </a:rPr>
              <a:t>TECHNOLOGICAL INTERVENTIONS  </a:t>
            </a:r>
            <a:endParaRPr lang="en-US" sz="2800" b="1" dirty="0" smtClean="0">
              <a:solidFill>
                <a:srgbClr val="FF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55541"/>
            <a:ext cx="7857427" cy="7143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/>
            <a:r>
              <a:rPr lang="en-US" sz="2600" b="1" dirty="0" smtClean="0">
                <a:solidFill>
                  <a:srgbClr val="FF0000"/>
                </a:solidFill>
                <a:latin typeface="Trebuchet MS" pitchFamily="34" charset="0"/>
              </a:rPr>
              <a:t/>
            </a:r>
            <a:br>
              <a:rPr lang="en-US" sz="2600" b="1" dirty="0" smtClean="0">
                <a:solidFill>
                  <a:srgbClr val="FF0000"/>
                </a:solidFill>
                <a:latin typeface="Trebuchet MS" pitchFamily="34" charset="0"/>
              </a:rPr>
            </a:br>
            <a:r>
              <a:rPr lang="en-US" sz="2600" b="1" dirty="0" smtClean="0">
                <a:solidFill>
                  <a:srgbClr val="FF0000"/>
                </a:solidFill>
                <a:latin typeface="Trebuchet MS" pitchFamily="34" charset="0"/>
              </a:rPr>
              <a:t>INNOVATIVE FARMERS EXPLORING CASHEW CROP </a:t>
            </a:r>
            <a:br>
              <a:rPr lang="en-US" sz="2600" b="1" dirty="0" smtClean="0">
                <a:solidFill>
                  <a:srgbClr val="FF0000"/>
                </a:solidFill>
                <a:latin typeface="Trebuchet MS" pitchFamily="34" charset="0"/>
              </a:rPr>
            </a:br>
            <a:endParaRPr lang="en-IN" sz="26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dirty="0" smtClean="0"/>
              <a:t>09-11 February, 2017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13</a:t>
            </a:fld>
            <a:endParaRPr lang="en-IN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150" r="4724"/>
          <a:stretch>
            <a:fillRect/>
          </a:stretch>
        </p:blipFill>
        <p:spPr bwMode="auto">
          <a:xfrm>
            <a:off x="939478" y="908720"/>
            <a:ext cx="7232922" cy="523408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6372036"/>
            <a:ext cx="8275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UHSB</a:t>
            </a:r>
            <a:endParaRPr lang="en-US" sz="2000" b="1" cap="none" spc="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55541"/>
            <a:ext cx="6963686" cy="58737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rebuchet MS" pitchFamily="34" charset="0"/>
              </a:rPr>
              <a:t>CASHEW AS A SUCCESSFUL SUBSTITUTE </a:t>
            </a:r>
            <a:endParaRPr lang="en-US" sz="28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14</a:t>
            </a:fld>
            <a:endParaRPr lang="en-IN"/>
          </a:p>
        </p:txBody>
      </p:sp>
      <p:pic>
        <p:nvPicPr>
          <p:cNvPr id="6" name="Content Placeholder 5" descr="C:\Subu\Photos\Cashew farmers field visit near H cross\Cashew farmers field (14).JPG"/>
          <p:cNvPicPr>
            <a:picLocks noGrp="1"/>
          </p:cNvPicPr>
          <p:nvPr>
            <p:ph idx="1"/>
          </p:nvPr>
        </p:nvPicPr>
        <p:blipFill>
          <a:blip r:embed="rId3" cstate="print">
            <a:lum bright="20000"/>
          </a:blip>
          <a:srcRect t="20459" b="8560"/>
          <a:stretch>
            <a:fillRect/>
          </a:stretch>
        </p:blipFill>
        <p:spPr bwMode="auto">
          <a:xfrm>
            <a:off x="107504" y="836712"/>
            <a:ext cx="885698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496" y="5693186"/>
            <a:ext cx="903649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solidFill>
                  <a:srgbClr val="0000FF"/>
                </a:solidFill>
              </a:rPr>
              <a:t>Mr. </a:t>
            </a:r>
            <a:r>
              <a:rPr lang="en-IN" sz="2000" b="1" dirty="0" err="1" smtClean="0">
                <a:solidFill>
                  <a:srgbClr val="0000FF"/>
                </a:solidFill>
              </a:rPr>
              <a:t>Nagaraj</a:t>
            </a:r>
            <a:r>
              <a:rPr lang="en-IN" sz="2000" b="1" dirty="0" smtClean="0">
                <a:solidFill>
                  <a:srgbClr val="0000FF"/>
                </a:solidFill>
              </a:rPr>
              <a:t>, from </a:t>
            </a:r>
            <a:r>
              <a:rPr lang="en-IN" sz="2000" b="1" dirty="0" err="1" smtClean="0">
                <a:solidFill>
                  <a:srgbClr val="0000FF"/>
                </a:solidFill>
              </a:rPr>
              <a:t>Kaalanayakana</a:t>
            </a:r>
            <a:r>
              <a:rPr lang="en-IN" sz="2000" b="1" dirty="0" smtClean="0">
                <a:solidFill>
                  <a:srgbClr val="0000FF"/>
                </a:solidFill>
              </a:rPr>
              <a:t> </a:t>
            </a:r>
            <a:r>
              <a:rPr lang="en-IN" sz="2000" b="1" dirty="0" err="1" smtClean="0">
                <a:solidFill>
                  <a:srgbClr val="0000FF"/>
                </a:solidFill>
              </a:rPr>
              <a:t>Halli</a:t>
            </a:r>
            <a:r>
              <a:rPr lang="en-IN" sz="2000" b="1" dirty="0" smtClean="0">
                <a:solidFill>
                  <a:srgbClr val="0000FF"/>
                </a:solidFill>
              </a:rPr>
              <a:t>, realized 90,000 net profit per acre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72036"/>
            <a:ext cx="8275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UHSB</a:t>
            </a:r>
            <a:endParaRPr lang="en-US" sz="2000" b="1" cap="none" spc="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4581128"/>
            <a:ext cx="446449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solidFill>
                  <a:srgbClr val="FF0000"/>
                </a:solidFill>
              </a:rPr>
              <a:t>Cashew substituted mango  plantation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3"/>
            <a:ext cx="800667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6372036"/>
            <a:ext cx="8275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UHSB</a:t>
            </a:r>
            <a:endParaRPr lang="en-US" sz="2000" b="1" cap="none" spc="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IN" sz="1200" dirty="0" smtClean="0"/>
              <a:t>09-11 February, 2017</a:t>
            </a:r>
            <a:endParaRPr lang="en-IN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693D8AD4-6898-49EE-B49C-5024E8246716}" type="slidenum">
              <a:rPr lang="en-IN" sz="1200" smtClean="0"/>
              <a:pPr algn="r"/>
              <a:t>15</a:t>
            </a:fld>
            <a:endParaRPr lang="en-IN" sz="1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6024" y="44624"/>
            <a:ext cx="7596336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rebuchet MS" pitchFamily="34" charset="0"/>
              </a:rPr>
              <a:t>INTERVENTIONS FOR PROMOTION </a:t>
            </a:r>
            <a:r>
              <a:rPr lang="en-US" sz="2000" b="1" dirty="0" smtClean="0">
                <a:solidFill>
                  <a:srgbClr val="FF0000"/>
                </a:solidFill>
                <a:latin typeface="Trebuchet MS" pitchFamily="34" charset="0"/>
              </a:rPr>
              <a:t>OF CASHEW IN </a:t>
            </a:r>
            <a:r>
              <a:rPr lang="en-US" sz="2000" b="1" dirty="0" smtClean="0">
                <a:solidFill>
                  <a:srgbClr val="FF0000"/>
                </a:solidFill>
                <a:latin typeface="Trebuchet MS" pitchFamily="34" charset="0"/>
              </a:rPr>
              <a:t>DEGRADED /LATERITE MINED SOILS IN WATERSHED  AREAS </a:t>
            </a:r>
            <a:r>
              <a:rPr lang="en-US" sz="2000" b="1" dirty="0" smtClean="0">
                <a:solidFill>
                  <a:srgbClr val="FF0000"/>
                </a:solidFill>
                <a:latin typeface="Trebuchet MS" pitchFamily="34" charset="0"/>
              </a:rPr>
              <a:t>OF BIDAR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11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910"/>
          <a:stretch/>
        </p:blipFill>
        <p:spPr>
          <a:xfrm>
            <a:off x="4342024" y="835584"/>
            <a:ext cx="4536504" cy="2621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lum bright="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80" t="10817"/>
          <a:stretch/>
        </p:blipFill>
        <p:spPr>
          <a:xfrm>
            <a:off x="4355976" y="3501008"/>
            <a:ext cx="4536504" cy="2765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016" y="3501008"/>
            <a:ext cx="3923928" cy="2757042"/>
          </a:xfrm>
          <a:prstGeom prst="rect">
            <a:avLst/>
          </a:prstGeom>
        </p:spPr>
      </p:pic>
      <p:pic>
        <p:nvPicPr>
          <p:cNvPr id="5" name="Picture 2" descr="C:\Users\ViceChancellore\Downloads\IMG_20160922_1423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464" y="807684"/>
            <a:ext cx="384545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372036"/>
            <a:ext cx="8275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UHSB</a:t>
            </a:r>
            <a:endParaRPr lang="en-US" sz="2000" b="1" cap="none" spc="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IN" sz="1200" dirty="0" smtClean="0"/>
              <a:t>09-11 February, 2017</a:t>
            </a:r>
            <a:endParaRPr lang="en-IN" sz="120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693D8AD4-6898-49EE-B49C-5024E8246716}" type="slidenum">
              <a:rPr lang="en-IN" sz="1200" smtClean="0"/>
              <a:pPr algn="r"/>
              <a:t>16</a:t>
            </a:fld>
            <a:endParaRPr lang="en-IN" sz="12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4016" y="44624"/>
            <a:ext cx="7668343" cy="6371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IN" sz="2500" b="1" dirty="0" smtClean="0">
                <a:solidFill>
                  <a:srgbClr val="FF0000"/>
                </a:solidFill>
                <a:latin typeface="Trebuchet MS" pitchFamily="34" charset="0"/>
              </a:rPr>
              <a:t>ESTABLISHMENT OF CASHEW IN DEGRADED LANDS</a:t>
            </a:r>
            <a:endParaRPr lang="en-IN" sz="25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474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sujala photos\Photoshop Printing Photos\IMG_8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18727"/>
            <a:ext cx="2520280" cy="153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836711"/>
            <a:ext cx="2736304" cy="157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636912"/>
            <a:ext cx="237626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836712"/>
            <a:ext cx="25922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4725144"/>
            <a:ext cx="2607254" cy="15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8" cstate="print"/>
          <a:srcRect t="25673"/>
          <a:stretch>
            <a:fillRect/>
          </a:stretch>
        </p:blipFill>
        <p:spPr bwMode="auto">
          <a:xfrm>
            <a:off x="6179326" y="2708920"/>
            <a:ext cx="2664296" cy="175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4718075"/>
            <a:ext cx="2415903" cy="153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>
            <a:off x="2762960" y="2492896"/>
            <a:ext cx="316742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11" cstate="print"/>
          <a:srcRect t="20721"/>
          <a:stretch>
            <a:fillRect/>
          </a:stretch>
        </p:blipFill>
        <p:spPr bwMode="auto">
          <a:xfrm>
            <a:off x="6156176" y="4797152"/>
            <a:ext cx="2664296" cy="15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>
            <a:off x="2627784" y="1428328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3" name="Right Arrow 12"/>
          <p:cNvSpPr/>
          <p:nvPr/>
        </p:nvSpPr>
        <p:spPr>
          <a:xfrm>
            <a:off x="5698976" y="1428328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6" name="Right Arrow 15"/>
          <p:cNvSpPr/>
          <p:nvPr/>
        </p:nvSpPr>
        <p:spPr>
          <a:xfrm rot="10800000">
            <a:off x="5677024" y="5619328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7" name="Down Arrow 16"/>
          <p:cNvSpPr/>
          <p:nvPr/>
        </p:nvSpPr>
        <p:spPr>
          <a:xfrm>
            <a:off x="7358249" y="2399928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8" name="Down Arrow 17"/>
          <p:cNvSpPr/>
          <p:nvPr/>
        </p:nvSpPr>
        <p:spPr>
          <a:xfrm>
            <a:off x="7369824" y="4458003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9" name="Right Arrow 18"/>
          <p:cNvSpPr/>
          <p:nvPr/>
        </p:nvSpPr>
        <p:spPr>
          <a:xfrm rot="10800000">
            <a:off x="2578927" y="5504656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20" name="Right Arrow 19"/>
          <p:cNvSpPr/>
          <p:nvPr/>
        </p:nvSpPr>
        <p:spPr>
          <a:xfrm rot="16200000">
            <a:off x="1121181" y="4358538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21" name="Right Arrow 20"/>
          <p:cNvSpPr/>
          <p:nvPr/>
        </p:nvSpPr>
        <p:spPr>
          <a:xfrm rot="16200000">
            <a:off x="1175050" y="2361456"/>
            <a:ext cx="385191" cy="216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22" name="Rectangle 21"/>
          <p:cNvSpPr/>
          <p:nvPr/>
        </p:nvSpPr>
        <p:spPr>
          <a:xfrm>
            <a:off x="0" y="6372036"/>
            <a:ext cx="8275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UHSB</a:t>
            </a:r>
            <a:endParaRPr lang="en-US" sz="2000" b="1" cap="none" spc="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IN" sz="1200" dirty="0" smtClean="0"/>
              <a:t>09-11 February, 2017</a:t>
            </a:r>
            <a:endParaRPr lang="en-IN" sz="1200" dirty="0"/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693D8AD4-6898-49EE-B49C-5024E8246716}" type="slidenum">
              <a:rPr lang="en-IN" sz="1200" smtClean="0"/>
              <a:pPr algn="r"/>
              <a:t>17</a:t>
            </a:fld>
            <a:endParaRPr lang="en-IN" sz="1200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93155" y="44624"/>
            <a:ext cx="7347197" cy="6371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IN" sz="3600" b="1" dirty="0" smtClean="0">
                <a:solidFill>
                  <a:srgbClr val="FF0000"/>
                </a:solidFill>
                <a:latin typeface="Trebuchet MS" pitchFamily="34" charset="0"/>
              </a:rPr>
              <a:t>TRANSFORMATION OF DEGRADED LANDS WITH CASHEW </a:t>
            </a:r>
            <a:endParaRPr lang="en-IN" sz="36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30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14290"/>
            <a:ext cx="7812360" cy="58737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rebuchet MS" pitchFamily="34" charset="0"/>
              </a:rPr>
              <a:t>ROAD-MAP FOR CASHEW PROMOTION</a:t>
            </a:r>
            <a:endParaRPr lang="en-US" sz="32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28" y="918012"/>
            <a:ext cx="8964488" cy="529707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Trebuchet MS" pitchFamily="34" charset="0"/>
              </a:rPr>
              <a:t>Promotion of Cashew Farmers Producer Organizers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Trebuchet MS" pitchFamily="34" charset="0"/>
              </a:rPr>
              <a:t>Mission </a:t>
            </a:r>
            <a:r>
              <a:rPr lang="en-US" sz="2000" b="1" dirty="0" smtClean="0">
                <a:solidFill>
                  <a:srgbClr val="0000FF"/>
                </a:solidFill>
                <a:latin typeface="Trebuchet MS" pitchFamily="34" charset="0"/>
              </a:rPr>
              <a:t>Mode </a:t>
            </a:r>
            <a:r>
              <a:rPr lang="en-US" sz="2000" b="1" dirty="0" err="1" smtClean="0">
                <a:solidFill>
                  <a:srgbClr val="0000FF"/>
                </a:solidFill>
                <a:latin typeface="Trebuchet MS" pitchFamily="34" charset="0"/>
              </a:rPr>
              <a:t>programme</a:t>
            </a:r>
            <a:r>
              <a:rPr lang="en-US" sz="2000" b="1" dirty="0" smtClean="0">
                <a:solidFill>
                  <a:srgbClr val="0000FF"/>
                </a:solidFill>
                <a:latin typeface="Trebuchet MS" pitchFamily="34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rebuchet MS" pitchFamily="34" charset="0"/>
              </a:rPr>
              <a:t>through PPP-ICD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Trebuchet MS" pitchFamily="34" charset="0"/>
              </a:rPr>
              <a:t>Hands </a:t>
            </a:r>
            <a:r>
              <a:rPr lang="en-US" sz="2000" b="1" dirty="0" smtClean="0">
                <a:solidFill>
                  <a:srgbClr val="0000FF"/>
                </a:solidFill>
                <a:latin typeface="Trebuchet MS" pitchFamily="34" charset="0"/>
              </a:rPr>
              <a:t>on support for processing industries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Trebuchet MS" pitchFamily="34" charset="0"/>
              </a:rPr>
              <a:t>Development of an exclusive cashew promotion policy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Trebuchet MS" pitchFamily="34" charset="0"/>
              </a:rPr>
              <a:t>Liberalized incentives for area </a:t>
            </a:r>
            <a:r>
              <a:rPr lang="en-US" sz="2000" b="1" dirty="0" smtClean="0">
                <a:solidFill>
                  <a:srgbClr val="0000FF"/>
                </a:solidFill>
                <a:latin typeface="Trebuchet MS" pitchFamily="34" charset="0"/>
              </a:rPr>
              <a:t>expansion &amp; technology promotion</a:t>
            </a:r>
            <a:endParaRPr lang="en-US" sz="2000" b="1" dirty="0" smtClean="0">
              <a:solidFill>
                <a:srgbClr val="0000FF"/>
              </a:solidFill>
              <a:latin typeface="Trebuchet MS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Trebuchet MS" pitchFamily="34" charset="0"/>
              </a:rPr>
              <a:t>Promotional plans for industry status </a:t>
            </a:r>
          </a:p>
          <a:p>
            <a:pPr algn="just">
              <a:spcBef>
                <a:spcPts val="8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Trebuchet MS" pitchFamily="34" charset="0"/>
              </a:rPr>
              <a:t>Enhanced </a:t>
            </a:r>
            <a:r>
              <a:rPr lang="en-US" sz="2000" b="1" dirty="0" smtClean="0">
                <a:solidFill>
                  <a:srgbClr val="0000FF"/>
                </a:solidFill>
                <a:latin typeface="Trebuchet MS" pitchFamily="34" charset="0"/>
              </a:rPr>
              <a:t>R </a:t>
            </a:r>
            <a:r>
              <a:rPr lang="en-US" sz="2000" b="1" dirty="0" smtClean="0">
                <a:solidFill>
                  <a:srgbClr val="0000FF"/>
                </a:solidFill>
                <a:latin typeface="Trebuchet MS" pitchFamily="34" charset="0"/>
              </a:rPr>
              <a:t>&amp; </a:t>
            </a:r>
            <a:r>
              <a:rPr lang="en-US" sz="2000" b="1" dirty="0" smtClean="0">
                <a:solidFill>
                  <a:srgbClr val="0000FF"/>
                </a:solidFill>
                <a:latin typeface="Trebuchet MS" pitchFamily="34" charset="0"/>
              </a:rPr>
              <a:t>D support for PHM ad value addition</a:t>
            </a:r>
          </a:p>
          <a:p>
            <a:pPr algn="just">
              <a:spcBef>
                <a:spcPts val="800"/>
              </a:spcBef>
            </a:pPr>
            <a:r>
              <a:rPr lang="en-IN" sz="2000" b="1" dirty="0" smtClean="0">
                <a:solidFill>
                  <a:srgbClr val="0000FF"/>
                </a:solidFill>
                <a:latin typeface="Trebuchet MS" pitchFamily="34" charset="0"/>
              </a:rPr>
              <a:t>Massive planting </a:t>
            </a:r>
            <a:r>
              <a:rPr lang="en-IN" sz="2000" b="1" dirty="0" smtClean="0">
                <a:solidFill>
                  <a:srgbClr val="0000FF"/>
                </a:solidFill>
                <a:latin typeface="Trebuchet MS" pitchFamily="34" charset="0"/>
              </a:rPr>
              <a:t>programme </a:t>
            </a:r>
            <a:r>
              <a:rPr lang="en-IN" sz="2000" b="1" dirty="0" smtClean="0">
                <a:solidFill>
                  <a:srgbClr val="0000FF"/>
                </a:solidFill>
                <a:latin typeface="Trebuchet MS" pitchFamily="34" charset="0"/>
              </a:rPr>
              <a:t>in non-traditional areas </a:t>
            </a:r>
            <a:endParaRPr lang="en-IN" sz="2000" b="1" dirty="0" smtClean="0">
              <a:solidFill>
                <a:srgbClr val="0000FF"/>
              </a:solidFill>
              <a:latin typeface="Trebuchet MS" pitchFamily="34" charset="0"/>
            </a:endParaRPr>
          </a:p>
          <a:p>
            <a:pPr algn="just">
              <a:spcBef>
                <a:spcPts val="800"/>
              </a:spcBef>
            </a:pPr>
            <a:r>
              <a:rPr lang="en-IN" sz="2000" b="1" dirty="0" smtClean="0">
                <a:solidFill>
                  <a:srgbClr val="0000FF"/>
                </a:solidFill>
                <a:latin typeface="Trebuchet MS" pitchFamily="34" charset="0"/>
              </a:rPr>
              <a:t>Transfer </a:t>
            </a:r>
            <a:r>
              <a:rPr lang="en-IN" sz="2000" b="1" dirty="0" smtClean="0">
                <a:solidFill>
                  <a:srgbClr val="0000FF"/>
                </a:solidFill>
                <a:latin typeface="Trebuchet MS" pitchFamily="34" charset="0"/>
              </a:rPr>
              <a:t>of technology </a:t>
            </a:r>
            <a:r>
              <a:rPr lang="en-IN" sz="2000" b="1" dirty="0" smtClean="0">
                <a:solidFill>
                  <a:srgbClr val="0000FF"/>
                </a:solidFill>
                <a:latin typeface="Trebuchet MS" pitchFamily="34" charset="0"/>
              </a:rPr>
              <a:t>– ICT, Crop Apps, FLD, Exposures etc </a:t>
            </a:r>
          </a:p>
          <a:p>
            <a:pPr algn="just">
              <a:spcBef>
                <a:spcPts val="800"/>
              </a:spcBef>
            </a:pPr>
            <a:r>
              <a:rPr lang="en-IN" sz="2000" b="1" dirty="0" smtClean="0">
                <a:solidFill>
                  <a:srgbClr val="0000FF"/>
                </a:solidFill>
                <a:latin typeface="Trebuchet MS" pitchFamily="34" charset="0"/>
              </a:rPr>
              <a:t>Creation of exclusive crop experts group for cashew </a:t>
            </a:r>
          </a:p>
          <a:p>
            <a:pPr algn="just">
              <a:spcBef>
                <a:spcPts val="800"/>
              </a:spcBef>
            </a:pPr>
            <a:r>
              <a:rPr lang="en-IN" sz="2000" b="1" dirty="0" smtClean="0">
                <a:solidFill>
                  <a:srgbClr val="0000FF"/>
                </a:solidFill>
                <a:latin typeface="Trebuchet MS" pitchFamily="34" charset="0"/>
              </a:rPr>
              <a:t>Skill enhancement courses for young cashew growers </a:t>
            </a:r>
          </a:p>
          <a:p>
            <a:pPr algn="just">
              <a:spcBef>
                <a:spcPts val="800"/>
              </a:spcBef>
            </a:pPr>
            <a:endParaRPr lang="en-US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18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0" y="6372036"/>
            <a:ext cx="8275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UHSB</a:t>
            </a:r>
            <a:endParaRPr lang="en-US" sz="2000" b="1" cap="none" spc="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63688" y="2780928"/>
            <a:ext cx="5500726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FF00"/>
                </a:solidFill>
                <a:latin typeface="Algerian" pitchFamily="82" charset="0"/>
              </a:rPr>
              <a:t>Thank You</a:t>
            </a:r>
            <a:endParaRPr lang="en-US" sz="6600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3276600" y="6357958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09-11 February, 2017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372036"/>
            <a:ext cx="8275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UHSB</a:t>
            </a:r>
            <a:endParaRPr lang="en-US" sz="2000" b="1" cap="none" spc="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9" y="105319"/>
            <a:ext cx="6912767" cy="58737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IN" sz="3200" b="1" dirty="0" smtClean="0">
                <a:solidFill>
                  <a:srgbClr val="FF0000"/>
                </a:solidFill>
                <a:latin typeface="Trebuchet MS" pitchFamily="34" charset="0"/>
              </a:rPr>
              <a:t>CASHEW IN INDIA- AN OVERVIEW</a:t>
            </a:r>
            <a:endParaRPr lang="en-IN" sz="32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2</a:t>
            </a:fld>
            <a:endParaRPr lang="en-IN"/>
          </a:p>
        </p:txBody>
      </p:sp>
      <p:sp>
        <p:nvSpPr>
          <p:cNvPr id="6" name="Content Placeholder 5"/>
          <p:cNvSpPr>
            <a:spLocks noGrp="1" noChangeArrowheads="1"/>
          </p:cNvSpPr>
          <p:nvPr>
            <p:ph idx="1"/>
          </p:nvPr>
        </p:nvSpPr>
        <p:spPr bwMode="auto">
          <a:xfrm>
            <a:off x="428596" y="857232"/>
            <a:ext cx="86079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just" eaLnBrk="1" hangingPunct="1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en-US" sz="2500" b="1" dirty="0" smtClean="0">
                <a:solidFill>
                  <a:srgbClr val="0000FF"/>
                </a:solidFill>
                <a:latin typeface="Trebuchet MS" pitchFamily="34" charset="0"/>
              </a:rPr>
              <a:t>7.25 </a:t>
            </a:r>
            <a:r>
              <a:rPr lang="en-US" altLang="en-US" sz="2500" b="1" dirty="0" err="1">
                <a:solidFill>
                  <a:srgbClr val="0000FF"/>
                </a:solidFill>
                <a:latin typeface="Trebuchet MS" pitchFamily="34" charset="0"/>
              </a:rPr>
              <a:t>lakh</a:t>
            </a:r>
            <a:r>
              <a:rPr lang="en-US" altLang="en-US" sz="2500" b="1" dirty="0">
                <a:solidFill>
                  <a:srgbClr val="0000FF"/>
                </a:solidFill>
                <a:latin typeface="Trebuchet MS" pitchFamily="34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rebuchet MS" pitchFamily="34" charset="0"/>
              </a:rPr>
              <a:t>tonnes</a:t>
            </a:r>
            <a:r>
              <a:rPr lang="en-US" altLang="en-US" sz="2500" b="1" dirty="0">
                <a:solidFill>
                  <a:srgbClr val="0000FF"/>
                </a:solidFill>
                <a:latin typeface="Trebuchet MS" pitchFamily="34" charset="0"/>
              </a:rPr>
              <a:t> production (2015-16</a:t>
            </a:r>
            <a:r>
              <a:rPr lang="en-US" altLang="en-US" sz="2500" b="1" dirty="0" smtClean="0">
                <a:solidFill>
                  <a:srgbClr val="0000FF"/>
                </a:solidFill>
                <a:latin typeface="Trebuchet MS" pitchFamily="34" charset="0"/>
              </a:rPr>
              <a:t>).</a:t>
            </a:r>
          </a:p>
          <a:p>
            <a:pPr marL="342900" indent="-342900" algn="just" eaLnBrk="1" hangingPunct="1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en-US" sz="2500" b="1" dirty="0" smtClean="0">
                <a:solidFill>
                  <a:srgbClr val="0000FF"/>
                </a:solidFill>
                <a:latin typeface="Trebuchet MS" pitchFamily="34" charset="0"/>
              </a:rPr>
              <a:t>Domestic kernel demand: 2.5 L MTs (2/3</a:t>
            </a:r>
            <a:r>
              <a:rPr lang="en-US" altLang="en-US" sz="2500" b="1" baseline="30000" dirty="0" smtClean="0">
                <a:solidFill>
                  <a:srgbClr val="0000FF"/>
                </a:solidFill>
                <a:latin typeface="Trebuchet MS" pitchFamily="34" charset="0"/>
              </a:rPr>
              <a:t>rd</a:t>
            </a:r>
            <a:r>
              <a:rPr lang="en-US" altLang="en-US" sz="2500" b="1" dirty="0" smtClean="0">
                <a:solidFill>
                  <a:srgbClr val="0000FF"/>
                </a:solidFill>
                <a:latin typeface="Trebuchet MS" pitchFamily="34" charset="0"/>
              </a:rPr>
              <a:t> of production)</a:t>
            </a:r>
          </a:p>
          <a:p>
            <a:pPr marL="342900" indent="-342900" algn="just" eaLnBrk="1" hangingPunct="1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en-US" sz="2500" b="1" dirty="0" smtClean="0">
                <a:solidFill>
                  <a:srgbClr val="0000FF"/>
                </a:solidFill>
                <a:latin typeface="Trebuchet MS" pitchFamily="34" charset="0"/>
              </a:rPr>
              <a:t>Export - </a:t>
            </a:r>
            <a:r>
              <a:rPr lang="en-US" altLang="en-US" sz="2500" b="1" dirty="0" smtClean="0">
                <a:solidFill>
                  <a:srgbClr val="0000FF"/>
                </a:solidFill>
                <a:latin typeface="Trebuchet MS" pitchFamily="34" charset="0"/>
              </a:rPr>
              <a:t>1.5 L MTs of kernel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en-US" sz="2500" b="1" dirty="0" smtClean="0">
                <a:solidFill>
                  <a:srgbClr val="0000FF"/>
                </a:solidFill>
                <a:latin typeface="Trebuchet MS" pitchFamily="34" charset="0"/>
              </a:rPr>
              <a:t>Import- 8.5 </a:t>
            </a:r>
            <a:r>
              <a:rPr lang="en-US" altLang="en-US" sz="2500" b="1" dirty="0">
                <a:solidFill>
                  <a:srgbClr val="0000FF"/>
                </a:solidFill>
                <a:latin typeface="Trebuchet MS" pitchFamily="34" charset="0"/>
              </a:rPr>
              <a:t>L MTs of </a:t>
            </a:r>
            <a:r>
              <a:rPr lang="en-US" altLang="en-US" sz="2500" b="1" dirty="0" smtClean="0">
                <a:solidFill>
                  <a:srgbClr val="0000FF"/>
                </a:solidFill>
                <a:latin typeface="Trebuchet MS" pitchFamily="34" charset="0"/>
              </a:rPr>
              <a:t>raw </a:t>
            </a:r>
            <a:r>
              <a:rPr lang="en-US" altLang="en-US" sz="2500" b="1" dirty="0" smtClean="0">
                <a:solidFill>
                  <a:srgbClr val="0000FF"/>
                </a:solidFill>
                <a:latin typeface="Trebuchet MS" pitchFamily="34" charset="0"/>
              </a:rPr>
              <a:t>nuts</a:t>
            </a:r>
            <a:endParaRPr lang="en-US" altLang="en-US" sz="2500" b="1" dirty="0">
              <a:solidFill>
                <a:srgbClr val="0000FF"/>
              </a:solidFill>
              <a:latin typeface="Trebuchet MS" pitchFamily="34" charset="0"/>
            </a:endParaRPr>
          </a:p>
          <a:p>
            <a:pPr marL="342900" indent="-342900" algn="just" eaLnBrk="1" hangingPunct="1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en-US" sz="2500" b="1" dirty="0" smtClean="0">
                <a:solidFill>
                  <a:srgbClr val="0000FF"/>
                </a:solidFill>
                <a:latin typeface="Trebuchet MS" pitchFamily="34" charset="0"/>
              </a:rPr>
              <a:t>Raw Cashew Nut </a:t>
            </a:r>
            <a:r>
              <a:rPr lang="en-US" altLang="en-US" sz="2500" b="1" dirty="0" smtClean="0">
                <a:solidFill>
                  <a:srgbClr val="0000FF"/>
                </a:solidFill>
                <a:latin typeface="Trebuchet MS" pitchFamily="34" charset="0"/>
              </a:rPr>
              <a:t>Productivity- </a:t>
            </a:r>
            <a:r>
              <a:rPr lang="en-US" altLang="en-US" sz="2500" b="1" dirty="0">
                <a:solidFill>
                  <a:srgbClr val="0000FF"/>
                </a:solidFill>
                <a:latin typeface="Trebuchet MS" pitchFamily="34" charset="0"/>
              </a:rPr>
              <a:t>720 kg/ha.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en-US" sz="2500" b="1" dirty="0" smtClean="0">
                <a:solidFill>
                  <a:srgbClr val="0000FF"/>
                </a:solidFill>
                <a:latin typeface="Trebuchet MS" pitchFamily="34" charset="0"/>
              </a:rPr>
              <a:t>National Raw Nut requirement </a:t>
            </a:r>
            <a:r>
              <a:rPr lang="en-US" altLang="en-US" sz="2500" b="1" dirty="0" smtClean="0">
                <a:solidFill>
                  <a:srgbClr val="0000FF"/>
                </a:solidFill>
                <a:latin typeface="Trebuchet MS" pitchFamily="34" charset="0"/>
              </a:rPr>
              <a:t>- 16-17 </a:t>
            </a:r>
            <a:r>
              <a:rPr lang="en-US" altLang="en-US" sz="2500" b="1" dirty="0">
                <a:solidFill>
                  <a:srgbClr val="0000FF"/>
                </a:solidFill>
                <a:latin typeface="Trebuchet MS" pitchFamily="34" charset="0"/>
              </a:rPr>
              <a:t>L MTs </a:t>
            </a:r>
            <a:endParaRPr lang="en-US" altLang="en-US" sz="2500" b="1" dirty="0" smtClean="0">
              <a:solidFill>
                <a:srgbClr val="0000FF"/>
              </a:solidFill>
              <a:latin typeface="Trebuchet MS" pitchFamily="34" charset="0"/>
            </a:endParaRP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en-US" sz="2500" b="1" dirty="0" smtClean="0">
                <a:solidFill>
                  <a:srgbClr val="0000FF"/>
                </a:solidFill>
                <a:latin typeface="Trebuchet MS" pitchFamily="34" charset="0"/>
              </a:rPr>
              <a:t>National target by </a:t>
            </a:r>
            <a:r>
              <a:rPr lang="en-US" altLang="en-US" sz="2500" b="1" dirty="0" smtClean="0">
                <a:solidFill>
                  <a:srgbClr val="0000FF"/>
                </a:solidFill>
                <a:latin typeface="Trebuchet MS" pitchFamily="34" charset="0"/>
              </a:rPr>
              <a:t>2025- 20-25 </a:t>
            </a:r>
            <a:r>
              <a:rPr lang="en-US" altLang="en-US" sz="2500" b="1" dirty="0">
                <a:solidFill>
                  <a:srgbClr val="0000FF"/>
                </a:solidFill>
                <a:latin typeface="Trebuchet MS" pitchFamily="34" charset="0"/>
              </a:rPr>
              <a:t>L MTs </a:t>
            </a:r>
          </a:p>
          <a:p>
            <a:pPr marL="342900" indent="-342900" algn="just" eaLnBrk="1" hangingPunct="1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en-US" sz="2500" b="1" dirty="0">
                <a:solidFill>
                  <a:srgbClr val="0000FF"/>
                </a:solidFill>
                <a:latin typeface="Trebuchet MS" pitchFamily="34" charset="0"/>
              </a:rPr>
              <a:t>Potential </a:t>
            </a:r>
            <a:r>
              <a:rPr lang="en-US" altLang="en-US" sz="2500" b="1" dirty="0" smtClean="0">
                <a:solidFill>
                  <a:srgbClr val="0000FF"/>
                </a:solidFill>
                <a:latin typeface="Trebuchet MS" pitchFamily="34" charset="0"/>
              </a:rPr>
              <a:t>yield- </a:t>
            </a:r>
            <a:r>
              <a:rPr lang="en-US" altLang="en-US" sz="2500" b="1" dirty="0">
                <a:solidFill>
                  <a:srgbClr val="0000FF"/>
                </a:solidFill>
                <a:latin typeface="Trebuchet MS" pitchFamily="34" charset="0"/>
              </a:rPr>
              <a:t>3-4 </a:t>
            </a:r>
            <a:r>
              <a:rPr lang="en-US" altLang="en-US" sz="2500" b="1" dirty="0" smtClean="0">
                <a:solidFill>
                  <a:srgbClr val="0000FF"/>
                </a:solidFill>
                <a:latin typeface="Trebuchet MS" pitchFamily="34" charset="0"/>
              </a:rPr>
              <a:t>MTs/ha.</a:t>
            </a:r>
            <a:endParaRPr lang="en-US" altLang="en-US" sz="25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372036"/>
            <a:ext cx="8275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UHSB</a:t>
            </a:r>
            <a:endParaRPr lang="en-US" sz="2000" b="1" cap="none" spc="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1538780"/>
              </p:ext>
            </p:extLst>
          </p:nvPr>
        </p:nvGraphicFramePr>
        <p:xfrm>
          <a:off x="179511" y="807047"/>
          <a:ext cx="3240360" cy="5245771"/>
        </p:xfrm>
        <a:graphic>
          <a:graphicData uri="http://schemas.openxmlformats.org/drawingml/2006/table">
            <a:tbl>
              <a:tblPr/>
              <a:tblGrid>
                <a:gridCol w="1374695"/>
                <a:gridCol w="687350"/>
                <a:gridCol w="589158"/>
                <a:gridCol w="589157"/>
              </a:tblGrid>
              <a:tr h="24969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State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2014-15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95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P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APY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0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Kerala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85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946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5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Karnataka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125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81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645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5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Goa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58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32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550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4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Maharashtra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186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235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1262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5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Tamil Nadu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140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67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478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5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Andhra Pradesh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185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539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5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Orissa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180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86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474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4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West Bengal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1096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5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Others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56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32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658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5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Total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1027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725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706</a:t>
                      </a:r>
                    </a:p>
                  </a:txBody>
                  <a:tcPr marL="35979" marR="35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072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A - Area in '000 Ha,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P - Production in '000 MT,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APY - Average Productivity in Kg per Ha</a:t>
                      </a:r>
                      <a:endParaRPr lang="en-IN" sz="1600" b="1" dirty="0">
                        <a:solidFill>
                          <a:srgbClr val="0000FF"/>
                        </a:solidFill>
                      </a:endParaRPr>
                    </a:p>
                  </a:txBody>
                  <a:tcPr marL="35979" marR="359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5169" name="Rectangle 1"/>
          <p:cNvSpPr>
            <a:spLocks noChangeArrowheads="1"/>
          </p:cNvSpPr>
          <p:nvPr/>
        </p:nvSpPr>
        <p:spPr bwMode="auto">
          <a:xfrm>
            <a:off x="467544" y="97468"/>
            <a:ext cx="6912768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ebuchet MS" pitchFamily="34" charset="0"/>
                <a:ea typeface="Times New Roman" pitchFamily="18" charset="0"/>
                <a:cs typeface="Calibri" pitchFamily="34" charset="0"/>
              </a:rPr>
              <a:t>STATE WISE STATUS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rebuchet MS" pitchFamily="34" charset="0"/>
                <a:ea typeface="Times New Roman" pitchFamily="18" charset="0"/>
                <a:cs typeface="Calibri" pitchFamily="34" charset="0"/>
              </a:rPr>
              <a:t> OF CASHEW IN INDIA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2323320663"/>
              </p:ext>
            </p:extLst>
          </p:nvPr>
        </p:nvGraphicFramePr>
        <p:xfrm>
          <a:off x="3563888" y="908720"/>
          <a:ext cx="543609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6372036"/>
            <a:ext cx="8275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UHSB</a:t>
            </a:r>
            <a:endParaRPr lang="en-US" sz="2000" b="1" cap="none" spc="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81253"/>
            <a:ext cx="7704856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en-US" sz="2600" b="1" spc="50" dirty="0" smtClean="0">
                <a:ln w="11430"/>
                <a:solidFill>
                  <a:srgbClr val="FF0000"/>
                </a:solidFill>
                <a:latin typeface="Trebuchet MS" pitchFamily="34" charset="0"/>
              </a:rPr>
              <a:t>CONSTRAINTS IN CASHEW PROMOTION IN INDIA </a:t>
            </a:r>
            <a:endParaRPr lang="en-US" sz="2600" b="1" spc="50" dirty="0">
              <a:ln w="11430"/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71480"/>
            <a:ext cx="88924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4813" lvl="0" indent="-404813">
              <a:lnSpc>
                <a:spcPct val="200000"/>
              </a:lnSpc>
              <a:buFont typeface="Wingdings" pitchFamily="2" charset="2"/>
              <a:buChar char="q"/>
            </a:pPr>
            <a:r>
              <a:rPr lang="en-IN" sz="2000" b="1" dirty="0" smtClean="0">
                <a:solidFill>
                  <a:srgbClr val="0000FF"/>
                </a:solidFill>
                <a:latin typeface="Trebuchet MS" pitchFamily="34" charset="0"/>
              </a:rPr>
              <a:t>Large area (30%)under senile plantation, yielding less than 200 Kg/ha</a:t>
            </a:r>
            <a:endParaRPr lang="en-US" sz="2000" b="1" dirty="0" smtClean="0">
              <a:solidFill>
                <a:srgbClr val="0000FF"/>
              </a:solidFill>
              <a:latin typeface="Trebuchet MS" pitchFamily="34" charset="0"/>
            </a:endParaRPr>
          </a:p>
          <a:p>
            <a:pPr marL="404813" lvl="0" indent="-404813">
              <a:lnSpc>
                <a:spcPct val="200000"/>
              </a:lnSpc>
              <a:buFont typeface="Wingdings" pitchFamily="2" charset="2"/>
              <a:buChar char="q"/>
            </a:pPr>
            <a:r>
              <a:rPr lang="en-IN" sz="2000" b="1" dirty="0" smtClean="0">
                <a:solidFill>
                  <a:srgbClr val="0000FF"/>
                </a:solidFill>
                <a:latin typeface="Trebuchet MS" pitchFamily="34" charset="0"/>
              </a:rPr>
              <a:t>Lack of focussed attention due to competitive crops</a:t>
            </a:r>
            <a:endParaRPr lang="en-US" sz="2000" b="1" dirty="0" smtClean="0">
              <a:solidFill>
                <a:srgbClr val="0000FF"/>
              </a:solidFill>
              <a:latin typeface="Trebuchet MS" pitchFamily="34" charset="0"/>
            </a:endParaRPr>
          </a:p>
          <a:p>
            <a:pPr marL="404813" lvl="0" indent="-404813">
              <a:lnSpc>
                <a:spcPct val="200000"/>
              </a:lnSpc>
              <a:buFont typeface="Wingdings" pitchFamily="2" charset="2"/>
              <a:buChar char="q"/>
            </a:pPr>
            <a:r>
              <a:rPr lang="en-IN" sz="2000" b="1" dirty="0" smtClean="0">
                <a:solidFill>
                  <a:srgbClr val="0000FF"/>
                </a:solidFill>
                <a:latin typeface="Trebuchet MS" pitchFamily="34" charset="0"/>
              </a:rPr>
              <a:t>Mainly grown on marginal lands</a:t>
            </a:r>
          </a:p>
          <a:p>
            <a:pPr marL="404813" lvl="0" indent="-404813">
              <a:lnSpc>
                <a:spcPct val="200000"/>
              </a:lnSpc>
              <a:buFont typeface="Wingdings" pitchFamily="2" charset="2"/>
              <a:buChar char="q"/>
            </a:pPr>
            <a:r>
              <a:rPr lang="en-IN" sz="2000" b="1" dirty="0" smtClean="0">
                <a:solidFill>
                  <a:srgbClr val="0000FF"/>
                </a:solidFill>
                <a:latin typeface="Trebuchet MS" pitchFamily="34" charset="0"/>
              </a:rPr>
              <a:t>Lack of availability of quality planting material</a:t>
            </a:r>
            <a:endParaRPr lang="en-US" sz="2000" b="1" dirty="0" smtClean="0">
              <a:solidFill>
                <a:srgbClr val="0000FF"/>
              </a:solidFill>
              <a:latin typeface="Trebuchet MS" pitchFamily="34" charset="0"/>
            </a:endParaRPr>
          </a:p>
          <a:p>
            <a:pPr marL="404813" lvl="0" indent="-404813">
              <a:lnSpc>
                <a:spcPct val="200000"/>
              </a:lnSpc>
              <a:buFont typeface="Wingdings" pitchFamily="2" charset="2"/>
              <a:buChar char="q"/>
            </a:pPr>
            <a:r>
              <a:rPr lang="en-IN" sz="2000" b="1" dirty="0" smtClean="0">
                <a:solidFill>
                  <a:srgbClr val="0000FF"/>
                </a:solidFill>
                <a:latin typeface="Trebuchet MS" pitchFamily="34" charset="0"/>
              </a:rPr>
              <a:t>Limited adoption of good management practices &amp; technologies</a:t>
            </a:r>
            <a:endParaRPr lang="en-US" sz="2000" b="1" dirty="0" smtClean="0">
              <a:solidFill>
                <a:srgbClr val="0000FF"/>
              </a:solidFill>
              <a:latin typeface="Trebuchet MS" pitchFamily="34" charset="0"/>
            </a:endParaRPr>
          </a:p>
          <a:p>
            <a:pPr marL="404813" lvl="0" indent="-404813">
              <a:lnSpc>
                <a:spcPct val="200000"/>
              </a:lnSpc>
              <a:buFont typeface="Wingdings" pitchFamily="2" charset="2"/>
              <a:buChar char="q"/>
            </a:pPr>
            <a:r>
              <a:rPr lang="en-IN" sz="2000" b="1" dirty="0" smtClean="0">
                <a:solidFill>
                  <a:srgbClr val="0000FF"/>
                </a:solidFill>
                <a:latin typeface="Trebuchet MS" pitchFamily="34" charset="0"/>
              </a:rPr>
              <a:t>Under utilization of processing capacity of Industries</a:t>
            </a:r>
          </a:p>
          <a:p>
            <a:pPr marL="404813" indent="-404813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IN" sz="2000" b="1" dirty="0" smtClean="0">
                <a:solidFill>
                  <a:srgbClr val="0000FF"/>
                </a:solidFill>
                <a:latin typeface="Trebuchet MS" pitchFamily="34" charset="0"/>
              </a:rPr>
              <a:t>Inadequate utilization </a:t>
            </a:r>
            <a:r>
              <a:rPr lang="en-IN" sz="2000" b="1" dirty="0" smtClean="0">
                <a:solidFill>
                  <a:srgbClr val="0000FF"/>
                </a:solidFill>
                <a:latin typeface="Trebuchet MS" pitchFamily="34" charset="0"/>
              </a:rPr>
              <a:t>of cashew apple </a:t>
            </a:r>
            <a:r>
              <a:rPr lang="en-IN" sz="2000" b="1" dirty="0" smtClean="0">
                <a:solidFill>
                  <a:srgbClr val="0000FF"/>
                </a:solidFill>
                <a:latin typeface="Trebuchet MS" pitchFamily="34" charset="0"/>
              </a:rPr>
              <a:t>&amp; by-products </a:t>
            </a:r>
          </a:p>
          <a:p>
            <a:pPr marL="404813" indent="-404813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IN" sz="2000" b="1" dirty="0" smtClean="0">
                <a:solidFill>
                  <a:srgbClr val="0000FF"/>
                </a:solidFill>
                <a:latin typeface="Trebuchet MS" pitchFamily="34" charset="0"/>
              </a:rPr>
              <a:t>Lack of remunerative prices </a:t>
            </a:r>
          </a:p>
          <a:p>
            <a:pPr marL="404813" indent="-404813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IN" sz="2000" b="1" dirty="0" smtClean="0">
                <a:solidFill>
                  <a:srgbClr val="0000FF"/>
                </a:solidFill>
                <a:latin typeface="Trebuchet MS" pitchFamily="34" charset="0"/>
              </a:rPr>
              <a:t>Lack of organized farmers  groups/institutions  </a:t>
            </a:r>
            <a:endParaRPr lang="en-IN" sz="2000" b="1" dirty="0" smtClean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372036"/>
            <a:ext cx="8275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UHSB</a:t>
            </a:r>
            <a:endParaRPr lang="en-US" sz="2000" b="1" cap="none" spc="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77095"/>
            <a:ext cx="7848872" cy="6238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rebuchet MS" pitchFamily="34" charset="0"/>
              </a:rPr>
              <a:t>VARIETIES TO AUGUMENT PRODUCTVITY </a:t>
            </a:r>
            <a:endParaRPr lang="en-US" sz="2800" b="1" dirty="0" smtClean="0">
              <a:solidFill>
                <a:srgbClr val="FF0000"/>
              </a:solidFill>
              <a:latin typeface="Trebuchet MS" pitchFamily="34" charset="0"/>
            </a:endParaRPr>
          </a:p>
        </p:txBody>
      </p:sp>
      <p:graphicFrame>
        <p:nvGraphicFramePr>
          <p:cNvPr id="145633" name="Group 22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1392098920"/>
              </p:ext>
            </p:extLst>
          </p:nvPr>
        </p:nvGraphicFramePr>
        <p:xfrm>
          <a:off x="323529" y="1006939"/>
          <a:ext cx="8640960" cy="4942341"/>
        </p:xfrm>
        <a:graphic>
          <a:graphicData uri="http://schemas.openxmlformats.org/drawingml/2006/table">
            <a:tbl>
              <a:tblPr/>
              <a:tblGrid>
                <a:gridCol w="1944215"/>
                <a:gridCol w="6696745"/>
              </a:tblGrid>
              <a:tr h="3733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1" lang="en-GB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</a:rPr>
                        <a:t>State</a:t>
                      </a:r>
                      <a:endParaRPr kumimoji="1" lang="en-GB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</a:rPr>
                        <a:t>Recommended varieties</a:t>
                      </a:r>
                      <a:endParaRPr kumimoji="1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91652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1" lang="en-GB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222B"/>
                          </a:solidFill>
                          <a:effectLst/>
                        </a:rPr>
                        <a:t>Karnataka</a:t>
                      </a:r>
                      <a:endParaRPr kumimoji="1" lang="en-GB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B222B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1" lang="es-E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222B"/>
                          </a:solidFill>
                          <a:effectLst/>
                        </a:rPr>
                        <a:t>NRCC Sel-2, Bhaskara, Ullal-1, Ullal-3, Ullal-4, UN-50, Vengurla-1 (</a:t>
                      </a:r>
                      <a:r>
                        <a:rPr kumimoji="1" lang="es-ES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BB222B"/>
                          </a:solidFill>
                          <a:effectLst/>
                        </a:rPr>
                        <a:t>Uttara</a:t>
                      </a:r>
                      <a:r>
                        <a:rPr kumimoji="1" lang="es-E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222B"/>
                          </a:solidFill>
                          <a:effectLst/>
                        </a:rPr>
                        <a:t> Kannada), Vengurla-4 (</a:t>
                      </a:r>
                      <a:r>
                        <a:rPr kumimoji="1" lang="es-ES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BB222B"/>
                          </a:solidFill>
                          <a:effectLst/>
                        </a:rPr>
                        <a:t>Uttara</a:t>
                      </a:r>
                      <a:r>
                        <a:rPr kumimoji="1" lang="es-E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222B"/>
                          </a:solidFill>
                          <a:effectLst/>
                        </a:rPr>
                        <a:t> Kannada), Vengurla-7 (</a:t>
                      </a:r>
                      <a:r>
                        <a:rPr kumimoji="1" lang="es-ES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BB222B"/>
                          </a:solidFill>
                          <a:effectLst/>
                        </a:rPr>
                        <a:t>Uttara</a:t>
                      </a:r>
                      <a:r>
                        <a:rPr kumimoji="1" lang="es-E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222B"/>
                          </a:solidFill>
                          <a:effectLst/>
                        </a:rPr>
                        <a:t> Kannada)</a:t>
                      </a:r>
                      <a:endParaRPr kumimoji="1" lang="es-E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B222B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64496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1" lang="en-GB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Karnataka (</a:t>
                      </a:r>
                      <a:r>
                        <a:rPr kumimoji="1" lang="en-GB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maidan</a:t>
                      </a:r>
                      <a:r>
                        <a:rPr kumimoji="1" lang="en-GB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 part)</a:t>
                      </a:r>
                      <a:endParaRPr kumimoji="1" lang="en-GB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1" lang="en-GB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Chintamani-1, Chintamani-2, Dhana (H-1608)</a:t>
                      </a:r>
                      <a:endParaRPr kumimoji="1" lang="en-GB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70657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1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Kerala</a:t>
                      </a:r>
                      <a:endParaRPr kumimoji="1" lang="en-GB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1" lang="pt-B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BLA-39-4 (Madak-1), NDR-2-1 (Madak-2), K-22-1, Kanaka (H 1598), Dhana (H 1608), Priyanka (H 1591), Amrutha   (H 1597), VRI-3</a:t>
                      </a:r>
                      <a:endParaRPr kumimoji="1" lang="pt-BR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339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1" lang="en-GB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Maharashtra</a:t>
                      </a:r>
                      <a:endParaRPr kumimoji="1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1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Vengurla-1, Vengurla-4, Vengurla-6, Vengurla-7 , V-8</a:t>
                      </a:r>
                      <a:endParaRPr kumimoji="1" lang="en-GB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1868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1" lang="en-GB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Goa</a:t>
                      </a:r>
                      <a:endParaRPr kumimoji="1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s-E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Goa-1, Goa-2, Vengurla-1, Vengurla-4, Vengurla-6, Vengurla-7 , </a:t>
                      </a:r>
                      <a:r>
                        <a:rPr kumimoji="1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V-8</a:t>
                      </a:r>
                      <a:endParaRPr kumimoji="1" lang="en-GB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339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1" lang="en-GB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West Bengal</a:t>
                      </a:r>
                      <a:endParaRPr kumimoji="1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1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Jhargram-1, Jhargram-2, BPP-8</a:t>
                      </a:r>
                      <a:endParaRPr kumimoji="1" lang="en-GB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339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1" lang="en-GB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Orissa</a:t>
                      </a:r>
                      <a:endParaRPr kumimoji="1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Bhubaneswar-1, BPP-8, Dhana</a:t>
                      </a:r>
                      <a:endParaRPr kumimoji="1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7339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1" lang="en-GB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Tamil Nadu</a:t>
                      </a:r>
                      <a:endParaRPr kumimoji="1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1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VRI-3, VRI(</a:t>
                      </a:r>
                      <a:r>
                        <a:rPr kumimoji="1" lang="en-GB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cw</a:t>
                      </a:r>
                      <a:r>
                        <a:rPr kumimoji="1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)5</a:t>
                      </a:r>
                      <a:endParaRPr kumimoji="1" lang="en-GB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4602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1" lang="en-GB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Andhra Pradesh</a:t>
                      </a:r>
                      <a:endParaRPr kumimoji="1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1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BPP-4, BPP-6, BPP-8 </a:t>
                      </a:r>
                      <a:endParaRPr kumimoji="1" lang="en-GB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IN" dirty="0" smtClean="0"/>
              <a:t>09-11 February, 2017</a:t>
            </a:r>
            <a:endParaRPr lang="en-IN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693D8AD4-6898-49EE-B49C-5024E8246716}" type="slidenum">
              <a:rPr lang="en-IN" smtClean="0"/>
              <a:pPr algn="r"/>
              <a:t>5</a:t>
            </a:fld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0" y="6372036"/>
            <a:ext cx="8275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UHSB</a:t>
            </a:r>
            <a:endParaRPr lang="en-US" sz="2000" b="1" cap="none" spc="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IN" dirty="0" smtClean="0"/>
              <a:t>09-11 February, 2017</a:t>
            </a:r>
            <a:endParaRPr lang="en-IN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693D8AD4-6898-49EE-B49C-5024E8246716}" type="slidenum">
              <a:rPr lang="en-IN" smtClean="0"/>
              <a:pPr algn="r"/>
              <a:t>6</a:t>
            </a:fld>
            <a:endParaRPr lang="en-IN" dirty="0"/>
          </a:p>
        </p:txBody>
      </p:sp>
      <p:pic>
        <p:nvPicPr>
          <p:cNvPr id="10" name="Picture 2" descr="D:\old pc\D\JDA\CPT slides of JDA\Cashew Varieties Photographs\Ullal-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36712"/>
            <a:ext cx="4328117" cy="4608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31640" y="5589240"/>
            <a:ext cx="2143140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ULLAL-1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12" name="Picture 2" descr="D:\old pc\D\JDA\CPT slides of JDA\Cashew Varieties Photographs\Ullal-3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8512" y="836712"/>
            <a:ext cx="4355976" cy="4608512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012160" y="5517232"/>
            <a:ext cx="2143140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pitchFamily="34" charset="0"/>
              </a:rPr>
              <a:t>ULLAL-3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372036"/>
            <a:ext cx="8275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UHSB</a:t>
            </a:r>
            <a:endParaRPr lang="en-US" sz="2000" b="1" cap="none" spc="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619672" y="140834"/>
            <a:ext cx="5400600" cy="4798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rebuchet MS" pitchFamily="34" charset="0"/>
              </a:rPr>
              <a:t>COMMERCIAL VARIETIES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IN" dirty="0" smtClean="0"/>
              <a:t>09-11 February, 2017</a:t>
            </a:r>
            <a:endParaRPr lang="en-IN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93D8AD4-6898-49EE-B49C-5024E8246716}" type="slidenum">
              <a:rPr lang="en-IN" smtClean="0"/>
              <a:pPr/>
              <a:t>7</a:t>
            </a:fld>
            <a:endParaRPr lang="en-IN" dirty="0"/>
          </a:p>
        </p:txBody>
      </p:sp>
      <p:pic>
        <p:nvPicPr>
          <p:cNvPr id="11" name="Picture 4" descr="Fruits bearing-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180" y="1124744"/>
            <a:ext cx="4390812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988700" y="5665808"/>
            <a:ext cx="2143140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pitchFamily="34" charset="0"/>
              </a:rPr>
              <a:t>UN – 50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14" name="Picture 3" descr="Chintamani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124745"/>
            <a:ext cx="432048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5724128" y="5665808"/>
            <a:ext cx="2952328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rebuchet MS" pitchFamily="34" charset="0"/>
              </a:rPr>
              <a:t>CHINTAMANI-1</a:t>
            </a:r>
            <a:endParaRPr lang="en-US" sz="28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372036"/>
            <a:ext cx="8275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UHSB</a:t>
            </a:r>
            <a:endParaRPr lang="en-US" sz="2000" b="1" cap="none" spc="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619672" y="140834"/>
            <a:ext cx="5400600" cy="4798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rebuchet MS" pitchFamily="34" charset="0"/>
              </a:rPr>
              <a:t>COMMERCIAL VARIETIES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31350" y="796642"/>
            <a:ext cx="8501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rebuchet MS" pitchFamily="34" charset="0"/>
              </a:rPr>
              <a:t>    Soft wood grafting– approach for large scale planting materials</a:t>
            </a:r>
            <a:endParaRPr lang="en-US" sz="20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pic>
        <p:nvPicPr>
          <p:cNvPr id="9" name="Picture 274" descr="Copy of 19m"/>
          <p:cNvPicPr>
            <a:picLocks noChangeAspect="1" noChangeArrowheads="1"/>
          </p:cNvPicPr>
          <p:nvPr/>
        </p:nvPicPr>
        <p:blipFill rotWithShape="1">
          <a:blip r:embed="rId3" cstate="print"/>
          <a:srcRect t="24336"/>
          <a:stretch/>
        </p:blipFill>
        <p:spPr bwMode="auto">
          <a:xfrm>
            <a:off x="179512" y="1452846"/>
            <a:ext cx="8597834" cy="4640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691680" y="188640"/>
            <a:ext cx="5256584" cy="4798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FF0000"/>
                </a:solidFill>
                <a:latin typeface="Trebuchet MS" pitchFamily="34" charset="0"/>
              </a:rPr>
              <a:t>QUALITY PLANTING MATERIAL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372036"/>
            <a:ext cx="8275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UHSB</a:t>
            </a:r>
            <a:endParaRPr lang="en-US" sz="2000" b="1" cap="none" spc="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E:\FRUIT TECHNOLOGIES\CASHEW\Cashwe photos\Picture 676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 t="43502"/>
          <a:stretch>
            <a:fillRect/>
          </a:stretch>
        </p:blipFill>
        <p:spPr bwMode="auto">
          <a:xfrm>
            <a:off x="179512" y="1052736"/>
            <a:ext cx="8815516" cy="464259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00034" y="68025"/>
            <a:ext cx="734047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rebuchet MS" pitchFamily="34" charset="0"/>
              </a:rPr>
              <a:t>HIGH DENSITY </a:t>
            </a:r>
            <a:r>
              <a:rPr lang="en-US" sz="3200" b="1" dirty="0" smtClean="0">
                <a:solidFill>
                  <a:srgbClr val="FF0000"/>
                </a:solidFill>
                <a:latin typeface="Trebuchet MS" pitchFamily="34" charset="0"/>
              </a:rPr>
              <a:t>PLANTING</a:t>
            </a:r>
            <a:endParaRPr lang="en-US" sz="32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93D8AD4-6898-49EE-B49C-5024E8246716}" type="slidenum">
              <a:rPr lang="en-IN" smtClean="0"/>
              <a:pPr/>
              <a:t>9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0" y="6372036"/>
            <a:ext cx="8275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UHSB</a:t>
            </a:r>
            <a:endParaRPr lang="en-US" sz="2000" b="1" cap="none" spc="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054" y="5805264"/>
            <a:ext cx="8501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rebuchet MS" pitchFamily="34" charset="0"/>
              </a:rPr>
              <a:t>    Research Block at UHS GKVK, </a:t>
            </a:r>
            <a:r>
              <a:rPr lang="en-US" sz="2000" b="1" dirty="0" err="1" smtClean="0">
                <a:solidFill>
                  <a:srgbClr val="0000FF"/>
                </a:solidFill>
                <a:latin typeface="Trebuchet MS" pitchFamily="34" charset="0"/>
              </a:rPr>
              <a:t>Bengaluru</a:t>
            </a:r>
            <a:r>
              <a:rPr lang="en-US" sz="2000" b="1" dirty="0" smtClean="0">
                <a:solidFill>
                  <a:srgbClr val="0000FF"/>
                </a:solidFill>
                <a:latin typeface="Trebuchet MS" pitchFamily="34" charset="0"/>
              </a:rPr>
              <a:t>(4X4 M=625Plants /ha)</a:t>
            </a:r>
            <a:endParaRPr lang="en-US" sz="20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1165</Words>
  <Application>Microsoft Office PowerPoint</Application>
  <PresentationFormat>On-screen Show (4:3)</PresentationFormat>
  <Paragraphs>300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CASHEW IN INDIA- AN OVERVIEW</vt:lpstr>
      <vt:lpstr>Slide 3</vt:lpstr>
      <vt:lpstr>Slide 4</vt:lpstr>
      <vt:lpstr>VARIETIES TO AUGUMENT PRODUCTVITY </vt:lpstr>
      <vt:lpstr>Slide 6</vt:lpstr>
      <vt:lpstr>Slide 7</vt:lpstr>
      <vt:lpstr>Slide 8</vt:lpstr>
      <vt:lpstr>Slide 9</vt:lpstr>
      <vt:lpstr>Slide 10</vt:lpstr>
      <vt:lpstr>REJUVENATION OF CASHEW BY LIMB PRUNING </vt:lpstr>
      <vt:lpstr>Slide 12</vt:lpstr>
      <vt:lpstr> INNOVATIVE FARMERS EXPLORING CASHEW CROP  </vt:lpstr>
      <vt:lpstr>CASHEW AS A SUCCESSFUL SUBSTITUTE </vt:lpstr>
      <vt:lpstr>Slide 15</vt:lpstr>
      <vt:lpstr>Slide 16</vt:lpstr>
      <vt:lpstr>Slide 17</vt:lpstr>
      <vt:lpstr>ROAD-MAP FOR CASHEW PROMOTION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design-pc</dc:creator>
  <cp:lastModifiedBy>hp</cp:lastModifiedBy>
  <cp:revision>405</cp:revision>
  <dcterms:created xsi:type="dcterms:W3CDTF">2016-02-16T09:50:06Z</dcterms:created>
  <dcterms:modified xsi:type="dcterms:W3CDTF">2017-02-10T07:43:10Z</dcterms:modified>
</cp:coreProperties>
</file>