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avi" ContentType="video/x-msvide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8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22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 autoAdjust="0"/>
    <p:restoredTop sz="94638" autoAdjust="0"/>
  </p:normalViewPr>
  <p:slideViewPr>
    <p:cSldViewPr>
      <p:cViewPr varScale="1">
        <p:scale>
          <a:sx n="51" d="100"/>
          <a:sy n="51" d="100"/>
        </p:scale>
        <p:origin x="1229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1EAA6-7018-4787-98ED-F3770DC4C0B9}" type="datetimeFigureOut">
              <a:rPr lang="en-US" smtClean="0"/>
              <a:pPr/>
              <a:t>2/11/2017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A4977E-5C86-42DF-877A-3387CC1F9AB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70849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 sz="1100" b="1" smtClean="0"/>
              <a:t>It was elaborated and approved the DENARPII (second generation), a document of reference for any kind of intervention such as in the economic, social and environmental domain. This document also reflects among other concerns, the achievement of a strong and sustainable growth in the next 5 years, and that this growth is also inclusive, that is, be able to reduce above all, the number of people living with less than one (1) USD per day</a:t>
            </a:r>
          </a:p>
          <a:p>
            <a:endParaRPr lang="pt-PT" altLang="pt-PT" sz="1100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52D9ED0-7923-4C47-ABB9-CCF19943FCDE}" type="slidenum">
              <a:rPr lang="en-US" altLang="pt-PT" smtClean="0">
                <a:latin typeface="Arial" charset="0"/>
                <a:ea typeface="新細明體" pitchFamily="18" charset="-120"/>
              </a:rPr>
              <a:pPr>
                <a:spcBef>
                  <a:spcPct val="0"/>
                </a:spcBef>
              </a:pPr>
              <a:t>4</a:t>
            </a:fld>
            <a:endParaRPr lang="en-US" altLang="pt-PT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33797" name="Marcador de Posição do Cabeçalho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endParaRPr lang="zh-TW" altLang="zh-TW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525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1CD622A1-7299-40D4-844B-77B62AF443EF}" type="slidenum">
              <a:rPr lang="en-US" altLang="en-US" smtClean="0">
                <a:solidFill>
                  <a:srgbClr val="000000"/>
                </a:solidFill>
                <a:latin typeface="Calibri" pitchFamily="34" charset="0"/>
                <a:ea typeface="新細明體" pitchFamily="18" charset="-120"/>
                <a:cs typeface="Arial" charset="0"/>
              </a:rPr>
              <a:pPr/>
              <a:t>5</a:t>
            </a:fld>
            <a:endParaRPr lang="en-US" altLang="en-US" smtClean="0">
              <a:solidFill>
                <a:srgbClr val="000000"/>
              </a:solidFill>
              <a:latin typeface="Calibri" pitchFamily="34" charset="0"/>
              <a:ea typeface="新細明體" pitchFamily="18" charset="-120"/>
              <a:cs typeface="Arial" charset="0"/>
            </a:endParaRPr>
          </a:p>
        </p:txBody>
      </p:sp>
      <p:sp>
        <p:nvSpPr>
          <p:cNvPr id="41989" name="Marcador de Posição do Cabeçalho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endParaRPr lang="zh-TW" altLang="zh-TW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210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 bwMode="auto">
          <a:xfrm>
            <a:off x="464950" y="6303851"/>
            <a:ext cx="3722883" cy="59728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58" tIns="46581" rIns="93158" bIns="46581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Arial" charset="0"/>
            </a:endParaRPr>
          </a:p>
        </p:txBody>
      </p:sp>
      <p:sp>
        <p:nvSpPr>
          <p:cNvPr id="43012" name="Marcador de Posição do Cabeçalho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endParaRPr lang="zh-TW" altLang="zh-TW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897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 bwMode="auto">
          <a:xfrm>
            <a:off x="464950" y="6303851"/>
            <a:ext cx="3722883" cy="59728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58" tIns="46581" rIns="93158" bIns="46581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Arial" charset="0"/>
            </a:endParaRPr>
          </a:p>
        </p:txBody>
      </p:sp>
      <p:sp>
        <p:nvSpPr>
          <p:cNvPr id="44036" name="Marcador de Posição do Cabeçalho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endParaRPr lang="zh-TW" altLang="zh-TW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107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IN" altLang="en-US" smtClean="0"/>
              <a:t>Opportunity &amp; Potential</a:t>
            </a: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E891007C-748C-4F5A-B2BD-3BE3A2255B01}" type="slidenum">
              <a:rPr lang="en-US" altLang="en-US" smtClean="0">
                <a:solidFill>
                  <a:srgbClr val="000000"/>
                </a:solidFill>
                <a:latin typeface="Calibri" pitchFamily="34" charset="0"/>
                <a:ea typeface="新細明體" pitchFamily="18" charset="-120"/>
                <a:cs typeface="Arial" charset="0"/>
              </a:rPr>
              <a:pPr/>
              <a:t>9</a:t>
            </a:fld>
            <a:endParaRPr lang="en-US" altLang="en-US" smtClean="0">
              <a:solidFill>
                <a:srgbClr val="000000"/>
              </a:solidFill>
              <a:latin typeface="Calibri" pitchFamily="34" charset="0"/>
              <a:ea typeface="新細明體" pitchFamily="18" charset="-120"/>
              <a:cs typeface="Arial" charset="0"/>
            </a:endParaRPr>
          </a:p>
        </p:txBody>
      </p:sp>
      <p:sp>
        <p:nvSpPr>
          <p:cNvPr id="45061" name="Marcador de Posição do Cabeçalho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endParaRPr lang="zh-TW" altLang="zh-TW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832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>
              <a:spcBef>
                <a:spcPct val="0"/>
              </a:spcBef>
            </a:pPr>
            <a:endParaRPr lang="pt-PT" altLang="fr-FR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2185D27-4048-406D-9172-50860A2726CA}" type="slidenum">
              <a:rPr lang="en-US" altLang="pt-PT" smtClean="0">
                <a:latin typeface="Arial" charset="0"/>
                <a:ea typeface="新細明體" pitchFamily="18" charset="-120"/>
              </a:rPr>
              <a:pPr>
                <a:spcBef>
                  <a:spcPct val="0"/>
                </a:spcBef>
              </a:pPr>
              <a:t>11</a:t>
            </a:fld>
            <a:endParaRPr lang="en-US" altLang="pt-PT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46085" name="Marcador de Posição do Cabeçalho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endParaRPr lang="zh-TW" altLang="zh-TW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835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9AB1D1A-01F6-4136-9FA3-F112459EC0B2}" type="datetime1">
              <a:rPr lang="en-US" smtClean="0"/>
              <a:pPr/>
              <a:t>2/11/2017</a:t>
            </a:fld>
            <a:endParaRPr lang="en-IN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IN"/>
              <a:t>09-11 February, 2017</a:t>
            </a:r>
            <a:endParaRPr lang="en-IN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93D8AD4-6898-49EE-B49C-5024E8246716}" type="slidenum">
              <a:rPr lang="en-IN" smtClean="0"/>
              <a:pPr/>
              <a:t>‹#›</a:t>
            </a:fld>
            <a:endParaRPr lang="en-IN"/>
          </a:p>
        </p:txBody>
      </p:sp>
      <p:pic>
        <p:nvPicPr>
          <p:cNvPr id="17" name="Picture 16" descr="CASew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803790" y="1810854"/>
            <a:ext cx="1854406" cy="1893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9AB1D1A-01F6-4136-9FA3-F112459EC0B2}" type="datetime1">
              <a:rPr lang="en-US" smtClean="0"/>
              <a:pPr/>
              <a:t>2/11/2017</a:t>
            </a:fld>
            <a:endParaRPr lang="en-I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IN"/>
              <a:t>09-11 February, 2017</a:t>
            </a:r>
            <a:endParaRPr lang="en-IN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93D8AD4-6898-49EE-B49C-5024E8246716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4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4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09D5F-BE3D-4EB0-912E-B496A9FB3127}" type="datetime1">
              <a:rPr lang="en-US"/>
              <a:pPr>
                <a:defRPr/>
              </a:pPr>
              <a:t>2/11/2017</a:t>
            </a:fld>
            <a:endParaRPr lang="pt-P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0547A-A7E4-4AEC-9547-2FEF7847BC33}" type="slidenum">
              <a:rPr lang="pt-PT" altLang="en-US"/>
              <a:pPr>
                <a:defRPr/>
              </a:pPr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4961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3A2FD-2CD4-411A-AB0D-EA167AC03823}" type="datetime1">
              <a:rPr lang="en-US"/>
              <a:pPr>
                <a:defRPr/>
              </a:pPr>
              <a:t>2/11/2017</a:t>
            </a:fld>
            <a:endParaRPr lang="pt-P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FA9D1-B2D6-4D92-815B-A324BA14AB2E}" type="slidenum">
              <a:rPr lang="pt-PT" altLang="en-US"/>
              <a:pPr>
                <a:defRPr/>
              </a:pPr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98889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0642C-C9FD-4CD1-9C47-9DAE0850478A}" type="datetime1">
              <a:rPr lang="en-US"/>
              <a:pPr>
                <a:defRPr/>
              </a:pPr>
              <a:t>2/11/2017</a:t>
            </a:fld>
            <a:endParaRPr lang="pt-P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A2479-197F-4892-AFB1-41C5BDC26CA6}" type="slidenum">
              <a:rPr lang="pt-PT" altLang="en-US"/>
              <a:pPr>
                <a:defRPr/>
              </a:pPr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48080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3155" y="55541"/>
            <a:ext cx="7499768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596" y="1124744"/>
            <a:ext cx="8229600" cy="468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9AB1D1A-01F6-4136-9FA3-F112459EC0B2}" type="datetime1">
              <a:rPr lang="en-US" smtClean="0"/>
              <a:pPr/>
              <a:t>2/11/2017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IN"/>
              <a:t>09-11 February, 2017</a:t>
            </a:r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93D8AD4-6898-49EE-B49C-5024E8246716}" type="slidenum">
              <a:rPr lang="en-IN" smtClean="0"/>
              <a:pPr/>
              <a:t>‹#›</a:t>
            </a:fld>
            <a:endParaRPr lang="en-IN"/>
          </a:p>
        </p:txBody>
      </p:sp>
      <p:pic>
        <p:nvPicPr>
          <p:cNvPr id="8" name="Picture 7" descr="CASew.pn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6803790" y="1810854"/>
            <a:ext cx="1854406" cy="189386"/>
          </a:xfrm>
          <a:prstGeom prst="rect">
            <a:avLst/>
          </a:prstGeom>
        </p:spPr>
      </p:pic>
      <p:pic>
        <p:nvPicPr>
          <p:cNvPr id="7" name="Picture 6" descr="WCC-Logo-1.jp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7892923" y="44624"/>
            <a:ext cx="1215581" cy="725297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0" y="764704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0" y="6295172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xcel_97-2003_Worksheet2.xls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11" Type="http://schemas.openxmlformats.org/officeDocument/2006/relationships/oleObject" Target="../embeddings/Microsoft_Excel_97-2003_Worksheet3.xls"/><Relationship Id="rId5" Type="http://schemas.openxmlformats.org/officeDocument/2006/relationships/oleObject" Target="../embeddings/Microsoft_Excel_97-2003_Worksheet1.xls"/><Relationship Id="rId10" Type="http://schemas.openxmlformats.org/officeDocument/2006/relationships/oleObject" Target="../embeddings/oleObject3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Microsoft_Excel_97-2003_Worksheet5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3.png"/><Relationship Id="rId4" Type="http://schemas.openxmlformats.org/officeDocument/2006/relationships/oleObject" Target="../embeddings/Microsoft_Excel_97-2003_Worksheet4.xls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6.png"/><Relationship Id="rId2" Type="http://schemas.openxmlformats.org/officeDocument/2006/relationships/tags" Target="../tags/tag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6.bin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CC-Logo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14290"/>
            <a:ext cx="2809608" cy="16764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5715008" y="1000108"/>
            <a:ext cx="1714512" cy="428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Organised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By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6241475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/>
              <a:t>09-11 February, 2017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0628" y="6248400"/>
            <a:ext cx="3831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400" dirty="0"/>
              <a:t>	</a:t>
            </a:r>
            <a:endParaRPr lang="en-US" sz="1400" dirty="0"/>
          </a:p>
        </p:txBody>
      </p:sp>
      <p:pic>
        <p:nvPicPr>
          <p:cNvPr id="12" name="Picture 11" descr="CASew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1500174"/>
            <a:ext cx="2796723" cy="285752"/>
          </a:xfrm>
          <a:prstGeom prst="rect">
            <a:avLst/>
          </a:prstGeom>
        </p:spPr>
      </p:pic>
      <p:pic>
        <p:nvPicPr>
          <p:cNvPr id="13" name="Picture 12" descr="Re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0827" y="2786058"/>
            <a:ext cx="2214578" cy="510526"/>
          </a:xfrm>
          <a:prstGeom prst="rect">
            <a:avLst/>
          </a:prstGeom>
        </p:spPr>
      </p:pic>
      <p:pic>
        <p:nvPicPr>
          <p:cNvPr id="14" name="Picture 13" descr="PPTET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0562" y="2643183"/>
            <a:ext cx="1428760" cy="720424"/>
          </a:xfrm>
          <a:prstGeom prst="rect">
            <a:avLst/>
          </a:prstGeom>
        </p:spPr>
      </p:pic>
      <p:sp>
        <p:nvSpPr>
          <p:cNvPr id="15" name="Subtitle 2"/>
          <p:cNvSpPr txBox="1">
            <a:spLocks/>
          </p:cNvSpPr>
          <p:nvPr/>
        </p:nvSpPr>
        <p:spPr>
          <a:xfrm>
            <a:off x="4357686" y="2285992"/>
            <a:ext cx="1714512" cy="357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IN" sz="1300" b="1" dirty="0">
                <a:solidFill>
                  <a:schemeClr val="bg1"/>
                </a:solidFill>
              </a:rPr>
              <a:t>Title Sponsor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6929454" y="2357430"/>
            <a:ext cx="1714512" cy="357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IN" sz="1300" b="1" dirty="0">
                <a:solidFill>
                  <a:schemeClr val="bg1"/>
                </a:solidFill>
              </a:rPr>
              <a:t>Platinum Sponsor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61252" y="6257887"/>
            <a:ext cx="2381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/>
              <a:t>Grand </a:t>
            </a:r>
            <a:r>
              <a:rPr lang="en-IN" sz="1400" dirty="0" err="1"/>
              <a:t>Copthorne</a:t>
            </a:r>
            <a:r>
              <a:rPr lang="en-IN" sz="1400" dirty="0"/>
              <a:t>, Singapore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59887" y="2122668"/>
            <a:ext cx="750099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3600" dirty="0" smtClean="0">
                <a:solidFill>
                  <a:srgbClr val="FFC000"/>
                </a:solidFill>
              </a:rPr>
              <a:t>INVEST IN GUINEA BISSAU</a:t>
            </a:r>
            <a:endParaRPr lang="en-IN" sz="3600" dirty="0">
              <a:solidFill>
                <a:srgbClr val="FFC000"/>
              </a:solidFill>
            </a:endParaRPr>
          </a:p>
          <a:p>
            <a:pPr algn="ctr">
              <a:lnSpc>
                <a:spcPts val="3900"/>
              </a:lnSpc>
            </a:pPr>
            <a:endParaRPr lang="en-IN" sz="3600" dirty="0">
              <a:solidFill>
                <a:srgbClr val="FFC000"/>
              </a:solidFill>
            </a:endParaRPr>
          </a:p>
          <a:p>
            <a:pPr algn="ctr"/>
            <a:r>
              <a:rPr lang="en-IN" sz="3600" dirty="0" smtClean="0">
                <a:solidFill>
                  <a:srgbClr val="FFC000"/>
                </a:solidFill>
              </a:rPr>
              <a:t>Bruno </a:t>
            </a:r>
            <a:r>
              <a:rPr lang="en-IN" sz="3600" dirty="0" err="1" smtClean="0">
                <a:solidFill>
                  <a:srgbClr val="FFC000"/>
                </a:solidFill>
              </a:rPr>
              <a:t>Jauad</a:t>
            </a:r>
            <a:endParaRPr lang="en-IN" sz="3600" dirty="0" smtClean="0">
              <a:solidFill>
                <a:srgbClr val="FFC000"/>
              </a:solidFill>
            </a:endParaRPr>
          </a:p>
          <a:p>
            <a:pPr algn="ctr"/>
            <a:endParaRPr lang="en-IN" sz="3600" dirty="0">
              <a:solidFill>
                <a:srgbClr val="FFC000"/>
              </a:solidFill>
            </a:endParaRPr>
          </a:p>
          <a:p>
            <a:pPr algn="ctr"/>
            <a:endParaRPr lang="en-IN" sz="3600" dirty="0">
              <a:solidFill>
                <a:srgbClr val="FFC000"/>
              </a:solidFill>
            </a:endParaRPr>
          </a:p>
          <a:p>
            <a:pPr algn="ctr"/>
            <a:endParaRPr lang="en-IN" sz="3600" dirty="0">
              <a:solidFill>
                <a:srgbClr val="FFC000"/>
              </a:solidFill>
            </a:endParaRPr>
          </a:p>
          <a:p>
            <a:pPr algn="ctr"/>
            <a:r>
              <a:rPr lang="pt-PT" sz="3600" dirty="0" smtClean="0">
                <a:solidFill>
                  <a:srgbClr val="FFC000"/>
                </a:solidFill>
              </a:rPr>
              <a:t>09 Feb </a:t>
            </a:r>
            <a:r>
              <a:rPr lang="pt-PT" sz="3600" dirty="0">
                <a:solidFill>
                  <a:srgbClr val="FFC000"/>
                </a:solidFill>
              </a:rPr>
              <a:t>2017</a:t>
            </a:r>
            <a:r>
              <a:rPr lang="en-IN" sz="3600" dirty="0">
                <a:solidFill>
                  <a:srgbClr val="FFC000"/>
                </a:solidFill>
              </a:rPr>
              <a:t>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241475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8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668" y="3897223"/>
            <a:ext cx="3800464" cy="155342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IN" smtClean="0"/>
              <a:t>09-11 February, 2017</a:t>
            </a:r>
            <a:endParaRPr lang="en-IN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3D8AD4-6898-49EE-B49C-5024E8246716}" type="slidenum">
              <a:rPr lang="en-IN" smtClean="0"/>
              <a:pPr/>
              <a:t>10</a:t>
            </a:fld>
            <a:endParaRPr lang="en-IN"/>
          </a:p>
        </p:txBody>
      </p:sp>
      <p:sp>
        <p:nvSpPr>
          <p:cNvPr id="6" name="Retângulo 5"/>
          <p:cNvSpPr/>
          <p:nvPr/>
        </p:nvSpPr>
        <p:spPr>
          <a:xfrm>
            <a:off x="688887" y="1059648"/>
            <a:ext cx="2591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fr-FR" dirty="0" smtClean="0">
                <a:ln w="6350">
                  <a:noFill/>
                </a:ln>
                <a:solidFill>
                  <a:srgbClr val="0070C0"/>
                </a:solidFill>
              </a:rPr>
              <a:t>Investment Incentives</a:t>
            </a:r>
            <a:r>
              <a:rPr lang="pt-PT" altLang="zh-TW" dirty="0" smtClean="0">
                <a:ln w="6350">
                  <a:noFill/>
                </a:ln>
                <a:solidFill>
                  <a:srgbClr val="0070C0"/>
                </a:solidFill>
              </a:rPr>
              <a:t>:</a:t>
            </a:r>
            <a:endParaRPr lang="pt-PT" altLang="zh-TW" dirty="0">
              <a:ln w="6350">
                <a:noFill/>
              </a:ln>
              <a:solidFill>
                <a:srgbClr val="0070C0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49148" y="1655396"/>
            <a:ext cx="72936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PT" dirty="0">
                <a:ln w="6350">
                  <a:noFill/>
                </a:ln>
                <a:solidFill>
                  <a:srgbClr val="0070C0"/>
                </a:solidFill>
              </a:rPr>
              <a:t>Reduction of </a:t>
            </a:r>
            <a:r>
              <a:rPr lang="en-US" dirty="0">
                <a:ln w="6350">
                  <a:noFill/>
                </a:ln>
                <a:solidFill>
                  <a:srgbClr val="0070C0"/>
                </a:solidFill>
              </a:rPr>
              <a:t>time and bureaucratic procedures costs ('one-stop administrative shopping' )</a:t>
            </a:r>
            <a:endParaRPr lang="pt-PT" dirty="0">
              <a:ln w="6350">
                <a:noFill/>
              </a:ln>
              <a:solidFill>
                <a:srgbClr val="0070C0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630625" y="2377183"/>
            <a:ext cx="7166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pt-PT" altLang="zh-TW" dirty="0">
                <a:ln w="6350">
                  <a:noFill/>
                </a:ln>
                <a:solidFill>
                  <a:srgbClr val="0070C0"/>
                </a:solidFill>
              </a:rPr>
              <a:t>Currency : CFA Francs , freely convertible and </a:t>
            </a:r>
            <a:r>
              <a:rPr lang="en-US" altLang="zh-TW" dirty="0">
                <a:ln w="6350">
                  <a:noFill/>
                </a:ln>
                <a:solidFill>
                  <a:srgbClr val="0070C0"/>
                </a:solidFill>
              </a:rPr>
              <a:t>indexed to the Euro</a:t>
            </a:r>
            <a:endParaRPr lang="pt-PT" altLang="zh-TW" dirty="0">
              <a:ln w="6350">
                <a:noFill/>
              </a:ln>
              <a:solidFill>
                <a:srgbClr val="0070C0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630625" y="3068960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pt-PT" dirty="0">
                <a:ln w="6350">
                  <a:noFill/>
                </a:ln>
                <a:solidFill>
                  <a:srgbClr val="0070C0"/>
                </a:solidFill>
              </a:rPr>
              <a:t>Full membership of </a:t>
            </a:r>
            <a:r>
              <a:rPr lang="en-US" dirty="0">
                <a:ln w="6350">
                  <a:noFill/>
                </a:ln>
                <a:solidFill>
                  <a:srgbClr val="0070C0"/>
                </a:solidFill>
              </a:rPr>
              <a:t>the </a:t>
            </a:r>
            <a:r>
              <a:rPr lang="en-US" b="1" dirty="0">
                <a:ln w="6350">
                  <a:noFill/>
                </a:ln>
                <a:solidFill>
                  <a:srgbClr val="0070C0"/>
                </a:solidFill>
              </a:rPr>
              <a:t>Multilateral Investment Guarantee Agency (MIGA)</a:t>
            </a:r>
            <a:r>
              <a:rPr lang="en-US" dirty="0">
                <a:ln w="6350">
                  <a:noFill/>
                </a:ln>
                <a:solidFill>
                  <a:srgbClr val="0070C0"/>
                </a:solidFill>
              </a:rPr>
              <a:t> / </a:t>
            </a:r>
            <a:r>
              <a:rPr lang="pt-PT" dirty="0">
                <a:ln w="6350">
                  <a:noFill/>
                </a:ln>
                <a:solidFill>
                  <a:srgbClr val="0070C0"/>
                </a:solidFill>
              </a:rPr>
              <a:t>International Finance Corporation (IFC), World Bank Group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015529" y="332656"/>
            <a:ext cx="50997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000" b="1" dirty="0">
                <a:ln w="6350">
                  <a:noFill/>
                </a:ln>
                <a:solidFill>
                  <a:srgbClr val="0070C0"/>
                </a:solidFill>
                <a:latin typeface="+mj-lt"/>
                <a:ea typeface="+mj-ea"/>
                <a:cs typeface="+mj-cs"/>
              </a:rPr>
              <a:t>WARRANTIES AND </a:t>
            </a:r>
            <a:r>
              <a:rPr lang="pt-PT" sz="2000" b="1" dirty="0" smtClean="0">
                <a:ln w="6350">
                  <a:noFill/>
                </a:ln>
                <a:solidFill>
                  <a:srgbClr val="0070C0"/>
                </a:solidFill>
                <a:latin typeface="+mj-lt"/>
                <a:ea typeface="+mj-ea"/>
                <a:cs typeface="+mj-cs"/>
              </a:rPr>
              <a:t>INVESTMENT </a:t>
            </a:r>
            <a:r>
              <a:rPr lang="pt-PT" sz="2000" b="1" dirty="0">
                <a:ln w="6350">
                  <a:noFill/>
                </a:ln>
                <a:solidFill>
                  <a:srgbClr val="0070C0"/>
                </a:solidFill>
                <a:latin typeface="+mj-lt"/>
                <a:ea typeface="+mj-ea"/>
                <a:cs typeface="+mj-cs"/>
              </a:rPr>
              <a:t>PROTECTION 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1403648" y="4653136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t-PT" altLang="zh-TW" dirty="0">
                <a:ln w="6350">
                  <a:noFill/>
                </a:ln>
                <a:solidFill>
                  <a:srgbClr val="0070C0"/>
                </a:solidFill>
              </a:rPr>
              <a:t>The state garanties external transfer, through bank dividend and profit system</a:t>
            </a:r>
            <a:endParaRPr lang="pt-PT" dirty="0">
              <a:ln w="6350">
                <a:noFill/>
              </a:ln>
              <a:solidFill>
                <a:srgbClr val="0070C0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1393528" y="5301208"/>
            <a:ext cx="75337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n w="6350">
                  <a:noFill/>
                </a:ln>
                <a:solidFill>
                  <a:srgbClr val="0070C0"/>
                </a:solidFill>
              </a:rPr>
              <a:t>Transfer operations, sale or liquidation of investments between non-residents and foreign investors are free and the export of disposals is </a:t>
            </a:r>
            <a:r>
              <a:rPr lang="en-US" dirty="0" smtClean="0">
                <a:ln w="6350">
                  <a:noFill/>
                </a:ln>
                <a:solidFill>
                  <a:srgbClr val="0070C0"/>
                </a:solidFill>
              </a:rPr>
              <a:t>guaranteed</a:t>
            </a:r>
            <a:endParaRPr lang="pt-PT" dirty="0">
              <a:ln w="6350">
                <a:noFill/>
              </a:ln>
              <a:solidFill>
                <a:srgbClr val="0070C0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856369" y="4028873"/>
            <a:ext cx="4649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PT" b="1" dirty="0">
                <a:ln w="6350">
                  <a:noFill/>
                </a:ln>
                <a:solidFill>
                  <a:srgbClr val="0070C0"/>
                </a:solidFill>
              </a:rPr>
              <a:t>FOREIGN CURRENCY TRANSFER WARRANTY</a:t>
            </a:r>
          </a:p>
        </p:txBody>
      </p:sp>
      <p:pic>
        <p:nvPicPr>
          <p:cNvPr id="14" name="Content Placeholder 8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55" y="6382545"/>
            <a:ext cx="2348509" cy="47667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76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46153" y="342362"/>
            <a:ext cx="8032750" cy="5549900"/>
          </a:xfrm>
          <a:extLst/>
        </p:spPr>
        <p:txBody>
          <a:bodyPr/>
          <a:lstStyle/>
          <a:p>
            <a:pPr marL="0" indent="0" algn="ctr">
              <a:spcBef>
                <a:spcPct val="0"/>
              </a:spcBef>
              <a:buFontTx/>
              <a:buNone/>
              <a:defRPr/>
            </a:pPr>
            <a:r>
              <a:rPr lang="pt-PT" altLang="zh-TW" sz="1800" dirty="0" smtClean="0">
                <a:ln w="6350">
                  <a:noFill/>
                </a:ln>
                <a:solidFill>
                  <a:schemeClr val="tx1">
                    <a:lumMod val="9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pt-PT" altLang="zh-TW" sz="2000" b="1" dirty="0">
                <a:ln w="6350">
                  <a:noFill/>
                </a:ln>
                <a:solidFill>
                  <a:srgbClr val="0070C0"/>
                </a:solidFill>
                <a:latin typeface="+mj-lt"/>
                <a:ea typeface="+mj-ea"/>
                <a:cs typeface="+mj-cs"/>
              </a:rPr>
              <a:t>Guinea-Bissau seeks to attract viable </a:t>
            </a:r>
            <a:r>
              <a:rPr lang="pt-PT" altLang="zh-TW" sz="2000" b="1" dirty="0" smtClean="0">
                <a:ln w="6350">
                  <a:noFill/>
                </a:ln>
                <a:solidFill>
                  <a:srgbClr val="0070C0"/>
                </a:solidFill>
                <a:latin typeface="+mj-lt"/>
                <a:ea typeface="+mj-ea"/>
                <a:cs typeface="+mj-cs"/>
              </a:rPr>
              <a:t>investment projects</a:t>
            </a:r>
            <a:r>
              <a:rPr lang="pt-PT" altLang="zh-TW" sz="2000" b="1" dirty="0">
                <a:ln w="6350">
                  <a:noFill/>
                </a:ln>
                <a:solidFill>
                  <a:srgbClr val="0070C0"/>
                </a:solidFill>
                <a:latin typeface="+mj-lt"/>
                <a:ea typeface="+mj-ea"/>
                <a:cs typeface="+mj-cs"/>
              </a:rPr>
              <a:t>:</a:t>
            </a:r>
          </a:p>
          <a:p>
            <a:pPr marL="0" indent="0" algn="just">
              <a:spcBef>
                <a:spcPct val="0"/>
              </a:spcBef>
              <a:buFontTx/>
              <a:buNone/>
              <a:defRPr/>
            </a:pPr>
            <a:endParaRPr lang="pt-PT" dirty="0" smtClean="0">
              <a:cs typeface="Calibri" pitchFamily="34" charset="0"/>
            </a:endParaRPr>
          </a:p>
          <a:p>
            <a:pPr marL="0" indent="0" algn="just">
              <a:spcBef>
                <a:spcPct val="0"/>
              </a:spcBef>
              <a:buFontTx/>
              <a:buNone/>
              <a:defRPr/>
            </a:pPr>
            <a:endParaRPr lang="pt-PT" dirty="0" smtClean="0">
              <a:cs typeface="Calibri" pitchFamily="34" charset="0"/>
            </a:endParaRPr>
          </a:p>
          <a:p>
            <a:pPr marL="0" indent="0" algn="just">
              <a:spcBef>
                <a:spcPct val="0"/>
              </a:spcBef>
              <a:buFontTx/>
              <a:buNone/>
              <a:defRPr/>
            </a:pPr>
            <a:endParaRPr lang="pt-PT" dirty="0" smtClean="0">
              <a:cs typeface="Calibri" pitchFamily="34" charset="0"/>
            </a:endParaRPr>
          </a:p>
          <a:p>
            <a:pPr marL="0" indent="0" algn="just">
              <a:spcBef>
                <a:spcPct val="0"/>
              </a:spcBef>
              <a:buFontTx/>
              <a:buNone/>
              <a:defRPr/>
            </a:pPr>
            <a:endParaRPr lang="pt-PT" dirty="0" smtClean="0">
              <a:cs typeface="Calibri" pitchFamily="34" charset="0"/>
            </a:endParaRPr>
          </a:p>
          <a:p>
            <a:pPr marL="0" indent="0" algn="just">
              <a:spcBef>
                <a:spcPct val="0"/>
              </a:spcBef>
              <a:buFontTx/>
              <a:buNone/>
              <a:defRPr/>
            </a:pPr>
            <a:endParaRPr lang="pt-PT" dirty="0" smtClean="0">
              <a:cs typeface="Calibri" pitchFamily="34" charset="0"/>
            </a:endParaRPr>
          </a:p>
          <a:p>
            <a:pPr marL="0" indent="0" algn="just"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pt-PT" altLang="zh-TW" sz="1600" dirty="0" smtClean="0">
                <a:ln w="6350">
                  <a:noFill/>
                </a:ln>
                <a:solidFill>
                  <a:schemeClr val="tx1">
                    <a:lumMod val="9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						</a:t>
            </a:r>
          </a:p>
          <a:p>
            <a:pPr marL="0" indent="0" algn="just">
              <a:spcBef>
                <a:spcPct val="0"/>
              </a:spcBef>
              <a:buFontTx/>
              <a:buNone/>
              <a:defRPr/>
            </a:pPr>
            <a:endParaRPr lang="pt-PT" dirty="0" smtClean="0">
              <a:cs typeface="Calibri" pitchFamily="34" charset="0"/>
            </a:endParaRPr>
          </a:p>
          <a:p>
            <a:pPr marL="0" indent="0" algn="just">
              <a:spcBef>
                <a:spcPct val="0"/>
              </a:spcBef>
              <a:buFontTx/>
              <a:buNone/>
              <a:defRPr/>
            </a:pPr>
            <a:endParaRPr lang="pt-PT" dirty="0" smtClean="0">
              <a:cs typeface="Calibri" pitchFamily="34" charset="0"/>
            </a:endParaRPr>
          </a:p>
          <a:p>
            <a:pPr marL="0" algn="ctr">
              <a:defRPr/>
            </a:pPr>
            <a:endParaRPr lang="pt-PT" sz="1600" dirty="0">
              <a:ln w="6350"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own Arrow Callout 3"/>
          <p:cNvSpPr/>
          <p:nvPr/>
        </p:nvSpPr>
        <p:spPr>
          <a:xfrm>
            <a:off x="3429000" y="1231900"/>
            <a:ext cx="2590800" cy="1625600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altLang="zh-TW" sz="1600" dirty="0">
                <a:ln w="6350"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Wealth generation for promoters/ investors</a:t>
            </a:r>
          </a:p>
        </p:txBody>
      </p:sp>
      <p:sp>
        <p:nvSpPr>
          <p:cNvPr id="5" name="Up Arrow Callout 4"/>
          <p:cNvSpPr/>
          <p:nvPr/>
        </p:nvSpPr>
        <p:spPr>
          <a:xfrm>
            <a:off x="3396136" y="4095795"/>
            <a:ext cx="2590800" cy="2032000"/>
          </a:xfrm>
          <a:prstGeom prst="up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ln w="6350"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Wealth creation and value creation</a:t>
            </a:r>
            <a:br>
              <a:rPr lang="en-US" sz="1600" dirty="0">
                <a:ln w="6350"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1600" dirty="0">
                <a:ln w="6350"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for the Country</a:t>
            </a:r>
            <a:endParaRPr lang="pt-PT" altLang="zh-TW" sz="1600" dirty="0">
              <a:ln w="6350"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Right Arrow Callout 9"/>
          <p:cNvSpPr/>
          <p:nvPr/>
        </p:nvSpPr>
        <p:spPr>
          <a:xfrm>
            <a:off x="503161" y="1371646"/>
            <a:ext cx="2514600" cy="3251200"/>
          </a:xfrm>
          <a:prstGeom prst="right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PT" altLang="zh-TW" sz="1600" dirty="0">
                <a:ln w="6350"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Improve legislation and Investment-related regulation</a:t>
            </a:r>
          </a:p>
        </p:txBody>
      </p:sp>
      <p:sp>
        <p:nvSpPr>
          <p:cNvPr id="11" name="Left Arrow Callout 10"/>
          <p:cNvSpPr/>
          <p:nvPr/>
        </p:nvSpPr>
        <p:spPr>
          <a:xfrm>
            <a:off x="6253164" y="1295716"/>
            <a:ext cx="2514600" cy="3657600"/>
          </a:xfrm>
          <a:prstGeom prst="left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ln w="6350"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Protect the investments </a:t>
            </a:r>
          </a:p>
          <a:p>
            <a:pPr algn="ctr">
              <a:defRPr/>
            </a:pPr>
            <a:endParaRPr lang="en-US" sz="1600" dirty="0">
              <a:ln w="6350"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>
              <a:defRPr/>
            </a:pPr>
            <a:r>
              <a:rPr lang="en-US" sz="1600" dirty="0">
                <a:ln w="6350"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double taxation agreements</a:t>
            </a:r>
            <a:endParaRPr lang="pt-PT" altLang="zh-TW" sz="1600" dirty="0">
              <a:ln w="6350"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458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2997246"/>
            <a:ext cx="1905000" cy="109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8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55" y="6382545"/>
            <a:ext cx="2348509" cy="47667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IN" dirty="0"/>
              <a:t>09-11 February, 2017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IN" dirty="0"/>
              <a:t>09-11 February, 2017</a:t>
            </a: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153400" y="6356350"/>
            <a:ext cx="533399" cy="263313"/>
          </a:xfrm>
          <a:prstGeom prst="rect">
            <a:avLst/>
          </a:prstGeom>
        </p:spPr>
        <p:txBody>
          <a:bodyPr/>
          <a:lstStyle/>
          <a:p>
            <a:fld id="{693D8AD4-6898-49EE-B49C-5024E8246716}" type="slidenum">
              <a:rPr lang="en-IN" smtClean="0"/>
              <a:pPr/>
              <a:t>11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775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IN" smtClean="0"/>
              <a:t>09-11 February, 2017</a:t>
            </a:r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3D8AD4-6898-49EE-B49C-5024E8246716}" type="slidenum">
              <a:rPr lang="en-IN" smtClean="0"/>
              <a:pPr/>
              <a:t>2</a:t>
            </a:fld>
            <a:endParaRPr lang="en-IN"/>
          </a:p>
        </p:txBody>
      </p:sp>
      <p:pic>
        <p:nvPicPr>
          <p:cNvPr id="6" name="Guinee Bissau Anglais_xvi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0930" y="0"/>
            <a:ext cx="9180512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1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ítulo 1"/>
          <p:cNvSpPr txBox="1">
            <a:spLocks/>
          </p:cNvSpPr>
          <p:nvPr/>
        </p:nvSpPr>
        <p:spPr bwMode="auto">
          <a:xfrm>
            <a:off x="595313" y="1778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pt-PT" sz="2000" b="1" dirty="0" err="1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The</a:t>
            </a:r>
            <a:r>
              <a:rPr lang="pt-PT" sz="2000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pt-PT" sz="2000" b="1" dirty="0" err="1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Guinea</a:t>
            </a:r>
            <a:r>
              <a:rPr lang="pt-PT" sz="2000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Bissau </a:t>
            </a:r>
            <a:r>
              <a:rPr lang="pt-PT" sz="2000" b="1" dirty="0" err="1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home</a:t>
            </a:r>
            <a:r>
              <a:rPr lang="pt-PT" sz="2000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in 2025</a:t>
            </a:r>
            <a:r>
              <a:rPr lang="pt-PT" sz="2400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pt-PT" sz="2400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t-PT" sz="1400" b="1" dirty="0" err="1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Reform</a:t>
            </a:r>
            <a:r>
              <a:rPr lang="pt-PT" sz="14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in </a:t>
            </a:r>
            <a:r>
              <a:rPr lang="pt-PT" sz="1400" b="1" dirty="0" err="1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the</a:t>
            </a:r>
            <a:r>
              <a:rPr lang="pt-PT" sz="14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Business </a:t>
            </a:r>
            <a:r>
              <a:rPr lang="pt-PT" sz="1400" b="1" dirty="0" err="1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and</a:t>
            </a:r>
            <a:r>
              <a:rPr lang="pt-PT" sz="14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pt-PT" sz="1400" b="1" dirty="0" err="1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Investment</a:t>
            </a:r>
            <a:r>
              <a:rPr lang="pt-PT" sz="14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pt-PT" sz="1400" b="1" dirty="0" err="1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Environment</a:t>
            </a:r>
            <a:endParaRPr lang="pt-PT" sz="1400" b="1" dirty="0">
              <a:ln w="6350">
                <a:noFill/>
              </a:ln>
              <a:solidFill>
                <a:schemeClr val="tx2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9219" name="Tela 67"/>
          <p:cNvGrpSpPr>
            <a:grpSpLocks/>
          </p:cNvGrpSpPr>
          <p:nvPr/>
        </p:nvGrpSpPr>
        <p:grpSpPr bwMode="auto">
          <a:xfrm>
            <a:off x="395535" y="1375833"/>
            <a:ext cx="8429377" cy="5080000"/>
            <a:chOff x="-635" y="-635"/>
            <a:chExt cx="4211320" cy="2962910"/>
          </a:xfrm>
        </p:grpSpPr>
        <p:sp>
          <p:nvSpPr>
            <p:cNvPr id="9224" name="Retângulo 6"/>
            <p:cNvSpPr>
              <a:spLocks noChangeArrowheads="1"/>
            </p:cNvSpPr>
            <p:nvPr/>
          </p:nvSpPr>
          <p:spPr bwMode="auto">
            <a:xfrm>
              <a:off x="0" y="0"/>
              <a:ext cx="4210050" cy="296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PT" altLang="pt-PT" sz="1800">
                <a:latin typeface="Arial" charset="0"/>
                <a:cs typeface="Arial" charset="0"/>
              </a:endParaRPr>
            </a:p>
          </p:txBody>
        </p:sp>
        <p:sp>
          <p:nvSpPr>
            <p:cNvPr id="9225" name="Rectangle 5"/>
            <p:cNvSpPr>
              <a:spLocks noChangeArrowheads="1"/>
            </p:cNvSpPr>
            <p:nvPr/>
          </p:nvSpPr>
          <p:spPr bwMode="auto">
            <a:xfrm>
              <a:off x="177165" y="2423160"/>
              <a:ext cx="3822065" cy="17399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PT" altLang="pt-PT" sz="1800">
                <a:latin typeface="Arial" charset="0"/>
                <a:cs typeface="Arial" charset="0"/>
              </a:endParaRPr>
            </a:p>
          </p:txBody>
        </p:sp>
        <p:sp>
          <p:nvSpPr>
            <p:cNvPr id="9226" name="Rectangle 6"/>
            <p:cNvSpPr>
              <a:spLocks noChangeArrowheads="1"/>
            </p:cNvSpPr>
            <p:nvPr/>
          </p:nvSpPr>
          <p:spPr bwMode="auto">
            <a:xfrm>
              <a:off x="1659890" y="2436495"/>
              <a:ext cx="885825" cy="245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pt-PT" sz="700" i="1">
                  <a:solidFill>
                    <a:srgbClr val="FFFFFF"/>
                  </a:solidFill>
                  <a:latin typeface="Trebuchet MS" pitchFamily="34" charset="0"/>
                  <a:ea typeface="Calibri" pitchFamily="34" charset="0"/>
                  <a:cs typeface="Trebuchet MS" pitchFamily="34" charset="0"/>
                </a:rPr>
                <a:t>Business Environment</a:t>
              </a:r>
              <a:endParaRPr lang="pt-PT" altLang="pt-PT" sz="11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9227" name="Rectangle 7"/>
            <p:cNvSpPr>
              <a:spLocks noChangeArrowheads="1"/>
            </p:cNvSpPr>
            <p:nvPr/>
          </p:nvSpPr>
          <p:spPr bwMode="auto">
            <a:xfrm>
              <a:off x="2177415" y="2453005"/>
              <a:ext cx="20845" cy="113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pt-PT" altLang="pt-PT" sz="1100">
                  <a:ea typeface="Calibri" pitchFamily="34" charset="0"/>
                  <a:cs typeface="Times New Roman" pitchFamily="18" charset="0"/>
                </a:rPr>
                <a:t> </a:t>
              </a:r>
            </a:p>
          </p:txBody>
        </p:sp>
        <p:sp>
          <p:nvSpPr>
            <p:cNvPr id="9228" name="Rectangle 9"/>
            <p:cNvSpPr>
              <a:spLocks noChangeArrowheads="1"/>
            </p:cNvSpPr>
            <p:nvPr/>
          </p:nvSpPr>
          <p:spPr bwMode="auto">
            <a:xfrm>
              <a:off x="374015" y="2045970"/>
              <a:ext cx="3357880" cy="16319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PT" altLang="pt-PT" sz="1800">
                <a:latin typeface="Arial" charset="0"/>
                <a:cs typeface="Arial" charset="0"/>
              </a:endParaRPr>
            </a:p>
          </p:txBody>
        </p:sp>
        <p:sp>
          <p:nvSpPr>
            <p:cNvPr id="9229" name="Rectangle 10"/>
            <p:cNvSpPr>
              <a:spLocks noChangeArrowheads="1"/>
            </p:cNvSpPr>
            <p:nvPr/>
          </p:nvSpPr>
          <p:spPr bwMode="auto">
            <a:xfrm>
              <a:off x="1758763" y="2068830"/>
              <a:ext cx="387723" cy="72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pt-PT" sz="700" i="1">
                  <a:solidFill>
                    <a:srgbClr val="FFFFFF"/>
                  </a:solidFill>
                  <a:latin typeface="Trebuchet MS" pitchFamily="34" charset="0"/>
                  <a:ea typeface="Calibri" pitchFamily="34" charset="0"/>
                  <a:cs typeface="Trebuchet MS" pitchFamily="34" charset="0"/>
                </a:rPr>
                <a:t>Human Capital</a:t>
              </a:r>
              <a:endParaRPr lang="pt-PT" altLang="pt-PT" sz="11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9230" name="Rectangle 11"/>
            <p:cNvSpPr>
              <a:spLocks noChangeArrowheads="1"/>
            </p:cNvSpPr>
            <p:nvPr/>
          </p:nvSpPr>
          <p:spPr bwMode="auto">
            <a:xfrm>
              <a:off x="2247265" y="2070735"/>
              <a:ext cx="20845" cy="113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pt-PT" altLang="pt-PT" sz="1100">
                  <a:ea typeface="Calibri" pitchFamily="34" charset="0"/>
                  <a:cs typeface="Times New Roman" pitchFamily="18" charset="0"/>
                </a:rPr>
                <a:t> </a:t>
              </a:r>
            </a:p>
          </p:txBody>
        </p:sp>
        <p:sp>
          <p:nvSpPr>
            <p:cNvPr id="9231" name="Rectangle 12"/>
            <p:cNvSpPr>
              <a:spLocks noChangeArrowheads="1"/>
            </p:cNvSpPr>
            <p:nvPr/>
          </p:nvSpPr>
          <p:spPr bwMode="auto">
            <a:xfrm>
              <a:off x="490855" y="1847215"/>
              <a:ext cx="3049270" cy="18732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PT" altLang="pt-PT" sz="1800">
                <a:latin typeface="Arial" charset="0"/>
                <a:cs typeface="Arial" charset="0"/>
              </a:endParaRPr>
            </a:p>
          </p:txBody>
        </p:sp>
        <p:sp>
          <p:nvSpPr>
            <p:cNvPr id="9232" name="Rectangle 13"/>
            <p:cNvSpPr>
              <a:spLocks noChangeArrowheads="1"/>
            </p:cNvSpPr>
            <p:nvPr/>
          </p:nvSpPr>
          <p:spPr bwMode="auto">
            <a:xfrm>
              <a:off x="1823194" y="1921895"/>
              <a:ext cx="329356" cy="72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pt-PT" sz="700" i="1">
                  <a:solidFill>
                    <a:srgbClr val="FFFFFF"/>
                  </a:solidFill>
                  <a:latin typeface="Trebuchet MS" pitchFamily="34" charset="0"/>
                  <a:ea typeface="Calibri" pitchFamily="34" charset="0"/>
                  <a:cs typeface="Trebuchet MS" pitchFamily="34" charset="0"/>
                </a:rPr>
                <a:t>Biodiversity </a:t>
              </a:r>
              <a:endParaRPr lang="pt-PT" altLang="pt-PT" sz="11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9233" name="Rectangle 14"/>
            <p:cNvSpPr>
              <a:spLocks noChangeArrowheads="1"/>
            </p:cNvSpPr>
            <p:nvPr/>
          </p:nvSpPr>
          <p:spPr bwMode="auto">
            <a:xfrm>
              <a:off x="-635" y="2609215"/>
              <a:ext cx="4211320" cy="17399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PT" altLang="pt-PT" sz="1800">
                <a:latin typeface="Arial" charset="0"/>
                <a:cs typeface="Arial" charset="0"/>
              </a:endParaRPr>
            </a:p>
          </p:txBody>
        </p:sp>
        <p:sp>
          <p:nvSpPr>
            <p:cNvPr id="9234" name="Rectangle 15"/>
            <p:cNvSpPr>
              <a:spLocks noChangeArrowheads="1"/>
            </p:cNvSpPr>
            <p:nvPr/>
          </p:nvSpPr>
          <p:spPr bwMode="auto">
            <a:xfrm>
              <a:off x="1735455" y="2639060"/>
              <a:ext cx="1009650" cy="72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pt-PT" sz="700" i="1">
                  <a:solidFill>
                    <a:srgbClr val="FFFFFF"/>
                  </a:solidFill>
                  <a:latin typeface="Trebuchet MS" pitchFamily="34" charset="0"/>
                  <a:ea typeface="Calibri" pitchFamily="34" charset="0"/>
                  <a:cs typeface="Trebuchet MS" pitchFamily="34" charset="0"/>
                </a:rPr>
                <a:t>Good Governance</a:t>
              </a:r>
              <a:endParaRPr lang="pt-PT" altLang="pt-PT" sz="11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9235" name="Rectangle 16"/>
            <p:cNvSpPr>
              <a:spLocks noChangeArrowheads="1"/>
            </p:cNvSpPr>
            <p:nvPr/>
          </p:nvSpPr>
          <p:spPr bwMode="auto">
            <a:xfrm>
              <a:off x="257810" y="2221230"/>
              <a:ext cx="3590290" cy="18986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PT" altLang="pt-PT" sz="1800">
                <a:latin typeface="Arial" charset="0"/>
                <a:cs typeface="Arial" charset="0"/>
              </a:endParaRPr>
            </a:p>
          </p:txBody>
        </p:sp>
        <p:sp>
          <p:nvSpPr>
            <p:cNvPr id="9236" name="Rectangle 17"/>
            <p:cNvSpPr>
              <a:spLocks noChangeArrowheads="1"/>
            </p:cNvSpPr>
            <p:nvPr/>
          </p:nvSpPr>
          <p:spPr bwMode="auto">
            <a:xfrm>
              <a:off x="1367155" y="2232593"/>
              <a:ext cx="1055816" cy="72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pt-PT" sz="700" i="1">
                  <a:solidFill>
                    <a:srgbClr val="FFFFFF"/>
                  </a:solidFill>
                  <a:latin typeface="Trebuchet MS" pitchFamily="34" charset="0"/>
                  <a:ea typeface="Calibri" pitchFamily="34" charset="0"/>
                  <a:cs typeface="Trebuchet MS" pitchFamily="34" charset="0"/>
                </a:rPr>
                <a:t>Infrastructure and Urban Development  </a:t>
              </a:r>
              <a:endParaRPr lang="pt-PT" altLang="pt-PT" sz="11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9237" name="Rectangle 18"/>
            <p:cNvSpPr>
              <a:spLocks noChangeArrowheads="1"/>
            </p:cNvSpPr>
            <p:nvPr/>
          </p:nvSpPr>
          <p:spPr bwMode="auto">
            <a:xfrm>
              <a:off x="1473200" y="1552575"/>
              <a:ext cx="1052830" cy="29464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PT" altLang="pt-PT" sz="1800">
                <a:latin typeface="Arial" charset="0"/>
                <a:cs typeface="Arial" charset="0"/>
              </a:endParaRPr>
            </a:p>
          </p:txBody>
        </p:sp>
        <p:sp>
          <p:nvSpPr>
            <p:cNvPr id="9238" name="Rectangle 19"/>
            <p:cNvSpPr>
              <a:spLocks noChangeArrowheads="1"/>
            </p:cNvSpPr>
            <p:nvPr/>
          </p:nvSpPr>
          <p:spPr bwMode="auto">
            <a:xfrm>
              <a:off x="1473200" y="1552575"/>
              <a:ext cx="1052830" cy="294640"/>
            </a:xfrm>
            <a:prstGeom prst="rect">
              <a:avLst/>
            </a:prstGeom>
            <a:noFill/>
            <a:ln w="4445">
              <a:solidFill>
                <a:srgbClr val="1F497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PT" altLang="pt-PT" sz="1800">
                <a:latin typeface="Arial" charset="0"/>
                <a:cs typeface="Arial" charset="0"/>
              </a:endParaRPr>
            </a:p>
          </p:txBody>
        </p:sp>
        <p:sp>
          <p:nvSpPr>
            <p:cNvPr id="9239" name="Rectangle 20"/>
            <p:cNvSpPr>
              <a:spLocks noChangeArrowheads="1"/>
            </p:cNvSpPr>
            <p:nvPr/>
          </p:nvSpPr>
          <p:spPr bwMode="auto">
            <a:xfrm>
              <a:off x="1640376" y="1650449"/>
              <a:ext cx="1074078" cy="92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pt-PT" sz="900" dirty="0">
                  <a:solidFill>
                    <a:srgbClr val="000000"/>
                  </a:solidFill>
                  <a:latin typeface="Trebuchet MS" pitchFamily="34" charset="0"/>
                  <a:ea typeface="Calibri" pitchFamily="34" charset="0"/>
                  <a:cs typeface="Trebuchet MS" pitchFamily="34" charset="0"/>
                </a:rPr>
                <a:t>Agriculture and Agro-Industry</a:t>
              </a:r>
              <a:endParaRPr lang="pt-PT" altLang="pt-PT" sz="900" dirty="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9240" name="Rectangle 21"/>
            <p:cNvSpPr>
              <a:spLocks noChangeArrowheads="1"/>
            </p:cNvSpPr>
            <p:nvPr/>
          </p:nvSpPr>
          <p:spPr bwMode="auto">
            <a:xfrm>
              <a:off x="1724660" y="1678305"/>
              <a:ext cx="42" cy="113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endParaRPr lang="pt-PT" altLang="pt-PT" sz="11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9241" name="Rectangle 22"/>
            <p:cNvSpPr>
              <a:spLocks noChangeArrowheads="1"/>
            </p:cNvSpPr>
            <p:nvPr/>
          </p:nvSpPr>
          <p:spPr bwMode="auto">
            <a:xfrm>
              <a:off x="1899920" y="1678305"/>
              <a:ext cx="21888" cy="72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pt-PT" sz="700">
                  <a:solidFill>
                    <a:srgbClr val="000000"/>
                  </a:solidFill>
                  <a:latin typeface="Trebuchet MS" pitchFamily="34" charset="0"/>
                  <a:ea typeface="Calibri" pitchFamily="34" charset="0"/>
                  <a:cs typeface="Trebuchet MS" pitchFamily="34" charset="0"/>
                </a:rPr>
                <a:t>-</a:t>
              </a:r>
              <a:endParaRPr lang="pt-PT" altLang="pt-PT" sz="11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9242" name="Rectangle 24"/>
            <p:cNvSpPr>
              <a:spLocks noChangeArrowheads="1"/>
            </p:cNvSpPr>
            <p:nvPr/>
          </p:nvSpPr>
          <p:spPr bwMode="auto">
            <a:xfrm>
              <a:off x="561340" y="572135"/>
              <a:ext cx="698500" cy="19621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PT" altLang="pt-PT" sz="1800">
                <a:latin typeface="Arial" charset="0"/>
                <a:cs typeface="Arial" charset="0"/>
              </a:endParaRPr>
            </a:p>
          </p:txBody>
        </p:sp>
        <p:sp>
          <p:nvSpPr>
            <p:cNvPr id="9243" name="Rectangle 25"/>
            <p:cNvSpPr>
              <a:spLocks noChangeArrowheads="1"/>
            </p:cNvSpPr>
            <p:nvPr/>
          </p:nvSpPr>
          <p:spPr bwMode="auto">
            <a:xfrm>
              <a:off x="561340" y="572135"/>
              <a:ext cx="698500" cy="196215"/>
            </a:xfrm>
            <a:prstGeom prst="rect">
              <a:avLst/>
            </a:prstGeom>
            <a:noFill/>
            <a:ln w="4445">
              <a:solidFill>
                <a:srgbClr val="4F81B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PT" altLang="pt-PT" sz="1800">
                <a:latin typeface="Arial" charset="0"/>
                <a:cs typeface="Arial" charset="0"/>
              </a:endParaRPr>
            </a:p>
          </p:txBody>
        </p:sp>
        <p:sp>
          <p:nvSpPr>
            <p:cNvPr id="9244" name="Rectangle 26"/>
            <p:cNvSpPr>
              <a:spLocks noChangeArrowheads="1"/>
            </p:cNvSpPr>
            <p:nvPr/>
          </p:nvSpPr>
          <p:spPr bwMode="auto">
            <a:xfrm>
              <a:off x="706755" y="570230"/>
              <a:ext cx="42" cy="113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endParaRPr lang="pt-PT" altLang="pt-PT" sz="11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9245" name="Rectangle 27"/>
            <p:cNvSpPr>
              <a:spLocks noChangeArrowheads="1"/>
            </p:cNvSpPr>
            <p:nvPr/>
          </p:nvSpPr>
          <p:spPr bwMode="auto">
            <a:xfrm>
              <a:off x="615950" y="668655"/>
              <a:ext cx="527386" cy="72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pt-PT" sz="700" b="1">
                  <a:solidFill>
                    <a:srgbClr val="000000"/>
                  </a:solidFill>
                  <a:latin typeface="Trebuchet MS" pitchFamily="34" charset="0"/>
                  <a:ea typeface="Calibri" pitchFamily="34" charset="0"/>
                  <a:cs typeface="Trebuchet MS" pitchFamily="34" charset="0"/>
                </a:rPr>
                <a:t>CATALYTIC SECTOR</a:t>
              </a:r>
              <a:endParaRPr lang="pt-PT" altLang="pt-PT" sz="11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9246" name="Freeform 28"/>
            <p:cNvSpPr>
              <a:spLocks/>
            </p:cNvSpPr>
            <p:nvPr/>
          </p:nvSpPr>
          <p:spPr bwMode="auto">
            <a:xfrm>
              <a:off x="-635" y="-635"/>
              <a:ext cx="4000500" cy="572770"/>
            </a:xfrm>
            <a:custGeom>
              <a:avLst/>
              <a:gdLst>
                <a:gd name="T0" fmla="*/ 0 w 6300"/>
                <a:gd name="T1" fmla="*/ 2147483647 h 902"/>
                <a:gd name="T2" fmla="*/ 2147483647 w 6300"/>
                <a:gd name="T3" fmla="*/ 0 h 902"/>
                <a:gd name="T4" fmla="*/ 2147483647 w 6300"/>
                <a:gd name="T5" fmla="*/ 2147483647 h 902"/>
                <a:gd name="T6" fmla="*/ 0 w 6300"/>
                <a:gd name="T7" fmla="*/ 2147483647 h 90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300" h="902">
                  <a:moveTo>
                    <a:pt x="0" y="902"/>
                  </a:moveTo>
                  <a:lnTo>
                    <a:pt x="3150" y="0"/>
                  </a:lnTo>
                  <a:lnTo>
                    <a:pt x="6300" y="902"/>
                  </a:lnTo>
                  <a:lnTo>
                    <a:pt x="0" y="90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9247" name="Rectangle 29"/>
            <p:cNvSpPr>
              <a:spLocks noChangeArrowheads="1"/>
            </p:cNvSpPr>
            <p:nvPr/>
          </p:nvSpPr>
          <p:spPr bwMode="auto">
            <a:xfrm>
              <a:off x="1673608" y="307018"/>
              <a:ext cx="42" cy="113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endParaRPr lang="pt-PT" altLang="pt-PT" sz="11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9248" name="Rectangle 30"/>
            <p:cNvSpPr>
              <a:spLocks noChangeArrowheads="1"/>
            </p:cNvSpPr>
            <p:nvPr/>
          </p:nvSpPr>
          <p:spPr bwMode="auto">
            <a:xfrm>
              <a:off x="1882140" y="316230"/>
              <a:ext cx="17719" cy="72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pt-PT" sz="700" b="1">
                  <a:solidFill>
                    <a:srgbClr val="000000"/>
                  </a:solidFill>
                  <a:cs typeface="Arial" charset="0"/>
                </a:rPr>
                <a:t>-</a:t>
              </a:r>
              <a:endParaRPr lang="pt-PT" altLang="pt-PT" sz="11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9249" name="Rectangle 31"/>
            <p:cNvSpPr>
              <a:spLocks noChangeArrowheads="1"/>
            </p:cNvSpPr>
            <p:nvPr/>
          </p:nvSpPr>
          <p:spPr bwMode="auto">
            <a:xfrm>
              <a:off x="1676342" y="316230"/>
              <a:ext cx="652838" cy="72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pt-PT" sz="700" b="1">
                  <a:solidFill>
                    <a:srgbClr val="000000"/>
                  </a:solidFill>
                  <a:cs typeface="Arial" charset="0"/>
                </a:rPr>
                <a:t>     GUINEA BISSAU 2025 </a:t>
              </a:r>
              <a:endParaRPr lang="pt-PT" altLang="pt-PT" sz="11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9250" name="Rectangle 33"/>
            <p:cNvSpPr>
              <a:spLocks noChangeArrowheads="1"/>
            </p:cNvSpPr>
            <p:nvPr/>
          </p:nvSpPr>
          <p:spPr bwMode="auto">
            <a:xfrm>
              <a:off x="1728470" y="430530"/>
              <a:ext cx="99016" cy="72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pt-PT" sz="700" b="1" i="1">
                  <a:solidFill>
                    <a:srgbClr val="000000"/>
                  </a:solidFill>
                  <a:latin typeface="Trebuchet MS" pitchFamily="34" charset="0"/>
                  <a:ea typeface="Calibri" pitchFamily="34" charset="0"/>
                  <a:cs typeface="Trebuchet MS" pitchFamily="34" charset="0"/>
                </a:rPr>
                <a:t>Sol </a:t>
              </a:r>
              <a:endParaRPr lang="pt-PT" altLang="pt-PT" sz="11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9251" name="Rectangle 34"/>
            <p:cNvSpPr>
              <a:spLocks noChangeArrowheads="1"/>
            </p:cNvSpPr>
            <p:nvPr/>
          </p:nvSpPr>
          <p:spPr bwMode="auto">
            <a:xfrm>
              <a:off x="1896745" y="430530"/>
              <a:ext cx="90678" cy="72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pt-PT" sz="700" b="1" i="1">
                  <a:solidFill>
                    <a:srgbClr val="000000"/>
                  </a:solidFill>
                  <a:latin typeface="Trebuchet MS" pitchFamily="34" charset="0"/>
                  <a:ea typeface="Calibri" pitchFamily="34" charset="0"/>
                  <a:cs typeface="Trebuchet MS" pitchFamily="34" charset="0"/>
                </a:rPr>
                <a:t>Na </a:t>
              </a:r>
              <a:endParaRPr lang="pt-PT" altLang="pt-PT" sz="11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9252" name="Rectangle 35"/>
            <p:cNvSpPr>
              <a:spLocks noChangeArrowheads="1"/>
            </p:cNvSpPr>
            <p:nvPr/>
          </p:nvSpPr>
          <p:spPr bwMode="auto">
            <a:xfrm>
              <a:off x="2051050" y="430530"/>
              <a:ext cx="130284" cy="72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pt-PT" sz="700" b="1" i="1">
                  <a:solidFill>
                    <a:srgbClr val="000000"/>
                  </a:solidFill>
                  <a:latin typeface="Trebuchet MS" pitchFamily="34" charset="0"/>
                  <a:ea typeface="Calibri" pitchFamily="34" charset="0"/>
                  <a:cs typeface="Trebuchet MS" pitchFamily="34" charset="0"/>
                </a:rPr>
                <a:t>Iardi</a:t>
              </a:r>
              <a:endParaRPr lang="pt-PT" altLang="pt-PT" sz="11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9253" name="Rectangle 36"/>
            <p:cNvSpPr>
              <a:spLocks noChangeArrowheads="1"/>
            </p:cNvSpPr>
            <p:nvPr/>
          </p:nvSpPr>
          <p:spPr bwMode="auto">
            <a:xfrm>
              <a:off x="561340" y="768350"/>
              <a:ext cx="698500" cy="55562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PT" altLang="pt-PT" sz="1800">
                <a:latin typeface="Arial" charset="0"/>
                <a:cs typeface="Arial" charset="0"/>
              </a:endParaRPr>
            </a:p>
          </p:txBody>
        </p:sp>
        <p:sp>
          <p:nvSpPr>
            <p:cNvPr id="9254" name="Rectangle 37"/>
            <p:cNvSpPr>
              <a:spLocks noChangeArrowheads="1"/>
            </p:cNvSpPr>
            <p:nvPr/>
          </p:nvSpPr>
          <p:spPr bwMode="auto">
            <a:xfrm>
              <a:off x="561340" y="768350"/>
              <a:ext cx="698500" cy="555625"/>
            </a:xfrm>
            <a:prstGeom prst="rect">
              <a:avLst/>
            </a:prstGeom>
            <a:noFill/>
            <a:ln w="4445">
              <a:solidFill>
                <a:srgbClr val="4F81B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PT" altLang="pt-PT" sz="1800">
                <a:latin typeface="Arial" charset="0"/>
                <a:cs typeface="Arial" charset="0"/>
              </a:endParaRPr>
            </a:p>
          </p:txBody>
        </p:sp>
        <p:sp>
          <p:nvSpPr>
            <p:cNvPr id="9255" name="Rectangle 38"/>
            <p:cNvSpPr>
              <a:spLocks noChangeArrowheads="1"/>
            </p:cNvSpPr>
            <p:nvPr/>
          </p:nvSpPr>
          <p:spPr bwMode="auto">
            <a:xfrm>
              <a:off x="639058" y="881112"/>
              <a:ext cx="425244" cy="270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pt-PT" sz="900">
                  <a:solidFill>
                    <a:srgbClr val="000000"/>
                  </a:solidFill>
                  <a:latin typeface="Trebuchet MS" pitchFamily="34" charset="0"/>
                  <a:ea typeface="Calibri" pitchFamily="34" charset="0"/>
                  <a:cs typeface="Trebuchet MS" pitchFamily="34" charset="0"/>
                </a:rPr>
                <a:t>Information</a:t>
              </a:r>
              <a:r>
                <a:rPr lang="en-US" altLang="pt-PT" sz="1200">
                  <a:solidFill>
                    <a:srgbClr val="000000"/>
                  </a:solidFill>
                  <a:latin typeface="Trebuchet MS" pitchFamily="34" charset="0"/>
                  <a:ea typeface="Calibri" pitchFamily="34" charset="0"/>
                  <a:cs typeface="Trebuchet MS" pitchFamily="34" charset="0"/>
                </a:rPr>
                <a:t> </a:t>
              </a:r>
              <a:endParaRPr lang="pt-PT" altLang="pt-PT" sz="1200">
                <a:ea typeface="Calibri" pitchFamily="34" charset="0"/>
                <a:cs typeface="Times New Roman" pitchFamily="18" charset="0"/>
              </a:endParaRPr>
            </a:p>
            <a:p>
              <a:pPr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pt-PT" sz="700">
                  <a:solidFill>
                    <a:srgbClr val="000000"/>
                  </a:solidFill>
                  <a:latin typeface="Trebuchet MS" pitchFamily="34" charset="0"/>
                  <a:ea typeface="Calibri" pitchFamily="34" charset="0"/>
                  <a:cs typeface="Trebuchet MS" pitchFamily="34" charset="0"/>
                </a:rPr>
                <a:t> </a:t>
              </a:r>
              <a:endParaRPr lang="pt-PT" altLang="pt-PT" sz="11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9256" name="Rectangle 39"/>
            <p:cNvSpPr>
              <a:spLocks noChangeArrowheads="1"/>
            </p:cNvSpPr>
            <p:nvPr/>
          </p:nvSpPr>
          <p:spPr bwMode="auto">
            <a:xfrm>
              <a:off x="594131" y="1036957"/>
              <a:ext cx="450259" cy="92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pt-PT" sz="900">
                  <a:solidFill>
                    <a:srgbClr val="000000"/>
                  </a:solidFill>
                  <a:latin typeface="Trebuchet MS" pitchFamily="34" charset="0"/>
                  <a:ea typeface="Calibri" pitchFamily="34" charset="0"/>
                  <a:cs typeface="Trebuchet MS" pitchFamily="34" charset="0"/>
                </a:rPr>
                <a:t>   Technology</a:t>
              </a:r>
              <a:endParaRPr lang="pt-PT" altLang="pt-PT" sz="9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9257" name="Rectangle 40"/>
            <p:cNvSpPr>
              <a:spLocks noChangeArrowheads="1"/>
            </p:cNvSpPr>
            <p:nvPr/>
          </p:nvSpPr>
          <p:spPr bwMode="auto">
            <a:xfrm>
              <a:off x="561340" y="1313180"/>
              <a:ext cx="698500" cy="5340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PT" altLang="pt-PT" sz="1800">
                <a:latin typeface="Arial" charset="0"/>
                <a:cs typeface="Arial" charset="0"/>
              </a:endParaRPr>
            </a:p>
          </p:txBody>
        </p:sp>
        <p:sp>
          <p:nvSpPr>
            <p:cNvPr id="9258" name="Rectangle 41"/>
            <p:cNvSpPr>
              <a:spLocks noChangeArrowheads="1"/>
            </p:cNvSpPr>
            <p:nvPr/>
          </p:nvSpPr>
          <p:spPr bwMode="auto">
            <a:xfrm>
              <a:off x="561340" y="1313180"/>
              <a:ext cx="698500" cy="534035"/>
            </a:xfrm>
            <a:prstGeom prst="rect">
              <a:avLst/>
            </a:prstGeom>
            <a:noFill/>
            <a:ln w="4445">
              <a:solidFill>
                <a:srgbClr val="4F81B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PT" altLang="pt-PT" sz="1800">
                <a:latin typeface="Arial" charset="0"/>
                <a:cs typeface="Arial" charset="0"/>
              </a:endParaRPr>
            </a:p>
          </p:txBody>
        </p:sp>
        <p:sp>
          <p:nvSpPr>
            <p:cNvPr id="9259" name="Rectangle 42"/>
            <p:cNvSpPr>
              <a:spLocks noChangeArrowheads="1"/>
            </p:cNvSpPr>
            <p:nvPr/>
          </p:nvSpPr>
          <p:spPr bwMode="auto">
            <a:xfrm>
              <a:off x="764540" y="1529715"/>
              <a:ext cx="226172" cy="92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pt-PT" sz="900">
                  <a:solidFill>
                    <a:srgbClr val="000000"/>
                  </a:solidFill>
                  <a:latin typeface="Trebuchet MS" pitchFamily="34" charset="0"/>
                  <a:ea typeface="Calibri" pitchFamily="34" charset="0"/>
                  <a:cs typeface="Trebuchet MS" pitchFamily="34" charset="0"/>
                </a:rPr>
                <a:t>Energy</a:t>
              </a:r>
              <a:endParaRPr lang="pt-PT" altLang="pt-PT" sz="9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9260" name="Rectangle 43"/>
            <p:cNvSpPr>
              <a:spLocks noChangeArrowheads="1"/>
            </p:cNvSpPr>
            <p:nvPr/>
          </p:nvSpPr>
          <p:spPr bwMode="auto">
            <a:xfrm>
              <a:off x="1461508" y="1285239"/>
              <a:ext cx="1064522" cy="27368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PT" altLang="pt-PT" sz="1800">
                <a:latin typeface="Arial" charset="0"/>
                <a:cs typeface="Arial" charset="0"/>
              </a:endParaRPr>
            </a:p>
          </p:txBody>
        </p:sp>
        <p:sp>
          <p:nvSpPr>
            <p:cNvPr id="9261" name="Rectangle 44"/>
            <p:cNvSpPr>
              <a:spLocks noChangeArrowheads="1"/>
            </p:cNvSpPr>
            <p:nvPr/>
          </p:nvSpPr>
          <p:spPr bwMode="auto">
            <a:xfrm>
              <a:off x="1473200" y="1291590"/>
              <a:ext cx="1052830" cy="267335"/>
            </a:xfrm>
            <a:prstGeom prst="rect">
              <a:avLst/>
            </a:prstGeom>
            <a:noFill/>
            <a:ln w="4445">
              <a:solidFill>
                <a:srgbClr val="1F497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PT" altLang="pt-PT" sz="1800">
                <a:latin typeface="Arial" charset="0"/>
                <a:cs typeface="Arial" charset="0"/>
              </a:endParaRPr>
            </a:p>
          </p:txBody>
        </p:sp>
        <p:sp>
          <p:nvSpPr>
            <p:cNvPr id="9262" name="Rectangle 45"/>
            <p:cNvSpPr>
              <a:spLocks noChangeArrowheads="1"/>
            </p:cNvSpPr>
            <p:nvPr/>
          </p:nvSpPr>
          <p:spPr bwMode="auto">
            <a:xfrm>
              <a:off x="1882775" y="1365250"/>
              <a:ext cx="232426" cy="92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pt-PT" sz="900">
                  <a:solidFill>
                    <a:srgbClr val="000000"/>
                  </a:solidFill>
                  <a:latin typeface="Trebuchet MS" pitchFamily="34" charset="0"/>
                  <a:ea typeface="Calibri" pitchFamily="34" charset="0"/>
                  <a:cs typeface="Trebuchet MS" pitchFamily="34" charset="0"/>
                </a:rPr>
                <a:t>Fishing</a:t>
              </a:r>
              <a:endParaRPr lang="pt-PT" altLang="pt-PT" sz="9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9263" name="Rectangle 46"/>
            <p:cNvSpPr>
              <a:spLocks noChangeArrowheads="1"/>
            </p:cNvSpPr>
            <p:nvPr/>
          </p:nvSpPr>
          <p:spPr bwMode="auto">
            <a:xfrm>
              <a:off x="1473200" y="1029335"/>
              <a:ext cx="1052830" cy="26860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PT" altLang="pt-PT" sz="1800">
                <a:latin typeface="Arial" charset="0"/>
                <a:cs typeface="Arial" charset="0"/>
              </a:endParaRPr>
            </a:p>
          </p:txBody>
        </p:sp>
        <p:sp>
          <p:nvSpPr>
            <p:cNvPr id="9264" name="Rectangle 47"/>
            <p:cNvSpPr>
              <a:spLocks noChangeArrowheads="1"/>
            </p:cNvSpPr>
            <p:nvPr/>
          </p:nvSpPr>
          <p:spPr bwMode="auto">
            <a:xfrm>
              <a:off x="1473200" y="1029335"/>
              <a:ext cx="1052830" cy="268605"/>
            </a:xfrm>
            <a:prstGeom prst="rect">
              <a:avLst/>
            </a:prstGeom>
            <a:noFill/>
            <a:ln w="4445">
              <a:solidFill>
                <a:srgbClr val="1F497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PT" altLang="pt-PT" sz="1800">
                <a:latin typeface="Arial" charset="0"/>
                <a:cs typeface="Arial" charset="0"/>
              </a:endParaRPr>
            </a:p>
          </p:txBody>
        </p:sp>
        <p:sp>
          <p:nvSpPr>
            <p:cNvPr id="9265" name="Rectangle 48"/>
            <p:cNvSpPr>
              <a:spLocks noChangeArrowheads="1"/>
            </p:cNvSpPr>
            <p:nvPr/>
          </p:nvSpPr>
          <p:spPr bwMode="auto">
            <a:xfrm>
              <a:off x="1858036" y="1103630"/>
              <a:ext cx="206622" cy="86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pt-PT" sz="900" dirty="0">
                  <a:solidFill>
                    <a:srgbClr val="000000"/>
                  </a:solidFill>
                  <a:latin typeface="Trebuchet MS" pitchFamily="34" charset="0"/>
                  <a:ea typeface="Calibri" pitchFamily="34" charset="0"/>
                  <a:cs typeface="Trebuchet MS" pitchFamily="34" charset="0"/>
                </a:rPr>
                <a:t>Tourism</a:t>
              </a:r>
              <a:endParaRPr lang="pt-PT" altLang="pt-PT" sz="900" dirty="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9266" name="Rectangle 49"/>
            <p:cNvSpPr>
              <a:spLocks noChangeArrowheads="1"/>
            </p:cNvSpPr>
            <p:nvPr/>
          </p:nvSpPr>
          <p:spPr bwMode="auto">
            <a:xfrm>
              <a:off x="1473200" y="782320"/>
              <a:ext cx="1052829" cy="26797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PT" altLang="pt-PT" sz="1800">
                <a:latin typeface="Arial" charset="0"/>
                <a:cs typeface="Arial" charset="0"/>
              </a:endParaRPr>
            </a:p>
          </p:txBody>
        </p:sp>
        <p:sp>
          <p:nvSpPr>
            <p:cNvPr id="9267" name="Rectangle 51"/>
            <p:cNvSpPr>
              <a:spLocks noChangeArrowheads="1"/>
            </p:cNvSpPr>
            <p:nvPr/>
          </p:nvSpPr>
          <p:spPr bwMode="auto">
            <a:xfrm>
              <a:off x="1891665" y="841375"/>
              <a:ext cx="186566" cy="92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pt-PT" sz="900">
                  <a:solidFill>
                    <a:srgbClr val="000000"/>
                  </a:solidFill>
                  <a:latin typeface="Trebuchet MS" pitchFamily="34" charset="0"/>
                  <a:ea typeface="Calibri" pitchFamily="34" charset="0"/>
                  <a:cs typeface="Trebuchet MS" pitchFamily="34" charset="0"/>
                </a:rPr>
                <a:t>Mines</a:t>
              </a:r>
              <a:endParaRPr lang="pt-PT" altLang="pt-PT" sz="9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9268" name="Rectangle 52"/>
            <p:cNvSpPr>
              <a:spLocks noChangeArrowheads="1"/>
            </p:cNvSpPr>
            <p:nvPr/>
          </p:nvSpPr>
          <p:spPr bwMode="auto">
            <a:xfrm>
              <a:off x="2774315" y="572135"/>
              <a:ext cx="699135" cy="19621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PT" altLang="pt-PT" sz="1800">
                <a:latin typeface="Arial" charset="0"/>
                <a:cs typeface="Arial" charset="0"/>
              </a:endParaRPr>
            </a:p>
          </p:txBody>
        </p:sp>
        <p:sp>
          <p:nvSpPr>
            <p:cNvPr id="9269" name="Rectangle 53"/>
            <p:cNvSpPr>
              <a:spLocks noChangeArrowheads="1"/>
            </p:cNvSpPr>
            <p:nvPr/>
          </p:nvSpPr>
          <p:spPr bwMode="auto">
            <a:xfrm>
              <a:off x="2774315" y="572135"/>
              <a:ext cx="699135" cy="196215"/>
            </a:xfrm>
            <a:prstGeom prst="rect">
              <a:avLst/>
            </a:prstGeom>
            <a:noFill/>
            <a:ln w="4445">
              <a:solidFill>
                <a:srgbClr val="4F81B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PT" altLang="pt-PT" sz="1800">
                <a:latin typeface="Arial" charset="0"/>
                <a:cs typeface="Arial" charset="0"/>
              </a:endParaRPr>
            </a:p>
          </p:txBody>
        </p:sp>
        <p:sp>
          <p:nvSpPr>
            <p:cNvPr id="9270" name="Rectangle 54"/>
            <p:cNvSpPr>
              <a:spLocks noChangeArrowheads="1"/>
            </p:cNvSpPr>
            <p:nvPr/>
          </p:nvSpPr>
          <p:spPr bwMode="auto">
            <a:xfrm>
              <a:off x="2973723" y="602371"/>
              <a:ext cx="290792" cy="72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pt-PT" sz="700" b="1" dirty="0">
                  <a:solidFill>
                    <a:srgbClr val="000000"/>
                  </a:solidFill>
                  <a:latin typeface="Trebuchet MS" pitchFamily="34" charset="0"/>
                  <a:ea typeface="Calibri" pitchFamily="34" charset="0"/>
                  <a:cs typeface="Trebuchet MS" pitchFamily="34" charset="0"/>
                </a:rPr>
                <a:t>DOMESTIC </a:t>
              </a:r>
              <a:endParaRPr lang="pt-PT" altLang="pt-PT" sz="1100" dirty="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9271" name="Rectangle 55"/>
            <p:cNvSpPr>
              <a:spLocks noChangeArrowheads="1"/>
            </p:cNvSpPr>
            <p:nvPr/>
          </p:nvSpPr>
          <p:spPr bwMode="auto">
            <a:xfrm>
              <a:off x="2917873" y="668655"/>
              <a:ext cx="293919" cy="72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pt-PT" sz="700" b="1" dirty="0">
                  <a:solidFill>
                    <a:srgbClr val="000000"/>
                  </a:solidFill>
                  <a:latin typeface="Trebuchet MS" pitchFamily="34" charset="0"/>
                  <a:ea typeface="Calibri" pitchFamily="34" charset="0"/>
                  <a:cs typeface="Trebuchet MS" pitchFamily="34" charset="0"/>
                </a:rPr>
                <a:t>   SECTORS</a:t>
              </a:r>
              <a:endParaRPr lang="pt-PT" altLang="pt-PT" sz="1100" dirty="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9272" name="Rectangle 56"/>
            <p:cNvSpPr>
              <a:spLocks noChangeArrowheads="1"/>
            </p:cNvSpPr>
            <p:nvPr/>
          </p:nvSpPr>
          <p:spPr bwMode="auto">
            <a:xfrm>
              <a:off x="2774315" y="768350"/>
              <a:ext cx="699135" cy="58864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pt-PT" altLang="pt-PT" sz="1800">
                <a:latin typeface="Arial" charset="0"/>
                <a:cs typeface="Arial" charset="0"/>
              </a:endParaRPr>
            </a:p>
          </p:txBody>
        </p:sp>
        <p:sp>
          <p:nvSpPr>
            <p:cNvPr id="9273" name="Rectangle 57"/>
            <p:cNvSpPr>
              <a:spLocks noChangeArrowheads="1"/>
            </p:cNvSpPr>
            <p:nvPr/>
          </p:nvSpPr>
          <p:spPr bwMode="auto">
            <a:xfrm>
              <a:off x="2774315" y="768350"/>
              <a:ext cx="699135" cy="588645"/>
            </a:xfrm>
            <a:prstGeom prst="rect">
              <a:avLst/>
            </a:prstGeom>
            <a:noFill/>
            <a:ln w="4445">
              <a:solidFill>
                <a:srgbClr val="4F81B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PT" altLang="pt-PT" sz="1800">
                <a:latin typeface="Arial" charset="0"/>
                <a:cs typeface="Arial" charset="0"/>
              </a:endParaRPr>
            </a:p>
          </p:txBody>
        </p:sp>
        <p:sp>
          <p:nvSpPr>
            <p:cNvPr id="9274" name="Rectangle 58"/>
            <p:cNvSpPr>
              <a:spLocks noChangeArrowheads="1"/>
            </p:cNvSpPr>
            <p:nvPr/>
          </p:nvSpPr>
          <p:spPr bwMode="auto">
            <a:xfrm>
              <a:off x="2793699" y="852515"/>
              <a:ext cx="545394" cy="85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pt-PT" sz="900" dirty="0">
                  <a:solidFill>
                    <a:srgbClr val="000000"/>
                  </a:solidFill>
                  <a:latin typeface="Trebuchet MS" pitchFamily="34" charset="0"/>
                  <a:ea typeface="Calibri" pitchFamily="34" charset="0"/>
                  <a:cs typeface="Trebuchet MS" pitchFamily="34" charset="0"/>
                </a:rPr>
                <a:t>   Housing</a:t>
              </a:r>
              <a:endParaRPr lang="en-US" altLang="pt-PT" sz="1100" dirty="0">
                <a:solidFill>
                  <a:srgbClr val="000000"/>
                </a:solidFill>
                <a:latin typeface="Trebuchet MS" pitchFamily="34" charset="0"/>
                <a:ea typeface="Calibri" pitchFamily="34" charset="0"/>
                <a:cs typeface="Trebuchet MS" pitchFamily="34" charset="0"/>
              </a:endParaRPr>
            </a:p>
          </p:txBody>
        </p:sp>
        <p:sp>
          <p:nvSpPr>
            <p:cNvPr id="9275" name="Rectangle 60"/>
            <p:cNvSpPr>
              <a:spLocks noChangeArrowheads="1"/>
            </p:cNvSpPr>
            <p:nvPr/>
          </p:nvSpPr>
          <p:spPr bwMode="auto">
            <a:xfrm>
              <a:off x="2774315" y="1313180"/>
              <a:ext cx="699135" cy="5340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PT" altLang="pt-PT" sz="1800">
                <a:latin typeface="Arial" charset="0"/>
                <a:cs typeface="Arial" charset="0"/>
              </a:endParaRPr>
            </a:p>
          </p:txBody>
        </p:sp>
        <p:sp>
          <p:nvSpPr>
            <p:cNvPr id="9276" name="Rectangle 61"/>
            <p:cNvSpPr>
              <a:spLocks noChangeArrowheads="1"/>
            </p:cNvSpPr>
            <p:nvPr/>
          </p:nvSpPr>
          <p:spPr bwMode="auto">
            <a:xfrm>
              <a:off x="2774315" y="1313180"/>
              <a:ext cx="699135" cy="534035"/>
            </a:xfrm>
            <a:prstGeom prst="rect">
              <a:avLst/>
            </a:prstGeom>
            <a:noFill/>
            <a:ln w="4445">
              <a:solidFill>
                <a:srgbClr val="4F81B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PT" altLang="pt-PT" sz="1800">
                <a:latin typeface="Arial" charset="0"/>
                <a:cs typeface="Arial" charset="0"/>
              </a:endParaRPr>
            </a:p>
          </p:txBody>
        </p:sp>
        <p:sp>
          <p:nvSpPr>
            <p:cNvPr id="9277" name="Rectangle 62"/>
            <p:cNvSpPr>
              <a:spLocks noChangeArrowheads="1"/>
            </p:cNvSpPr>
            <p:nvPr/>
          </p:nvSpPr>
          <p:spPr bwMode="auto">
            <a:xfrm>
              <a:off x="2874010" y="1480185"/>
              <a:ext cx="526345" cy="92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pt-PT" sz="900" dirty="0">
                  <a:solidFill>
                    <a:srgbClr val="000000"/>
                  </a:solidFill>
                  <a:latin typeface="Trebuchet MS" pitchFamily="34" charset="0"/>
                  <a:ea typeface="Calibri" pitchFamily="34" charset="0"/>
                  <a:cs typeface="Trebuchet MS" pitchFamily="34" charset="0"/>
                </a:rPr>
                <a:t>Commerce and </a:t>
              </a:r>
              <a:endParaRPr lang="pt-PT" altLang="pt-PT" sz="900" dirty="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9278" name="Rectangle 63"/>
            <p:cNvSpPr>
              <a:spLocks noChangeArrowheads="1"/>
            </p:cNvSpPr>
            <p:nvPr/>
          </p:nvSpPr>
          <p:spPr bwMode="auto">
            <a:xfrm>
              <a:off x="2854960" y="1596390"/>
              <a:ext cx="528320" cy="86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pt-PT" sz="900" dirty="0">
                  <a:solidFill>
                    <a:srgbClr val="000000"/>
                  </a:solidFill>
                  <a:latin typeface="Trebuchet MS" pitchFamily="34" charset="0"/>
                  <a:ea typeface="Calibri" pitchFamily="34" charset="0"/>
                  <a:cs typeface="Trebuchet MS" pitchFamily="34" charset="0"/>
                </a:rPr>
                <a:t>distribution</a:t>
              </a:r>
              <a:endParaRPr lang="pt-PT" altLang="pt-PT" sz="900" dirty="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9279" name="Rectangle 64"/>
            <p:cNvSpPr>
              <a:spLocks noChangeArrowheads="1"/>
            </p:cNvSpPr>
            <p:nvPr/>
          </p:nvSpPr>
          <p:spPr bwMode="auto">
            <a:xfrm>
              <a:off x="1473200" y="572135"/>
              <a:ext cx="1052830" cy="2165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PT" altLang="pt-PT" sz="1800">
                <a:latin typeface="Arial" charset="0"/>
                <a:cs typeface="Arial" charset="0"/>
              </a:endParaRPr>
            </a:p>
          </p:txBody>
        </p:sp>
        <p:sp>
          <p:nvSpPr>
            <p:cNvPr id="9280" name="Rectangle 65"/>
            <p:cNvSpPr>
              <a:spLocks noChangeArrowheads="1"/>
            </p:cNvSpPr>
            <p:nvPr/>
          </p:nvSpPr>
          <p:spPr bwMode="auto">
            <a:xfrm>
              <a:off x="1473200" y="572135"/>
              <a:ext cx="1052830" cy="216535"/>
            </a:xfrm>
            <a:prstGeom prst="rect">
              <a:avLst/>
            </a:prstGeom>
            <a:noFill/>
            <a:ln w="4445">
              <a:solidFill>
                <a:srgbClr val="4F81B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PT" altLang="pt-PT" sz="1800">
                <a:latin typeface="Arial" charset="0"/>
                <a:cs typeface="Arial" charset="0"/>
              </a:endParaRPr>
            </a:p>
          </p:txBody>
        </p:sp>
        <p:sp>
          <p:nvSpPr>
            <p:cNvPr id="9281" name="Rectangle 66"/>
            <p:cNvSpPr>
              <a:spLocks noChangeArrowheads="1"/>
            </p:cNvSpPr>
            <p:nvPr/>
          </p:nvSpPr>
          <p:spPr bwMode="auto">
            <a:xfrm>
              <a:off x="1867605" y="627001"/>
              <a:ext cx="190735" cy="72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pt-PT" sz="700" b="1" dirty="0">
                  <a:solidFill>
                    <a:srgbClr val="000000"/>
                  </a:solidFill>
                  <a:latin typeface="Trebuchet MS" pitchFamily="34" charset="0"/>
                  <a:ea typeface="Calibri" pitchFamily="34" charset="0"/>
                  <a:cs typeface="Trebuchet MS" pitchFamily="34" charset="0"/>
                </a:rPr>
                <a:t>GROTH</a:t>
              </a:r>
              <a:endParaRPr lang="pt-PT" altLang="pt-PT" sz="1100" dirty="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9282" name="Rectangle 67"/>
            <p:cNvSpPr>
              <a:spLocks noChangeArrowheads="1"/>
            </p:cNvSpPr>
            <p:nvPr/>
          </p:nvSpPr>
          <p:spPr bwMode="auto">
            <a:xfrm>
              <a:off x="1847802" y="696097"/>
              <a:ext cx="230341" cy="72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pt-PT" sz="700" b="1" dirty="0">
                  <a:solidFill>
                    <a:srgbClr val="000000"/>
                  </a:solidFill>
                  <a:latin typeface="Trebuchet MS" pitchFamily="34" charset="0"/>
                  <a:ea typeface="Calibri" pitchFamily="34" charset="0"/>
                  <a:cs typeface="Trebuchet MS" pitchFamily="34" charset="0"/>
                </a:rPr>
                <a:t>ENGINES</a:t>
              </a:r>
              <a:endParaRPr lang="pt-PT" altLang="pt-PT" sz="1100" dirty="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9283" name="Rectangle 68"/>
            <p:cNvSpPr>
              <a:spLocks noChangeArrowheads="1"/>
            </p:cNvSpPr>
            <p:nvPr/>
          </p:nvSpPr>
          <p:spPr bwMode="auto">
            <a:xfrm>
              <a:off x="1814195" y="2256155"/>
              <a:ext cx="20845" cy="113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pt-PT" altLang="pt-PT" sz="1100">
                  <a:ea typeface="Calibri" pitchFamily="34" charset="0"/>
                  <a:cs typeface="Times New Roman" pitchFamily="18" charset="0"/>
                </a:rPr>
                <a:t> </a:t>
              </a:r>
            </a:p>
          </p:txBody>
        </p:sp>
        <p:sp>
          <p:nvSpPr>
            <p:cNvPr id="9284" name="Freeform 69"/>
            <p:cNvSpPr>
              <a:spLocks/>
            </p:cNvSpPr>
            <p:nvPr/>
          </p:nvSpPr>
          <p:spPr bwMode="auto">
            <a:xfrm>
              <a:off x="1876425" y="62865"/>
              <a:ext cx="245745" cy="195580"/>
            </a:xfrm>
            <a:custGeom>
              <a:avLst/>
              <a:gdLst>
                <a:gd name="T0" fmla="*/ 0 w 387"/>
                <a:gd name="T1" fmla="*/ 2147483647 h 308"/>
                <a:gd name="T2" fmla="*/ 2147483647 w 387"/>
                <a:gd name="T3" fmla="*/ 2147483647 h 308"/>
                <a:gd name="T4" fmla="*/ 2147483647 w 387"/>
                <a:gd name="T5" fmla="*/ 0 h 308"/>
                <a:gd name="T6" fmla="*/ 2147483647 w 387"/>
                <a:gd name="T7" fmla="*/ 2147483647 h 308"/>
                <a:gd name="T8" fmla="*/ 2147483647 w 387"/>
                <a:gd name="T9" fmla="*/ 2147483647 h 308"/>
                <a:gd name="T10" fmla="*/ 2147483647 w 387"/>
                <a:gd name="T11" fmla="*/ 2147483647 h 308"/>
                <a:gd name="T12" fmla="*/ 2147483647 w 387"/>
                <a:gd name="T13" fmla="*/ 2147483647 h 308"/>
                <a:gd name="T14" fmla="*/ 2147483647 w 387"/>
                <a:gd name="T15" fmla="*/ 2147483647 h 308"/>
                <a:gd name="T16" fmla="*/ 2147483647 w 387"/>
                <a:gd name="T17" fmla="*/ 2147483647 h 308"/>
                <a:gd name="T18" fmla="*/ 2147483647 w 387"/>
                <a:gd name="T19" fmla="*/ 2147483647 h 308"/>
                <a:gd name="T20" fmla="*/ 0 w 387"/>
                <a:gd name="T21" fmla="*/ 2147483647 h 30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87" h="308">
                  <a:moveTo>
                    <a:pt x="0" y="118"/>
                  </a:moveTo>
                  <a:lnTo>
                    <a:pt x="148" y="118"/>
                  </a:lnTo>
                  <a:lnTo>
                    <a:pt x="194" y="0"/>
                  </a:lnTo>
                  <a:lnTo>
                    <a:pt x="240" y="118"/>
                  </a:lnTo>
                  <a:lnTo>
                    <a:pt x="387" y="118"/>
                  </a:lnTo>
                  <a:lnTo>
                    <a:pt x="268" y="191"/>
                  </a:lnTo>
                  <a:lnTo>
                    <a:pt x="314" y="308"/>
                  </a:lnTo>
                  <a:lnTo>
                    <a:pt x="194" y="236"/>
                  </a:lnTo>
                  <a:lnTo>
                    <a:pt x="74" y="308"/>
                  </a:lnTo>
                  <a:lnTo>
                    <a:pt x="120" y="191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73" name="Elipse 72"/>
          <p:cNvSpPr/>
          <p:nvPr/>
        </p:nvSpPr>
        <p:spPr>
          <a:xfrm>
            <a:off x="3421063" y="5496984"/>
            <a:ext cx="1568450" cy="2794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cxnSp>
        <p:nvCxnSpPr>
          <p:cNvPr id="75" name="Conector de seta reta 74"/>
          <p:cNvCxnSpPr/>
          <p:nvPr/>
        </p:nvCxnSpPr>
        <p:spPr>
          <a:xfrm flipH="1">
            <a:off x="5372100" y="5636684"/>
            <a:ext cx="744538" cy="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2" name="Rectangle 58"/>
          <p:cNvSpPr>
            <a:spLocks noChangeArrowheads="1"/>
          </p:cNvSpPr>
          <p:nvPr/>
        </p:nvSpPr>
        <p:spPr bwMode="auto">
          <a:xfrm>
            <a:off x="6071253" y="3272463"/>
            <a:ext cx="1130300" cy="14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pt-PT" sz="900" dirty="0">
                <a:solidFill>
                  <a:srgbClr val="000000"/>
                </a:solidFill>
                <a:latin typeface="Trebuchet MS" pitchFamily="34" charset="0"/>
                <a:ea typeface="Calibri" pitchFamily="34" charset="0"/>
                <a:cs typeface="Trebuchet MS" pitchFamily="34" charset="0"/>
              </a:rPr>
              <a:t>Construction</a:t>
            </a:r>
          </a:p>
        </p:txBody>
      </p:sp>
      <p:pic>
        <p:nvPicPr>
          <p:cNvPr id="69" name="Content Placeholder 8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6381327"/>
            <a:ext cx="1872209" cy="47667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IN" dirty="0"/>
              <a:t>09-11 February, 2017</a:t>
            </a:r>
          </a:p>
        </p:txBody>
      </p:sp>
      <p:sp>
        <p:nvSpPr>
          <p:cNvPr id="7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153400" y="6356350"/>
            <a:ext cx="533399" cy="263313"/>
          </a:xfrm>
          <a:prstGeom prst="rect">
            <a:avLst/>
          </a:prstGeom>
        </p:spPr>
        <p:txBody>
          <a:bodyPr/>
          <a:lstStyle/>
          <a:p>
            <a:fld id="{693D8AD4-6898-49EE-B49C-5024E8246716}" type="slidenum">
              <a:rPr lang="en-IN" smtClean="0"/>
              <a:pPr/>
              <a:t>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0054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685799" y="1587770"/>
            <a:ext cx="7007225" cy="10160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defRPr/>
            </a:pPr>
            <a:r>
              <a:rPr lang="pt-PT" b="1" dirty="0">
                <a:ln w="6350"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Private Sector </a:t>
            </a:r>
          </a:p>
          <a:p>
            <a:pPr algn="ctr">
              <a:defRPr/>
            </a:pPr>
            <a:r>
              <a:rPr lang="pt-PT" b="1" dirty="0">
                <a:ln w="6350"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Development</a:t>
            </a:r>
          </a:p>
        </p:txBody>
      </p:sp>
      <p:sp>
        <p:nvSpPr>
          <p:cNvPr id="7" name="Oval 6"/>
          <p:cNvSpPr/>
          <p:nvPr/>
        </p:nvSpPr>
        <p:spPr>
          <a:xfrm>
            <a:off x="2741612" y="1384570"/>
            <a:ext cx="2895600" cy="142240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8" name="Right Arrow Callout 7"/>
          <p:cNvSpPr/>
          <p:nvPr/>
        </p:nvSpPr>
        <p:spPr>
          <a:xfrm>
            <a:off x="511918" y="978170"/>
            <a:ext cx="2133600" cy="2235200"/>
          </a:xfrm>
          <a:prstGeom prst="rightArrowCallou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PT" sz="1200" b="1" dirty="0" err="1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Reform</a:t>
            </a:r>
            <a:r>
              <a:rPr lang="pt-PT" sz="1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pt-PT" sz="1200" b="1" dirty="0" err="1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of</a:t>
            </a:r>
            <a:r>
              <a:rPr lang="pt-PT" sz="1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pt-PT" sz="1200" b="1" dirty="0" err="1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the</a:t>
            </a:r>
            <a:r>
              <a:rPr lang="pt-PT" sz="1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legal </a:t>
            </a:r>
            <a:r>
              <a:rPr lang="pt-PT" sz="1200" b="1" dirty="0" err="1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and</a:t>
            </a:r>
            <a:r>
              <a:rPr lang="pt-PT" sz="1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pt-PT" sz="1200" b="1" dirty="0" err="1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regulatory</a:t>
            </a:r>
            <a:r>
              <a:rPr lang="pt-PT" sz="1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pt-PT" sz="1200" b="1" dirty="0" err="1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framework</a:t>
            </a:r>
            <a:r>
              <a:rPr lang="pt-PT" sz="1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for </a:t>
            </a:r>
            <a:r>
              <a:rPr lang="pt-PT" sz="1200" b="1" dirty="0" err="1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the</a:t>
            </a:r>
            <a:r>
              <a:rPr lang="pt-PT" sz="1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business </a:t>
            </a:r>
            <a:r>
              <a:rPr lang="pt-PT" sz="1200" b="1" dirty="0" err="1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environment</a:t>
            </a:r>
            <a:endParaRPr lang="pt-PT" sz="1200" b="1" dirty="0">
              <a:ln w="6350">
                <a:noFill/>
              </a:ln>
              <a:solidFill>
                <a:schemeClr val="tx2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Left Arrow Callout 9"/>
          <p:cNvSpPr/>
          <p:nvPr/>
        </p:nvSpPr>
        <p:spPr>
          <a:xfrm>
            <a:off x="5713446" y="1033834"/>
            <a:ext cx="2286000" cy="2032000"/>
          </a:xfrm>
          <a:prstGeom prst="leftArrowCallou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PT" sz="1200" b="1" dirty="0" err="1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Creation</a:t>
            </a:r>
            <a:r>
              <a:rPr lang="pt-PT" sz="1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pt-PT" sz="1200" b="1" dirty="0" err="1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of</a:t>
            </a:r>
            <a:r>
              <a:rPr lang="pt-PT" sz="1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pt-PT" sz="1200" b="1" dirty="0" err="1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Economics</a:t>
            </a:r>
            <a:r>
              <a:rPr lang="pt-PT" sz="1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pt-PT" sz="1200" b="1" dirty="0" err="1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Special</a:t>
            </a:r>
            <a:r>
              <a:rPr lang="pt-PT" sz="1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Zones (</a:t>
            </a:r>
            <a:r>
              <a:rPr lang="pt-PT" sz="1200" b="1" dirty="0" err="1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multisectorials</a:t>
            </a:r>
            <a:r>
              <a:rPr lang="pt-PT" sz="1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)</a:t>
            </a:r>
          </a:p>
        </p:txBody>
      </p:sp>
      <p:sp>
        <p:nvSpPr>
          <p:cNvPr id="11" name="Up Arrow Callout 10"/>
          <p:cNvSpPr/>
          <p:nvPr/>
        </p:nvSpPr>
        <p:spPr>
          <a:xfrm>
            <a:off x="3429000" y="3305243"/>
            <a:ext cx="1752600" cy="2133600"/>
          </a:xfrm>
          <a:prstGeom prst="upArrowCallou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PT" sz="1200" b="1" dirty="0" err="1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Creation</a:t>
            </a:r>
            <a:r>
              <a:rPr lang="pt-PT" sz="1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pt-PT" sz="1200" b="1" dirty="0" err="1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of</a:t>
            </a:r>
            <a:r>
              <a:rPr lang="pt-PT" sz="1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pt-PT" sz="1200" b="1" dirty="0" err="1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integrated</a:t>
            </a:r>
            <a:r>
              <a:rPr lang="pt-PT" sz="1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industrial </a:t>
            </a:r>
            <a:r>
              <a:rPr lang="pt-PT" sz="1200" b="1" dirty="0" err="1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platforms</a:t>
            </a:r>
            <a:endParaRPr lang="pt-PT" sz="1200" b="1" dirty="0">
              <a:ln w="6350">
                <a:noFill/>
              </a:ln>
              <a:solidFill>
                <a:schemeClr val="tx2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524000" y="279400"/>
            <a:ext cx="5943600" cy="465667"/>
          </a:xfrm>
          <a:prstGeom prst="rect">
            <a:avLst/>
          </a:prstGeom>
        </p:spPr>
        <p:txBody>
          <a:bodyPr anchor="ctr">
            <a:normAutofit fontScale="97500" lnSpcReduction="1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PT" sz="2800" b="1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Business </a:t>
            </a:r>
            <a:r>
              <a:rPr lang="pt-PT" sz="2800" b="1" dirty="0" err="1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Environment</a:t>
            </a:r>
            <a:endParaRPr lang="en-US" sz="2800" b="1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0248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841" y="3798112"/>
            <a:ext cx="2514600" cy="212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ta para baixo 1"/>
          <p:cNvSpPr/>
          <p:nvPr/>
        </p:nvSpPr>
        <p:spPr>
          <a:xfrm>
            <a:off x="7269940" y="3203642"/>
            <a:ext cx="423083" cy="441381"/>
          </a:xfrm>
          <a:prstGeom prst="down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13" name="Oval 6"/>
          <p:cNvSpPr/>
          <p:nvPr/>
        </p:nvSpPr>
        <p:spPr>
          <a:xfrm>
            <a:off x="0" y="3798110"/>
            <a:ext cx="2828925" cy="187536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3" name="Retângulo 2"/>
          <p:cNvSpPr/>
          <p:nvPr/>
        </p:nvSpPr>
        <p:spPr>
          <a:xfrm>
            <a:off x="87312" y="4504962"/>
            <a:ext cx="2808288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PT" altLang="zh-TW" sz="1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Establishment </a:t>
            </a:r>
            <a:r>
              <a:rPr lang="pt-PT" altLang="zh-TW" sz="1200" b="1" dirty="0" err="1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of</a:t>
            </a:r>
            <a:r>
              <a:rPr lang="pt-PT" altLang="zh-TW" sz="1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a </a:t>
            </a:r>
            <a:r>
              <a:rPr lang="pt-PT" altLang="zh-TW" sz="1200" b="1" dirty="0" err="1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competetive</a:t>
            </a:r>
            <a:r>
              <a:rPr lang="pt-PT" altLang="zh-TW" sz="1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pt-PT" altLang="zh-TW" sz="1200" b="1" dirty="0" err="1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transparent</a:t>
            </a:r>
            <a:r>
              <a:rPr lang="pt-PT" altLang="zh-TW" sz="1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pt-PT" altLang="zh-TW" sz="1200" b="1" dirty="0" err="1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and</a:t>
            </a:r>
            <a:r>
              <a:rPr lang="pt-PT" altLang="zh-TW" sz="1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pt-PT" altLang="zh-TW" sz="1200" b="1" dirty="0" err="1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predictable</a:t>
            </a:r>
            <a:r>
              <a:rPr lang="pt-PT" altLang="zh-TW" sz="1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pt-PT" altLang="zh-TW" sz="1200" b="1" dirty="0" err="1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framework</a:t>
            </a:r>
            <a:r>
              <a:rPr lang="pt-PT" altLang="zh-TW" sz="1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15" name="Seta para baixo 14"/>
          <p:cNvSpPr/>
          <p:nvPr/>
        </p:nvSpPr>
        <p:spPr>
          <a:xfrm>
            <a:off x="1092200" y="3261468"/>
            <a:ext cx="322262" cy="383556"/>
          </a:xfrm>
          <a:prstGeom prst="downArrow">
            <a:avLst/>
          </a:prstGeom>
          <a:solidFill>
            <a:srgbClr val="0066FF"/>
          </a:solidFill>
          <a:ln>
            <a:solidFill>
              <a:srgbClr val="FFFF00"/>
            </a:solidFill>
          </a:ln>
          <a:effectLst>
            <a:outerShdw blurRad="50800" dist="50800" dir="5400000" algn="ctr" rotWithShape="0">
              <a:srgbClr val="FFC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pic>
        <p:nvPicPr>
          <p:cNvPr id="14" name="Content Placeholder 8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6381327"/>
            <a:ext cx="1872209" cy="47667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IN" dirty="0"/>
              <a:t>09-11 February, 2017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153400" y="6356350"/>
            <a:ext cx="533399" cy="263313"/>
          </a:xfrm>
          <a:prstGeom prst="rect">
            <a:avLst/>
          </a:prstGeom>
        </p:spPr>
        <p:txBody>
          <a:bodyPr/>
          <a:lstStyle/>
          <a:p>
            <a:fld id="{693D8AD4-6898-49EE-B49C-5024E8246716}" type="slidenum">
              <a:rPr lang="en-IN" smtClean="0"/>
              <a:pPr/>
              <a:t>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7472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Chart 19"/>
          <p:cNvGraphicFramePr>
            <a:graphicFrameLocks/>
          </p:cNvGraphicFramePr>
          <p:nvPr/>
        </p:nvGraphicFramePr>
        <p:xfrm>
          <a:off x="303214" y="1562100"/>
          <a:ext cx="2795587" cy="3166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Chart" r:id="rId5" imgW="2804403" imgH="2377646" progId="Excel.Chart.8">
                  <p:embed/>
                </p:oleObj>
              </mc:Choice>
              <mc:Fallback>
                <p:oleObj name="Chart" r:id="rId5" imgW="2804403" imgH="2377646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214" y="1562100"/>
                        <a:ext cx="2795587" cy="31665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1143000" y="5909734"/>
            <a:ext cx="6858000" cy="681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100" b="1" i="1" dirty="0">
              <a:solidFill>
                <a:prstClr val="white"/>
              </a:solidFill>
            </a:endParaRPr>
          </a:p>
        </p:txBody>
      </p:sp>
      <p:sp>
        <p:nvSpPr>
          <p:cNvPr id="19460" name="TextBox 50"/>
          <p:cNvSpPr txBox="1">
            <a:spLocks noChangeArrowheads="1"/>
          </p:cNvSpPr>
          <p:nvPr/>
        </p:nvSpPr>
        <p:spPr bwMode="auto">
          <a:xfrm>
            <a:off x="457201" y="6375401"/>
            <a:ext cx="60864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Arial" charset="0"/>
              </a:rPr>
              <a:t>*ECOWAS represents Economic Community of West African States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1">
                <a:solidFill>
                  <a:srgbClr val="000000"/>
                </a:solidFill>
                <a:latin typeface="Arial" charset="0"/>
              </a:rPr>
              <a:t>Source</a:t>
            </a:r>
            <a:r>
              <a:rPr lang="en-US" altLang="en-US" sz="700">
                <a:solidFill>
                  <a:srgbClr val="000000"/>
                </a:solidFill>
                <a:latin typeface="Arial" charset="0"/>
              </a:rPr>
              <a:t>: Country Strategic Plan; DENARP II; World Bank; Literature search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768976" y="4707467"/>
            <a:ext cx="2879725" cy="16615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/>
          </a:p>
        </p:txBody>
      </p:sp>
      <p:sp>
        <p:nvSpPr>
          <p:cNvPr id="3" name="Rectangle 2"/>
          <p:cNvSpPr/>
          <p:nvPr/>
        </p:nvSpPr>
        <p:spPr>
          <a:xfrm>
            <a:off x="457200" y="4688418"/>
            <a:ext cx="2590800" cy="1680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/>
          </a:p>
        </p:txBody>
      </p:sp>
      <p:sp>
        <p:nvSpPr>
          <p:cNvPr id="19463" name="TextBox 25"/>
          <p:cNvSpPr txBox="1">
            <a:spLocks noChangeArrowheads="1"/>
          </p:cNvSpPr>
          <p:nvPr/>
        </p:nvSpPr>
        <p:spPr bwMode="auto">
          <a:xfrm>
            <a:off x="5734050" y="4675718"/>
            <a:ext cx="284003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8588" indent="-128588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100">
                <a:latin typeface="Arial" charset="0"/>
              </a:rPr>
              <a:t>Primary sector represented </a:t>
            </a:r>
            <a:r>
              <a:rPr lang="en-US" altLang="en-US" sz="1100" b="1">
                <a:latin typeface="Arial" charset="0"/>
              </a:rPr>
              <a:t>49%</a:t>
            </a:r>
            <a:r>
              <a:rPr lang="en-US" altLang="en-US" sz="1100">
                <a:latin typeface="Arial" charset="0"/>
              </a:rPr>
              <a:t>, Secondary represented </a:t>
            </a:r>
            <a:r>
              <a:rPr lang="en-US" altLang="en-US" sz="1100" b="1">
                <a:latin typeface="Arial" charset="0"/>
              </a:rPr>
              <a:t>38%</a:t>
            </a:r>
            <a:r>
              <a:rPr lang="en-US" altLang="en-US" sz="1100">
                <a:latin typeface="Arial" charset="0"/>
              </a:rPr>
              <a:t> &amp; tertiary represented </a:t>
            </a:r>
            <a:r>
              <a:rPr lang="en-US" altLang="en-US" sz="1100" b="1">
                <a:latin typeface="Arial" charset="0"/>
              </a:rPr>
              <a:t>13%</a:t>
            </a:r>
            <a:r>
              <a:rPr lang="en-US" altLang="en-US" sz="1100">
                <a:latin typeface="Arial" charset="0"/>
              </a:rPr>
              <a:t> of GDP in 2013</a:t>
            </a:r>
          </a:p>
          <a:p>
            <a:pPr eaLnBrk="1" hangingPunct="1">
              <a:spcBef>
                <a:spcPct val="0"/>
              </a:spcBef>
            </a:pPr>
            <a:endParaRPr lang="en-US" altLang="en-US" sz="110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1100">
                <a:latin typeface="Arial" charset="0"/>
              </a:rPr>
              <a:t>Cashew sector accounts for 12 – 15% of the GDP</a:t>
            </a:r>
          </a:p>
        </p:txBody>
      </p:sp>
      <p:sp>
        <p:nvSpPr>
          <p:cNvPr id="19464" name="Title 1"/>
          <p:cNvSpPr txBox="1">
            <a:spLocks/>
          </p:cNvSpPr>
          <p:nvPr/>
        </p:nvSpPr>
        <p:spPr bwMode="auto">
          <a:xfrm>
            <a:off x="457200" y="50800"/>
            <a:ext cx="735516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701675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0167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01675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01675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01675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016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016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016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016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2060"/>
                </a:solidFill>
                <a:latin typeface="Arial" charset="0"/>
              </a:rPr>
              <a:t>As oil is to Saudi Arabia, Cashew is for Guinea-Bissau; holding a critical role in overall economy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355976" y="4688418"/>
            <a:ext cx="2244725" cy="1680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/>
          </a:p>
        </p:txBody>
      </p:sp>
      <p:cxnSp>
        <p:nvCxnSpPr>
          <p:cNvPr id="19466" name="Straight Connector 13"/>
          <p:cNvCxnSpPr>
            <a:cxnSpLocks noChangeShapeType="1"/>
          </p:cNvCxnSpPr>
          <p:nvPr/>
        </p:nvCxnSpPr>
        <p:spPr bwMode="auto">
          <a:xfrm>
            <a:off x="762000" y="1507067"/>
            <a:ext cx="1981200" cy="211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67" name="TextBox 24"/>
          <p:cNvSpPr txBox="1">
            <a:spLocks noChangeArrowheads="1"/>
          </p:cNvSpPr>
          <p:nvPr/>
        </p:nvSpPr>
        <p:spPr bwMode="auto">
          <a:xfrm>
            <a:off x="3352800" y="4737100"/>
            <a:ext cx="22923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8588" indent="-128588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100">
                <a:latin typeface="Arial" charset="0"/>
              </a:rPr>
              <a:t>Production of cashew nuts remains the mainstay of the economy, accounted for </a:t>
            </a:r>
            <a:r>
              <a:rPr lang="en-US" altLang="en-US" sz="1100" b="1">
                <a:latin typeface="Arial" charset="0"/>
              </a:rPr>
              <a:t>~90%</a:t>
            </a:r>
            <a:r>
              <a:rPr lang="en-US" altLang="en-US" sz="1100">
                <a:latin typeface="Arial" charset="0"/>
              </a:rPr>
              <a:t> of total exports</a:t>
            </a:r>
          </a:p>
        </p:txBody>
      </p:sp>
      <p:sp>
        <p:nvSpPr>
          <p:cNvPr id="19468" name="TextBox 5"/>
          <p:cNvSpPr txBox="1">
            <a:spLocks noChangeArrowheads="1"/>
          </p:cNvSpPr>
          <p:nvPr/>
        </p:nvSpPr>
        <p:spPr bwMode="auto">
          <a:xfrm>
            <a:off x="595314" y="990600"/>
            <a:ext cx="2376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100" b="1">
                <a:solidFill>
                  <a:schemeClr val="tx2"/>
                </a:solidFill>
                <a:latin typeface="Arial" charset="0"/>
              </a:rPr>
              <a:t>~80% of cashew plantations in the country cultivated by small farmers</a:t>
            </a:r>
          </a:p>
        </p:txBody>
      </p:sp>
      <p:graphicFrame>
        <p:nvGraphicFramePr>
          <p:cNvPr id="19469" name="Chart 22"/>
          <p:cNvGraphicFramePr>
            <a:graphicFrameLocks/>
          </p:cNvGraphicFramePr>
          <p:nvPr/>
        </p:nvGraphicFramePr>
        <p:xfrm>
          <a:off x="5535614" y="1454151"/>
          <a:ext cx="3125787" cy="3291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Chart" r:id="rId8" imgW="3127519" imgH="2469094" progId="Excel.Chart.8">
                  <p:embed/>
                </p:oleObj>
              </mc:Choice>
              <mc:Fallback>
                <p:oleObj name="Chart" r:id="rId8" imgW="3127519" imgH="2469094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5614" y="1454151"/>
                        <a:ext cx="3125787" cy="32914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470" name="Straight Connector 13"/>
          <p:cNvCxnSpPr>
            <a:cxnSpLocks noChangeShapeType="1"/>
          </p:cNvCxnSpPr>
          <p:nvPr/>
        </p:nvCxnSpPr>
        <p:spPr bwMode="auto">
          <a:xfrm>
            <a:off x="3589338" y="1507067"/>
            <a:ext cx="1981200" cy="211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71" name="TextBox 5"/>
          <p:cNvSpPr txBox="1">
            <a:spLocks noChangeArrowheads="1"/>
          </p:cNvSpPr>
          <p:nvPr/>
        </p:nvSpPr>
        <p:spPr bwMode="auto">
          <a:xfrm>
            <a:off x="3216275" y="946152"/>
            <a:ext cx="23431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100" b="1">
                <a:solidFill>
                  <a:schemeClr val="tx2"/>
                </a:solidFill>
                <a:latin typeface="Arial" charset="0"/>
              </a:rPr>
              <a:t>Raw cashew nut trade constitutes ~90% of country’s exports</a:t>
            </a:r>
          </a:p>
        </p:txBody>
      </p:sp>
      <p:cxnSp>
        <p:nvCxnSpPr>
          <p:cNvPr id="19472" name="Straight Connector 17"/>
          <p:cNvCxnSpPr>
            <a:cxnSpLocks noChangeShapeType="1"/>
          </p:cNvCxnSpPr>
          <p:nvPr/>
        </p:nvCxnSpPr>
        <p:spPr bwMode="auto">
          <a:xfrm>
            <a:off x="5818188" y="1504951"/>
            <a:ext cx="26654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73" name="TextBox 5"/>
          <p:cNvSpPr txBox="1">
            <a:spLocks noChangeArrowheads="1"/>
          </p:cNvSpPr>
          <p:nvPr/>
        </p:nvSpPr>
        <p:spPr bwMode="auto">
          <a:xfrm>
            <a:off x="5867400" y="922867"/>
            <a:ext cx="2616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100" b="1">
                <a:solidFill>
                  <a:schemeClr val="tx2"/>
                </a:solidFill>
                <a:latin typeface="Arial" charset="0"/>
              </a:rPr>
              <a:t>Cashew cultivation accounts for ~12% of the country’s GDP</a:t>
            </a:r>
          </a:p>
        </p:txBody>
      </p:sp>
      <p:graphicFrame>
        <p:nvGraphicFramePr>
          <p:cNvPr id="19474" name="Chart 21"/>
          <p:cNvGraphicFramePr>
            <a:graphicFrameLocks/>
          </p:cNvGraphicFramePr>
          <p:nvPr/>
        </p:nvGraphicFramePr>
        <p:xfrm>
          <a:off x="3203576" y="1604433"/>
          <a:ext cx="2492375" cy="2954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Chart" r:id="rId11" imgW="2499577" imgH="2219136" progId="Excel.Chart.8">
                  <p:embed/>
                </p:oleObj>
              </mc:Choice>
              <mc:Fallback>
                <p:oleObj name="Chart" r:id="rId11" imgW="2499577" imgH="2219136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6" y="1604433"/>
                        <a:ext cx="2492375" cy="29548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Connector 14"/>
          <p:cNvCxnSpPr/>
          <p:nvPr/>
        </p:nvCxnSpPr>
        <p:spPr>
          <a:xfrm>
            <a:off x="3048000" y="1498600"/>
            <a:ext cx="0" cy="487045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656263" y="1511300"/>
            <a:ext cx="0" cy="435186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7" name="TextBox 23"/>
          <p:cNvSpPr txBox="1">
            <a:spLocks noChangeArrowheads="1"/>
          </p:cNvSpPr>
          <p:nvPr/>
        </p:nvSpPr>
        <p:spPr bwMode="auto">
          <a:xfrm>
            <a:off x="495301" y="4751918"/>
            <a:ext cx="2505075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8588" indent="-128588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100">
                <a:latin typeface="Arial" charset="0"/>
              </a:rPr>
              <a:t>Total land under cashew plantations is </a:t>
            </a:r>
            <a:r>
              <a:rPr lang="en-US" altLang="en-US" sz="1100" b="1">
                <a:latin typeface="Arial" charset="0"/>
              </a:rPr>
              <a:t>~600,000 Ha</a:t>
            </a:r>
            <a:r>
              <a:rPr lang="en-US" altLang="en-US" sz="1100">
                <a:latin typeface="Arial" charset="0"/>
              </a:rPr>
              <a:t> in 2015</a:t>
            </a:r>
          </a:p>
          <a:p>
            <a:pPr eaLnBrk="1" hangingPunct="1">
              <a:spcBef>
                <a:spcPct val="0"/>
              </a:spcBef>
            </a:pPr>
            <a:endParaRPr lang="en-US" altLang="en-US" sz="110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1100" b="1">
                <a:latin typeface="Arial" charset="0"/>
              </a:rPr>
              <a:t>~80%</a:t>
            </a:r>
            <a:r>
              <a:rPr lang="en-US" altLang="en-US" sz="1100">
                <a:latin typeface="Arial" charset="0"/>
              </a:rPr>
              <a:t> of the rural population is engaged in cashew cultivation</a:t>
            </a:r>
          </a:p>
        </p:txBody>
      </p:sp>
    </p:spTree>
    <p:extLst>
      <p:ext uri="{BB962C8B-B14F-4D97-AF65-F5344CB8AC3E}">
        <p14:creationId xmlns:p14="http://schemas.microsoft.com/office/powerpoint/2010/main" val="159732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143000" y="5749392"/>
            <a:ext cx="6858000" cy="679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50" b="1" i="1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354138" y="1604433"/>
            <a:ext cx="6265862" cy="391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62375" y="2127251"/>
            <a:ext cx="1081088" cy="86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20485" name="Chart 41"/>
          <p:cNvGraphicFramePr>
            <a:graphicFrameLocks/>
          </p:cNvGraphicFramePr>
          <p:nvPr/>
        </p:nvGraphicFramePr>
        <p:xfrm>
          <a:off x="301625" y="1327151"/>
          <a:ext cx="8636000" cy="4912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Chart" r:id="rId4" imgW="8644877" imgH="3688400" progId="Excel.Chart.8">
                  <p:embed/>
                </p:oleObj>
              </mc:Choice>
              <mc:Fallback>
                <p:oleObj name="Chart" r:id="rId4" imgW="8644877" imgH="368840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625" y="1327151"/>
                        <a:ext cx="8636000" cy="49127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" name="Chart 12"/>
          <p:cNvGraphicFramePr>
            <a:graphicFrameLocks/>
          </p:cNvGraphicFramePr>
          <p:nvPr/>
        </p:nvGraphicFramePr>
        <p:xfrm>
          <a:off x="254000" y="641352"/>
          <a:ext cx="8636000" cy="4692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Chart" r:id="rId7" imgW="8644877" imgH="3529890" progId="Excel.Chart.8">
                  <p:embed/>
                </p:oleObj>
              </mc:Choice>
              <mc:Fallback>
                <p:oleObj name="Chart" r:id="rId7" imgW="8644877" imgH="352989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" y="641352"/>
                        <a:ext cx="8636000" cy="46926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7" name="Title 1"/>
          <p:cNvSpPr txBox="1">
            <a:spLocks/>
          </p:cNvSpPr>
          <p:nvPr/>
        </p:nvSpPr>
        <p:spPr bwMode="auto">
          <a:xfrm>
            <a:off x="457200" y="-27517"/>
            <a:ext cx="7162800" cy="83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701675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0167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01675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01675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01675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016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016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016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016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rgbClr val="002060"/>
                </a:solidFill>
                <a:latin typeface="Arial" charset="0"/>
              </a:rPr>
              <a:t>Benchmarking analysis</a:t>
            </a:r>
            <a:r>
              <a:rPr lang="en-US" altLang="en-US" sz="1500" dirty="0">
                <a:solidFill>
                  <a:srgbClr val="002060"/>
                </a:solidFill>
                <a:latin typeface="Arial" charset="0"/>
              </a:rPr>
              <a:t>: Guinea-Bissau cashew processing opportunity delivers healthy profits compared to West African peers </a:t>
            </a:r>
          </a:p>
        </p:txBody>
      </p:sp>
      <p:sp>
        <p:nvSpPr>
          <p:cNvPr id="20488" name="TextBox 40"/>
          <p:cNvSpPr txBox="1">
            <a:spLocks noChangeArrowheads="1"/>
          </p:cNvSpPr>
          <p:nvPr/>
        </p:nvSpPr>
        <p:spPr bwMode="auto">
          <a:xfrm>
            <a:off x="1" y="6532396"/>
            <a:ext cx="34918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" b="1" dirty="0">
                <a:solidFill>
                  <a:srgbClr val="000000"/>
                </a:solidFill>
                <a:latin typeface="Arial" charset="0"/>
              </a:rPr>
              <a:t>*</a:t>
            </a:r>
            <a:r>
              <a:rPr lang="en-US" altLang="en-US" sz="600" dirty="0">
                <a:solidFill>
                  <a:srgbClr val="000000"/>
                </a:solidFill>
                <a:latin typeface="Arial" charset="0"/>
              </a:rPr>
              <a:t>Total costs includes all fixed, variable, financial costs and corporate tax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" b="1" dirty="0">
                <a:solidFill>
                  <a:srgbClr val="000000"/>
                </a:solidFill>
                <a:latin typeface="Arial" charset="0"/>
              </a:rPr>
              <a:t>Source</a:t>
            </a:r>
            <a:r>
              <a:rPr lang="en-US" altLang="en-US" sz="600" dirty="0">
                <a:solidFill>
                  <a:srgbClr val="000000"/>
                </a:solidFill>
                <a:latin typeface="Arial" charset="0"/>
              </a:rPr>
              <a:t>: TNS analysis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447801" y="4599517"/>
            <a:ext cx="479425" cy="167428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62375" y="6395366"/>
            <a:ext cx="5202114" cy="50783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900" b="1" u="sng" dirty="0">
                <a:solidFill>
                  <a:prstClr val="black"/>
                </a:solidFill>
                <a:latin typeface="Arial" panose="020B0604020202020204" pitchFamily="34" charset="0"/>
              </a:rPr>
              <a:t>Benchmarking analysis assumptions:</a:t>
            </a:r>
          </a:p>
          <a:p>
            <a:pPr marL="128588" indent="-128588" eaLnBrk="1" hangingPunct="1">
              <a:buFont typeface="Arial" panose="020B0604020202020204" pitchFamily="34" charset="0"/>
              <a:buChar char="•"/>
              <a:defRPr/>
            </a:pP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</a:rPr>
              <a:t>Plants are semi-mechanized, 5000MT capacity</a:t>
            </a:r>
          </a:p>
          <a:p>
            <a:pPr marL="128588" indent="-128588" eaLnBrk="1" hangingPunct="1">
              <a:buFont typeface="Arial" panose="020B0604020202020204" pitchFamily="34" charset="0"/>
              <a:buChar char="•"/>
              <a:defRPr/>
            </a:pP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</a:rPr>
              <a:t>Plant operating at ~83% capacity, year 3</a:t>
            </a:r>
          </a:p>
        </p:txBody>
      </p:sp>
    </p:spTree>
    <p:extLst>
      <p:ext uri="{BB962C8B-B14F-4D97-AF65-F5344CB8AC3E}">
        <p14:creationId xmlns:p14="http://schemas.microsoft.com/office/powerpoint/2010/main" val="386675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143000" y="5770034"/>
            <a:ext cx="6858000" cy="681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50" b="1" i="1" dirty="0">
              <a:solidFill>
                <a:prstClr val="white"/>
              </a:solidFill>
            </a:endParaRPr>
          </a:p>
        </p:txBody>
      </p:sp>
      <p:graphicFrame>
        <p:nvGraphicFramePr>
          <p:cNvPr id="21507" name="Object 27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143000" y="1"/>
          <a:ext cx="109538" cy="15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"/>
                        <a:ext cx="109538" cy="1587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48"/>
          <p:cNvSpPr/>
          <p:nvPr/>
        </p:nvSpPr>
        <p:spPr>
          <a:xfrm>
            <a:off x="6408739" y="1532467"/>
            <a:ext cx="2416175" cy="4749800"/>
          </a:xfrm>
          <a:prstGeom prst="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1509" name="Title 1"/>
          <p:cNvSpPr txBox="1">
            <a:spLocks/>
          </p:cNvSpPr>
          <p:nvPr/>
        </p:nvSpPr>
        <p:spPr bwMode="auto">
          <a:xfrm>
            <a:off x="266700" y="57151"/>
            <a:ext cx="748823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701675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0167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01675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01675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01675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016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016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016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016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rgbClr val="002060"/>
                </a:solidFill>
                <a:latin typeface="Arial" charset="0"/>
              </a:rPr>
              <a:t>Under prevailing conditions, RCN processing opportunity most likely to yield benefit for investors in Guinea-Bissau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66700" y="2580218"/>
            <a:ext cx="1260475" cy="543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00" b="1" dirty="0">
                <a:solidFill>
                  <a:srgbClr val="00B1B0"/>
                </a:solidFill>
              </a:rPr>
              <a:t>OPPORTUNITY</a:t>
            </a:r>
          </a:p>
        </p:txBody>
      </p:sp>
      <p:sp>
        <p:nvSpPr>
          <p:cNvPr id="32" name="BainTable15145HeaderBox2"/>
          <p:cNvSpPr txBox="1"/>
          <p:nvPr/>
        </p:nvSpPr>
        <p:spPr>
          <a:xfrm>
            <a:off x="1718370" y="986104"/>
            <a:ext cx="2244030" cy="375103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xy" algn="b"/>
          </a:blipFill>
        </p:spPr>
        <p:txBody>
          <a:bodyPr lIns="0" tIns="0" rIns="0" bIns="66675" anchor="b">
            <a:spAutoFit/>
          </a:bodyPr>
          <a:lstStyle/>
          <a:p>
            <a:pPr algn="ctr" eaLnBrk="1" hangingPunct="1">
              <a:defRPr/>
            </a:pPr>
            <a:r>
              <a:rPr lang="en-US" sz="1000" b="1" cap="all" dirty="0">
                <a:solidFill>
                  <a:prstClr val="black"/>
                </a:solidFill>
                <a:latin typeface="Verdana"/>
              </a:rPr>
              <a:t>RAW cashew NUT PROCESSING</a:t>
            </a:r>
          </a:p>
        </p:txBody>
      </p:sp>
      <p:sp>
        <p:nvSpPr>
          <p:cNvPr id="34" name="BainTable15145HeaderBox2"/>
          <p:cNvSpPr txBox="1"/>
          <p:nvPr/>
        </p:nvSpPr>
        <p:spPr>
          <a:xfrm>
            <a:off x="4087391" y="1168092"/>
            <a:ext cx="2161008" cy="228909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xy" algn="b"/>
          </a:blipFill>
        </p:spPr>
        <p:txBody>
          <a:bodyPr lIns="0" tIns="0" rIns="0" bIns="66675" anchor="b">
            <a:spAutoFit/>
          </a:bodyPr>
          <a:lstStyle/>
          <a:p>
            <a:pPr algn="ctr" eaLnBrk="1" hangingPunct="1">
              <a:defRPr/>
            </a:pPr>
            <a:r>
              <a:rPr lang="en-US" sz="1050" b="1" cap="all" dirty="0">
                <a:solidFill>
                  <a:prstClr val="black"/>
                </a:solidFill>
                <a:latin typeface="Verdana"/>
              </a:rPr>
              <a:t>BY PRODUCTS PROCESSING</a:t>
            </a:r>
          </a:p>
        </p:txBody>
      </p:sp>
      <p:sp>
        <p:nvSpPr>
          <p:cNvPr id="35" name="BainTable15145HeaderBox2"/>
          <p:cNvSpPr txBox="1"/>
          <p:nvPr/>
        </p:nvSpPr>
        <p:spPr>
          <a:xfrm>
            <a:off x="6354097" y="1160398"/>
            <a:ext cx="2470245" cy="236603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xy" algn="b"/>
          </a:blipFill>
        </p:spPr>
        <p:txBody>
          <a:bodyPr lIns="0" tIns="0" rIns="0" bIns="66675" anchor="b">
            <a:spAutoFit/>
          </a:bodyPr>
          <a:lstStyle/>
          <a:p>
            <a:pPr algn="ctr" eaLnBrk="1" hangingPunct="1">
              <a:defRPr/>
            </a:pPr>
            <a:r>
              <a:rPr lang="en-US" sz="1100" b="1" cap="all" dirty="0">
                <a:solidFill>
                  <a:prstClr val="black"/>
                </a:solidFill>
                <a:latin typeface="Verdana"/>
              </a:rPr>
              <a:t>SUPPLEMENTAL SERVICES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676400" y="1524001"/>
            <a:ext cx="2286000" cy="4773084"/>
          </a:xfrm>
          <a:prstGeom prst="rect">
            <a:avLst/>
          </a:prstGeom>
          <a:gradFill flip="none" rotWithShape="1">
            <a:gsLst>
              <a:gs pos="0">
                <a:srgbClr val="66FF99">
                  <a:tint val="66000"/>
                  <a:satMod val="160000"/>
                </a:srgbClr>
              </a:gs>
              <a:gs pos="0">
                <a:srgbClr val="66FF99">
                  <a:tint val="44500"/>
                  <a:satMod val="160000"/>
                </a:srgbClr>
              </a:gs>
              <a:gs pos="100000">
                <a:srgbClr val="66FF99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073525" y="1526117"/>
            <a:ext cx="2281238" cy="4749800"/>
          </a:xfrm>
          <a:prstGeom prst="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1252538" y="5463118"/>
            <a:ext cx="6502400" cy="1058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287463" y="4157133"/>
            <a:ext cx="6477000" cy="1058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88926" y="5659967"/>
            <a:ext cx="1311275" cy="543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00" b="1" dirty="0">
                <a:solidFill>
                  <a:srgbClr val="00B1B0"/>
                </a:solidFill>
              </a:rPr>
              <a:t>SUITABILITY FOR GUINEA-BISSAU</a:t>
            </a:r>
          </a:p>
        </p:txBody>
      </p:sp>
      <p:sp>
        <p:nvSpPr>
          <p:cNvPr id="21525" name="TextBox 40"/>
          <p:cNvSpPr txBox="1">
            <a:spLocks noChangeArrowheads="1"/>
          </p:cNvSpPr>
          <p:nvPr/>
        </p:nvSpPr>
        <p:spPr bwMode="auto">
          <a:xfrm>
            <a:off x="2252663" y="5706534"/>
            <a:ext cx="7493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B050"/>
                </a:solidFill>
                <a:latin typeface="Arial" charset="0"/>
              </a:rPr>
              <a:t>HIGH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01800" y="1519767"/>
            <a:ext cx="2217738" cy="178510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</a:rPr>
              <a:t>Involves processes of de-shelling, peeling, grading, packaging. etc. Variable models to undertaken these processes possible based on scale &amp; investment</a:t>
            </a:r>
          </a:p>
          <a:p>
            <a:pPr marL="171450" indent="-171450" eaLnBrk="1" hangingPunct="1">
              <a:buFont typeface="+mj-lt"/>
              <a:buAutoNum type="romanUcPeriod"/>
              <a:defRPr/>
            </a:pPr>
            <a:endParaRPr lang="en-US" sz="11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214313" indent="-214313" eaLnBrk="1" hangingPunct="1">
              <a:buFont typeface="+mj-lt"/>
              <a:buAutoNum type="romanUcPeriod"/>
              <a:defRPr/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</a:rPr>
              <a:t>Semi-mechanized mix</a:t>
            </a:r>
          </a:p>
          <a:p>
            <a:pPr marL="214313" indent="-214313" eaLnBrk="1" hangingPunct="1">
              <a:buFont typeface="+mj-lt"/>
              <a:buAutoNum type="romanUcPeriod"/>
              <a:defRPr/>
            </a:pPr>
            <a:endParaRPr lang="en-US" sz="11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214313" indent="-214313" eaLnBrk="1" hangingPunct="1">
              <a:buFont typeface="+mj-lt"/>
              <a:buAutoNum type="romanUcPeriod"/>
              <a:defRPr/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</a:rPr>
              <a:t>Highly mechanized: Brazilian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073526" y="1581151"/>
            <a:ext cx="2174875" cy="16312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</a:rPr>
              <a:t>Innovative ways have been discovered to commercialize non-kernel cashew derivatives:</a:t>
            </a:r>
          </a:p>
          <a:p>
            <a:pPr eaLnBrk="1" hangingPunct="1">
              <a:defRPr/>
            </a:pPr>
            <a:endParaRPr lang="en-US" sz="10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214313" indent="-214313" eaLnBrk="1" hangingPunct="1">
              <a:buFont typeface="+mj-lt"/>
              <a:buAutoNum type="romanUcPeriod"/>
              <a:defRPr/>
            </a:pP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</a:rPr>
              <a:t>Extraction of Cashew Nut Shell Liquid (CNSL)</a:t>
            </a:r>
          </a:p>
          <a:p>
            <a:pPr marL="214313" indent="-214313" eaLnBrk="1" hangingPunct="1">
              <a:buFont typeface="+mj-lt"/>
              <a:buAutoNum type="romanUcPeriod"/>
              <a:defRPr/>
            </a:pPr>
            <a:endParaRPr lang="en-US" sz="10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214313" indent="-214313" eaLnBrk="1" hangingPunct="1">
              <a:buFont typeface="+mj-lt"/>
              <a:buAutoNum type="romanUcPeriod"/>
              <a:defRPr/>
            </a:pP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</a:rPr>
              <a:t>Production of Cajuina/ juices</a:t>
            </a:r>
          </a:p>
          <a:p>
            <a:pPr marL="214313" indent="-214313" eaLnBrk="1" hangingPunct="1">
              <a:buFont typeface="+mj-lt"/>
              <a:buAutoNum type="romanUcPeriod"/>
              <a:defRPr/>
            </a:pPr>
            <a:endParaRPr lang="en-US" sz="10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214313" indent="-214313" eaLnBrk="1" hangingPunct="1">
              <a:buFont typeface="+mj-lt"/>
              <a:buAutoNum type="romanUcPeriod"/>
              <a:defRPr/>
            </a:pP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</a:rPr>
              <a:t>Cashew pulp production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400800" y="1557867"/>
            <a:ext cx="2470150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</a:rPr>
              <a:t>Possible to develop Support industries simultaneously with core cashew nut processing:</a:t>
            </a:r>
          </a:p>
          <a:p>
            <a:pPr eaLnBrk="1" hangingPunct="1">
              <a:defRPr/>
            </a:pPr>
            <a:endParaRPr lang="en-US" sz="10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214313" indent="-214313" eaLnBrk="1" hangingPunct="1">
              <a:buFont typeface="+mj-lt"/>
              <a:buAutoNum type="romanUcPeriod"/>
              <a:defRPr/>
            </a:pP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</a:rPr>
              <a:t>Cashew processing equipment manufacture</a:t>
            </a:r>
          </a:p>
          <a:p>
            <a:pPr marL="214313" indent="-214313" eaLnBrk="1" hangingPunct="1">
              <a:buFont typeface="+mj-lt"/>
              <a:buAutoNum type="romanUcPeriod"/>
              <a:defRPr/>
            </a:pP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</a:rPr>
              <a:t>Cashew investment fund – sector specific</a:t>
            </a:r>
          </a:p>
          <a:p>
            <a:pPr marL="214313" indent="-214313" eaLnBrk="1" hangingPunct="1">
              <a:buFont typeface="+mj-lt"/>
              <a:buAutoNum type="romanUcPeriod"/>
              <a:defRPr/>
            </a:pP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</a:rPr>
              <a:t>Transit warehouses business</a:t>
            </a:r>
          </a:p>
          <a:p>
            <a:pPr marL="214313" indent="-214313" eaLnBrk="1" hangingPunct="1">
              <a:buFont typeface="+mj-lt"/>
              <a:buAutoNum type="romanUcPeriod"/>
              <a:defRPr/>
            </a:pP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</a:rPr>
              <a:t>Transport of raw materials business</a:t>
            </a:r>
          </a:p>
          <a:p>
            <a:pPr marL="214313" indent="-214313" eaLnBrk="1" hangingPunct="1">
              <a:buFont typeface="+mj-lt"/>
              <a:buAutoNum type="romanUcPeriod"/>
              <a:defRPr/>
            </a:pP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</a:rPr>
              <a:t>Development services of Local expertise</a:t>
            </a:r>
          </a:p>
        </p:txBody>
      </p:sp>
      <p:sp>
        <p:nvSpPr>
          <p:cNvPr id="21529" name="TextBox 46"/>
          <p:cNvSpPr txBox="1">
            <a:spLocks noChangeArrowheads="1"/>
          </p:cNvSpPr>
          <p:nvPr/>
        </p:nvSpPr>
        <p:spPr bwMode="auto">
          <a:xfrm>
            <a:off x="4087814" y="4241801"/>
            <a:ext cx="217328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000">
                <a:solidFill>
                  <a:srgbClr val="000000"/>
                </a:solidFill>
                <a:latin typeface="Arial" charset="0"/>
              </a:rPr>
              <a:t>CNSL production not viable at current price level; can be considered as a joint project in the long-run</a:t>
            </a:r>
          </a:p>
          <a:p>
            <a:pPr eaLnBrk="1" hangingPunct="1">
              <a:spcBef>
                <a:spcPct val="0"/>
              </a:spcBef>
            </a:pPr>
            <a:endParaRPr lang="en-US" altLang="en-US" sz="1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30" name="TextBox 47"/>
          <p:cNvSpPr txBox="1">
            <a:spLocks noChangeArrowheads="1"/>
          </p:cNvSpPr>
          <p:nvPr/>
        </p:nvSpPr>
        <p:spPr bwMode="auto">
          <a:xfrm>
            <a:off x="6400801" y="4241800"/>
            <a:ext cx="24034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000">
                <a:solidFill>
                  <a:srgbClr val="000000"/>
                </a:solidFill>
                <a:latin typeface="Arial" charset="0"/>
              </a:rPr>
              <a:t>Equipment manufacturing can be pursed after RCN processing is established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000">
                <a:solidFill>
                  <a:srgbClr val="000000"/>
                </a:solidFill>
                <a:latin typeface="Arial" charset="0"/>
              </a:rPr>
              <a:t>Current infrastructure in GB not suited to produce high-end machinery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04800" y="4646085"/>
            <a:ext cx="1260475" cy="546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00" b="1">
                <a:solidFill>
                  <a:srgbClr val="00B1B0"/>
                </a:solidFill>
              </a:rPr>
              <a:t>JUSTIFICATION</a:t>
            </a:r>
            <a:endParaRPr lang="en-US" sz="1100" b="1" dirty="0">
              <a:solidFill>
                <a:srgbClr val="00B1B0"/>
              </a:solidFill>
            </a:endParaRPr>
          </a:p>
        </p:txBody>
      </p:sp>
      <p:sp>
        <p:nvSpPr>
          <p:cNvPr id="21532" name="TextBox 53"/>
          <p:cNvSpPr txBox="1">
            <a:spLocks noChangeArrowheads="1"/>
          </p:cNvSpPr>
          <p:nvPr/>
        </p:nvSpPr>
        <p:spPr bwMode="auto">
          <a:xfrm>
            <a:off x="1701800" y="4241801"/>
            <a:ext cx="2019300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100">
                <a:solidFill>
                  <a:srgbClr val="000000"/>
                </a:solidFill>
                <a:latin typeface="Arial" charset="0"/>
              </a:rPr>
              <a:t>Guinea-Bissau has plentiful of high quality RCN with cost advantage; can process kernels at competitive price</a:t>
            </a:r>
          </a:p>
        </p:txBody>
      </p:sp>
      <p:sp>
        <p:nvSpPr>
          <p:cNvPr id="21533" name="TextBox 26"/>
          <p:cNvSpPr txBox="1">
            <a:spLocks noChangeArrowheads="1"/>
          </p:cNvSpPr>
          <p:nvPr/>
        </p:nvSpPr>
        <p:spPr bwMode="auto">
          <a:xfrm>
            <a:off x="4783139" y="5723468"/>
            <a:ext cx="8080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Arial" charset="0"/>
              </a:rPr>
              <a:t>LOW</a:t>
            </a:r>
          </a:p>
        </p:txBody>
      </p:sp>
      <p:sp>
        <p:nvSpPr>
          <p:cNvPr id="21534" name="TextBox 27"/>
          <p:cNvSpPr txBox="1">
            <a:spLocks noChangeArrowheads="1"/>
          </p:cNvSpPr>
          <p:nvPr/>
        </p:nvSpPr>
        <p:spPr bwMode="auto">
          <a:xfrm>
            <a:off x="6616700" y="5721351"/>
            <a:ext cx="6159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latin typeface="Arial" charset="0"/>
              </a:rPr>
              <a:t>LOW</a:t>
            </a:r>
          </a:p>
        </p:txBody>
      </p:sp>
      <p:sp>
        <p:nvSpPr>
          <p:cNvPr id="2" name="Oval 1"/>
          <p:cNvSpPr/>
          <p:nvPr/>
        </p:nvSpPr>
        <p:spPr>
          <a:xfrm>
            <a:off x="1275017" y="1278699"/>
            <a:ext cx="2889250" cy="5422900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95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7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143000" y="1"/>
          <a:ext cx="109538" cy="15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"/>
                        <a:ext cx="109538" cy="1587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234950" y="5761567"/>
            <a:ext cx="8832850" cy="679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50" b="1" i="1" dirty="0">
              <a:solidFill>
                <a:prstClr val="white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1043518"/>
          <a:ext cx="8534399" cy="5640902"/>
        </p:xfrm>
        <a:graphic>
          <a:graphicData uri="http://schemas.openxmlformats.org/drawingml/2006/table">
            <a:tbl>
              <a:tblPr/>
              <a:tblGrid>
                <a:gridCol w="1629749"/>
                <a:gridCol w="1380930"/>
                <a:gridCol w="1380930"/>
                <a:gridCol w="1380930"/>
                <a:gridCol w="1380930"/>
                <a:gridCol w="1380930"/>
              </a:tblGrid>
              <a:tr h="25718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noProof="0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263" marR="8263" marT="11017" marB="0" anchor="b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noProof="0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SEMI-MECHANIZED</a:t>
                      </a:r>
                      <a:endParaRPr lang="en-US" sz="1200" b="1" i="0" u="none" strike="noStrike" noProof="0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7715" marR="7715" marT="10287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noProof="0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HIGHLY MECHANIZED</a:t>
                      </a:r>
                      <a:endParaRPr lang="en-US" sz="1200" b="1" i="0" u="none" strike="noStrike" noProof="0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7715" marR="7715" marT="102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5415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noProof="0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8263" marR="8263" marT="11017" marB="0" anchor="b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Small</a:t>
                      </a:r>
                    </a:p>
                    <a:p>
                      <a:pPr algn="ctr" fontAlgn="b"/>
                      <a:r>
                        <a:rPr lang="en-US" sz="1200" b="0" i="0" u="none" strike="noStrike" noProof="0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(1500-3000MT)</a:t>
                      </a:r>
                      <a:endParaRPr lang="en-US" sz="1200" b="0" i="0" u="none" strike="noStrike" noProof="0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7715" marR="7715" marT="10287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Medium</a:t>
                      </a:r>
                    </a:p>
                    <a:p>
                      <a:pPr algn="ctr" fontAlgn="b"/>
                      <a:r>
                        <a:rPr lang="en-US" sz="1200" b="0" i="0" u="none" strike="noStrike" noProof="0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(3000-5000MT)</a:t>
                      </a:r>
                      <a:endParaRPr lang="en-US" sz="1200" b="0" i="0" u="none" strike="noStrike" noProof="0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7715" marR="7715" marT="102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Large with CNSL</a:t>
                      </a:r>
                    </a:p>
                    <a:p>
                      <a:pPr algn="ctr" fontAlgn="b"/>
                      <a:r>
                        <a:rPr lang="en-US" sz="1200" b="0" i="0" u="none" strike="noStrike" noProof="0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(5000-10,000MT)</a:t>
                      </a:r>
                      <a:endParaRPr lang="en-US" sz="1200" b="0" i="0" u="none" strike="noStrike" noProof="0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7715" marR="7715" marT="102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Brazilian medium</a:t>
                      </a:r>
                    </a:p>
                    <a:p>
                      <a:pPr algn="ctr" fontAlgn="b"/>
                      <a:r>
                        <a:rPr lang="en-US" sz="1200" b="0" i="0" u="none" strike="noStrike" noProof="0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(3000-5000MT)</a:t>
                      </a:r>
                      <a:endParaRPr lang="en-US" sz="1200" b="0" i="0" u="none" strike="noStrike" noProof="0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7715" marR="7715" marT="102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Brazilian Large</a:t>
                      </a:r>
                    </a:p>
                    <a:p>
                      <a:pPr algn="ctr" fontAlgn="b"/>
                      <a:r>
                        <a:rPr lang="en-US" sz="1200" b="0" i="0" u="none" strike="noStrike" noProof="0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(5000-10,000MT)</a:t>
                      </a:r>
                      <a:endParaRPr lang="en-US" sz="1200" b="0" i="0" u="none" strike="noStrike" noProof="0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7715" marR="7715" marT="102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</a:tr>
              <a:tr h="19390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FINANCIALS</a:t>
                      </a:r>
                      <a:endParaRPr lang="en-US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63" marR="8263" marT="11017" marB="0" anchor="b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263" marR="8263" marT="11017" marB="0" anchor="b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63" marR="8263" marT="1101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263" marR="8263" marT="1101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263" marR="8263" marT="1101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263" marR="8263" marT="11017" marB="0" anchor="b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spc="-7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Investment ($)</a:t>
                      </a:r>
                      <a:endParaRPr lang="en-US" sz="1200" b="0" i="0" u="none" strike="noStrike" spc="-7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63" marR="8263" marT="11017" marB="0" anchor="b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FE4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1,361,426 </a:t>
                      </a:r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FE4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2,161,254 </a:t>
                      </a:r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FE4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3,381,961 </a:t>
                      </a:r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FE4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2,493,526 </a:t>
                      </a:r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FE4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2,619,814 </a:t>
                      </a:r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FE4F0"/>
                    </a:solidFill>
                  </a:tcPr>
                </a:tc>
              </a:tr>
              <a:tr h="274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spc="-70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Equity  ($)</a:t>
                      </a:r>
                      <a:endParaRPr lang="en-US" sz="1200" b="0" i="0" u="none" strike="noStrike" spc="-7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63" marR="8263" marT="11017" marB="0" anchor="b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E4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1,361,426 </a:t>
                      </a:r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E4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2,161,254 </a:t>
                      </a:r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E4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3,381,961 </a:t>
                      </a:r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E4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2,493,526 </a:t>
                      </a:r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E4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2,619,814 </a:t>
                      </a:r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E4F0"/>
                    </a:solidFill>
                  </a:tcPr>
                </a:tc>
              </a:tr>
              <a:tr h="274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spc="-7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IRR</a:t>
                      </a:r>
                    </a:p>
                  </a:txBody>
                  <a:tcPr marL="8263" marR="8263" marT="11017" marB="0" anchor="b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+mn-lt"/>
                        </a:rPr>
                        <a:t>16.73%</a:t>
                      </a: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+mn-lt"/>
                        </a:rPr>
                        <a:t>18.87%</a:t>
                      </a:r>
                    </a:p>
                  </a:txBody>
                  <a:tcPr marL="7144" marR="7144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+mn-lt"/>
                        </a:rPr>
                        <a:t>24.20%</a:t>
                      </a:r>
                    </a:p>
                  </a:txBody>
                  <a:tcPr marL="7144" marR="7144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20.33%</a:t>
                      </a:r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29.86%</a:t>
                      </a:r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74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spc="-7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NPV</a:t>
                      </a:r>
                      <a:endParaRPr lang="en-US" sz="1200" b="0" i="0" u="none" strike="noStrike" spc="-7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63" marR="8263" marT="11017" marB="0" anchor="b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892,846 </a:t>
                      </a:r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1,997,333 </a:t>
                      </a:r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4,910,853 </a:t>
                      </a:r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2,754,413 </a:t>
                      </a:r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5,709,685 </a:t>
                      </a:r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74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spc="-7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Payback (years)</a:t>
                      </a:r>
                    </a:p>
                  </a:txBody>
                  <a:tcPr marL="8263" marR="8263" marT="11017" marB="0" anchor="b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5.2</a:t>
                      </a:r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7144" marR="7144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7144" marR="7144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4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spc="-7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ROE</a:t>
                      </a:r>
                    </a:p>
                  </a:txBody>
                  <a:tcPr marL="8263" marR="8263" marT="11017" marB="0" anchor="b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C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+mn-lt"/>
                        </a:rPr>
                        <a:t>12.45%</a:t>
                      </a: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C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+mn-lt"/>
                        </a:rPr>
                        <a:t>18.06%</a:t>
                      </a:r>
                    </a:p>
                  </a:txBody>
                  <a:tcPr marL="7144" marR="7144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C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+mn-lt"/>
                        </a:rPr>
                        <a:t>26.00%</a:t>
                      </a:r>
                    </a:p>
                  </a:txBody>
                  <a:tcPr marL="7144" marR="7144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C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23.48%</a:t>
                      </a:r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C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37.88%</a:t>
                      </a:r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CDBDB"/>
                    </a:solidFill>
                  </a:tcPr>
                </a:tc>
              </a:tr>
              <a:tr h="274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spc="-7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CAPEX</a:t>
                      </a:r>
                      <a:endParaRPr lang="en-US" sz="1200" b="1" i="0" u="none" strike="noStrike" spc="-7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63" marR="8263" marT="11017" marB="0" anchor="b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spc="-7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n-US" sz="1200" b="0" i="0" u="none" strike="noStrike" spc="-7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Year 1 ($)</a:t>
                      </a:r>
                      <a:endParaRPr lang="en-US" sz="1200" b="0" i="0" u="none" strike="noStrike" spc="-7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63" marR="8263" marT="11017" marB="0" anchor="b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1,279,858 </a:t>
                      </a:r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2,032,244 </a:t>
                      </a:r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3,185,792 </a:t>
                      </a:r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2,358,002 </a:t>
                      </a:r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2,466,502 </a:t>
                      </a:r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74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spc="-7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n-US" sz="1200" b="0" i="0" u="none" strike="noStrike" spc="-7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Year 2-4 ($)</a:t>
                      </a:r>
                      <a:endParaRPr lang="en-US" sz="1200" b="0" i="0" u="none" strike="noStrike" spc="-7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63" marR="8263" marT="11017" marB="0" anchor="b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407,999 </a:t>
                      </a:r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661,990 </a:t>
                      </a:r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924,289 </a:t>
                      </a:r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215,525 </a:t>
                      </a:r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1,468,602 </a:t>
                      </a:r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4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spc="-7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n-US" sz="1200" b="0" i="0" u="none" strike="noStrike" spc="-7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Year 5-8</a:t>
                      </a:r>
                      <a:r>
                        <a:rPr lang="en-US" sz="1200" b="0" i="0" u="none" strike="noStrike" spc="-70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($)</a:t>
                      </a:r>
                      <a:endParaRPr lang="en-US" sz="1200" b="0" i="0" u="none" strike="noStrike" spc="-7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63" marR="8263" marT="11017" marB="0" anchor="b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294,943 </a:t>
                      </a:r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422,833 </a:t>
                      </a:r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610,165 </a:t>
                      </a:r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253,825 </a:t>
                      </a:r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264,325 </a:t>
                      </a:r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4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spc="-7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8 year investment</a:t>
                      </a:r>
                      <a:endParaRPr lang="en-US" sz="1200" b="1" i="0" u="none" strike="noStrike" spc="-7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63" marR="8263" marT="11017" marB="0" anchor="b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1,982,800</a:t>
                      </a:r>
                    </a:p>
                  </a:txBody>
                  <a:tcPr marL="7144" marR="7144" marT="9525" marB="0" anchor="b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3,117,067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4,720,246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2,827,352</a:t>
                      </a:r>
                    </a:p>
                  </a:txBody>
                  <a:tcPr marL="7144" marR="7144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4,199,429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4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spc="-7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OPERATIONS</a:t>
                      </a:r>
                      <a:endParaRPr lang="en-US" sz="1200" b="1" i="0" u="none" strike="noStrike" spc="-7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63" marR="8263" marT="11017" marB="0" anchor="b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spc="-70" baseline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63" marR="8263" marT="11017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spc="-70" baseline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63" marR="8263" marT="110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spc="-70" baseline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63" marR="8263" marT="110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spc="-70" baseline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63" marR="8263" marT="1101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spc="-70" baseline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63" marR="8263" marT="11017" marB="0" anchor="ctr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spc="-7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Utilized capacity</a:t>
                      </a:r>
                      <a:endParaRPr lang="en-US" sz="1200" b="0" i="0" u="none" strike="noStrike" spc="-7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63" marR="8263" marT="11017" marB="0" anchor="b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spc="-70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93%</a:t>
                      </a:r>
                      <a:endParaRPr lang="en-US" sz="1200" b="0" i="0" u="none" strike="noStrike" spc="-70" baseline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63" marR="8263" marT="11017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spc="-70" baseline="0" dirty="0" smtClean="0">
                          <a:effectLst/>
                          <a:latin typeface="+mn-lt"/>
                        </a:rPr>
                        <a:t>96%</a:t>
                      </a:r>
                      <a:endParaRPr lang="en-US" sz="1200" b="0" i="0" u="none" strike="noStrike" spc="-70" baseline="0" dirty="0">
                        <a:effectLst/>
                        <a:latin typeface="+mn-lt"/>
                      </a:endParaRPr>
                    </a:p>
                  </a:txBody>
                  <a:tcPr marL="5715" marR="5715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spc="-70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95%</a:t>
                      </a:r>
                      <a:endParaRPr lang="en-US" sz="1200" b="0" i="0" u="none" strike="noStrike" spc="-70" baseline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63" marR="8263" marT="1101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spc="-70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96%</a:t>
                      </a:r>
                      <a:endParaRPr lang="en-US" sz="1200" b="0" i="0" u="none" strike="noStrike" spc="-70" baseline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63" marR="8263" marT="1101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spc="-70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95%</a:t>
                      </a:r>
                      <a:endParaRPr lang="en-US" sz="1200" b="0" i="0" u="none" strike="noStrike" spc="-70" baseline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63" marR="8263" marT="11017" marB="0" anchor="ctr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7679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spc="-7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W.Capital</a:t>
                      </a:r>
                      <a:r>
                        <a:rPr lang="en-US" sz="1200" b="0" i="0" u="none" strike="noStrike" spc="-70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Requirement ($) year 4</a:t>
                      </a:r>
                      <a:endParaRPr lang="en-US" sz="1200" b="0" i="0" u="none" strike="noStrike" spc="-70" noProof="0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63" marR="8263" marT="11017" marB="0" anchor="b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1,869,171 </a:t>
                      </a:r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3,689,164 </a:t>
                      </a:r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6,115,325 </a:t>
                      </a:r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3,153,942 </a:t>
                      </a:r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6,591,504 </a:t>
                      </a:r>
                      <a:endParaRPr lang="en-US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7144" marR="7144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4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spc="-7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SOCIAL METRICS</a:t>
                      </a:r>
                      <a:endParaRPr lang="en-US" sz="1200" b="1" i="0" u="none" strike="noStrike" spc="-7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63" marR="8263" marT="11017" marB="0" anchor="b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spc="-70" baseline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63" marR="8263" marT="11017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spc="-70" baseline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63" marR="8263" marT="110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spc="-70" baseline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63" marR="8263" marT="110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spc="-70" baseline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63" marR="8263" marT="1101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spc="-70" baseline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63" marR="8263" marT="11017" marB="0" anchor="ctr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spc="-7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Jobs created, Year 8</a:t>
                      </a:r>
                      <a:endParaRPr lang="en-US" sz="1200" b="0" i="0" u="none" strike="noStrike" spc="-7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63" marR="8263" marT="11017" marB="0" anchor="b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spc="-70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417</a:t>
                      </a:r>
                      <a:endParaRPr lang="en-US" sz="1200" b="0" i="0" u="none" strike="noStrike" spc="-70" baseline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63" marR="8263" marT="11017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spc="-70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655</a:t>
                      </a:r>
                      <a:endParaRPr lang="fr-FR" sz="1200" b="0" i="0" u="none" strike="noStrike" spc="-70" baseline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63" marR="8263" marT="1101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spc="-70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1132</a:t>
                      </a:r>
                      <a:endParaRPr lang="en-US" sz="1200" b="0" i="0" u="none" strike="noStrike" spc="-70" baseline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63" marR="8263" marT="1101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spc="-70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430</a:t>
                      </a:r>
                      <a:endParaRPr lang="en-US" sz="1200" b="0" i="0" u="none" strike="noStrike" spc="-70" baseline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63" marR="8263" marT="1101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spc="-70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756</a:t>
                      </a:r>
                      <a:endParaRPr lang="en-US" sz="1200" b="0" i="0" u="none" strike="noStrike" spc="-70" baseline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63" marR="8263" marT="11017" marB="0" anchor="ctr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spc="-7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Social IRR</a:t>
                      </a:r>
                      <a:endParaRPr lang="en-US" sz="1200" b="0" i="0" u="none" strike="noStrike" spc="-7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63" marR="8263" marT="11017" marB="0" anchor="b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spc="-70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25%</a:t>
                      </a:r>
                      <a:endParaRPr lang="en-US" sz="1200" b="0" i="0" u="none" strike="noStrike" spc="-70" baseline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63" marR="8263" marT="11017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spc="-70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27%</a:t>
                      </a:r>
                      <a:endParaRPr lang="fr-FR" sz="1200" b="0" i="0" u="none" strike="noStrike" spc="-70" baseline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63" marR="8263" marT="1101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spc="-70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31%</a:t>
                      </a:r>
                      <a:endParaRPr lang="en-US" sz="1200" b="0" i="0" u="none" strike="noStrike" spc="-70" baseline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63" marR="8263" marT="1101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spc="-70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21%</a:t>
                      </a:r>
                      <a:endParaRPr lang="en-US" sz="1200" b="0" i="0" u="none" strike="noStrike" spc="-70" baseline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63" marR="8263" marT="1101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spc="-70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28%</a:t>
                      </a:r>
                      <a:endParaRPr lang="en-US" sz="1200" b="0" i="0" u="none" strike="noStrike" spc="-70" baseline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63" marR="8263" marT="11017" marB="0" anchor="ctr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6846888" y="628651"/>
            <a:ext cx="1301750" cy="39793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900" b="1" dirty="0">
                <a:solidFill>
                  <a:prstClr val="white"/>
                </a:solidFill>
              </a:rPr>
              <a:t>8 Year comparison</a:t>
            </a:r>
          </a:p>
        </p:txBody>
      </p:sp>
      <p:sp>
        <p:nvSpPr>
          <p:cNvPr id="22668" name="Title 1"/>
          <p:cNvSpPr txBox="1">
            <a:spLocks/>
          </p:cNvSpPr>
          <p:nvPr/>
        </p:nvSpPr>
        <p:spPr bwMode="auto">
          <a:xfrm>
            <a:off x="508002" y="35984"/>
            <a:ext cx="673099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701675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0167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01675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01675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01675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016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016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016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016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dirty="0">
                <a:solidFill>
                  <a:srgbClr val="002060"/>
                </a:solidFill>
                <a:latin typeface="Arial" charset="0"/>
              </a:rPr>
              <a:t>Earning potential better with higher volumes &amp; automation; semi-mech. &amp; Brazilian tech. with 3000-5000MT capacity well suited for </a:t>
            </a:r>
            <a:r>
              <a:rPr lang="en-US" altLang="en-US" sz="1500" dirty="0" err="1">
                <a:solidFill>
                  <a:srgbClr val="002060"/>
                </a:solidFill>
                <a:latin typeface="Arial" charset="0"/>
              </a:rPr>
              <a:t>G.Bissau</a:t>
            </a:r>
            <a:r>
              <a:rPr lang="en-US" altLang="en-US" sz="1500" dirty="0">
                <a:solidFill>
                  <a:srgbClr val="002060"/>
                </a:solidFill>
                <a:latin typeface="Arial" charset="0"/>
              </a:rPr>
              <a:t> based on its Capex &amp; </a:t>
            </a:r>
            <a:r>
              <a:rPr lang="en-US" altLang="en-US" sz="1500" dirty="0" err="1">
                <a:solidFill>
                  <a:srgbClr val="002060"/>
                </a:solidFill>
                <a:latin typeface="Arial" charset="0"/>
              </a:rPr>
              <a:t>W.Capital</a:t>
            </a:r>
            <a:r>
              <a:rPr lang="en-US" altLang="en-US" sz="1500" dirty="0">
                <a:solidFill>
                  <a:srgbClr val="002060"/>
                </a:solidFill>
                <a:latin typeface="Arial" charset="0"/>
              </a:rPr>
              <a:t> requirements</a:t>
            </a:r>
          </a:p>
        </p:txBody>
      </p:sp>
      <p:sp>
        <p:nvSpPr>
          <p:cNvPr id="2" name="Oval 1"/>
          <p:cNvSpPr/>
          <p:nvPr/>
        </p:nvSpPr>
        <p:spPr>
          <a:xfrm>
            <a:off x="3906839" y="6136218"/>
            <a:ext cx="460375" cy="27093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836989" y="2474384"/>
            <a:ext cx="612775" cy="29633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744913" y="4694767"/>
            <a:ext cx="785812" cy="29845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751263" y="5532967"/>
            <a:ext cx="785812" cy="29845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608764" y="6134100"/>
            <a:ext cx="460375" cy="27093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538914" y="2472267"/>
            <a:ext cx="612775" cy="29633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446838" y="4692652"/>
            <a:ext cx="785812" cy="29844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453188" y="5530852"/>
            <a:ext cx="785812" cy="29844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914776" y="6417734"/>
            <a:ext cx="460375" cy="27093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616701" y="6415618"/>
            <a:ext cx="460375" cy="27093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2679" name="TextBox 23"/>
          <p:cNvSpPr txBox="1">
            <a:spLocks noChangeArrowheads="1"/>
          </p:cNvSpPr>
          <p:nvPr/>
        </p:nvSpPr>
        <p:spPr bwMode="auto">
          <a:xfrm>
            <a:off x="846139" y="6565901"/>
            <a:ext cx="26257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60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" b="1">
                <a:solidFill>
                  <a:srgbClr val="000000"/>
                </a:solidFill>
                <a:latin typeface="Arial" charset="0"/>
              </a:rPr>
              <a:t>Source</a:t>
            </a:r>
            <a:r>
              <a:rPr lang="en-US" altLang="en-US" sz="600">
                <a:solidFill>
                  <a:srgbClr val="000000"/>
                </a:solidFill>
                <a:latin typeface="Arial" charset="0"/>
              </a:rPr>
              <a:t>: TNS analysis</a:t>
            </a:r>
          </a:p>
        </p:txBody>
      </p:sp>
    </p:spTree>
    <p:extLst>
      <p:ext uri="{BB962C8B-B14F-4D97-AF65-F5344CB8AC3E}">
        <p14:creationId xmlns:p14="http://schemas.microsoft.com/office/powerpoint/2010/main" val="146282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1413" y="5774267"/>
            <a:ext cx="6858000" cy="681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50" b="1" i="1" dirty="0">
              <a:solidFill>
                <a:prstClr val="white"/>
              </a:solidFill>
            </a:endParaRPr>
          </a:p>
        </p:txBody>
      </p:sp>
      <p:sp>
        <p:nvSpPr>
          <p:cNvPr id="23555" name="Title 1"/>
          <p:cNvSpPr txBox="1">
            <a:spLocks/>
          </p:cNvSpPr>
          <p:nvPr/>
        </p:nvSpPr>
        <p:spPr bwMode="auto">
          <a:xfrm>
            <a:off x="228600" y="23284"/>
            <a:ext cx="754690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701675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0167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01675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01675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01675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016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016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016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016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2060"/>
                </a:solidFill>
                <a:latin typeface="Arial" charset="0"/>
              </a:rPr>
              <a:t>Optimal processing locations are able to leverage proximity to producers, access to labor and other facilities, etc.</a:t>
            </a:r>
            <a:endParaRPr lang="en-US" altLang="en-U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3556" name="TextBox 17"/>
          <p:cNvSpPr txBox="1">
            <a:spLocks noChangeArrowheads="1"/>
          </p:cNvSpPr>
          <p:nvPr/>
        </p:nvSpPr>
        <p:spPr bwMode="auto">
          <a:xfrm>
            <a:off x="152400" y="6273801"/>
            <a:ext cx="60864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600" b="1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" b="1">
                <a:solidFill>
                  <a:srgbClr val="000000"/>
                </a:solidFill>
                <a:latin typeface="Arial" charset="0"/>
              </a:rPr>
              <a:t>Source</a:t>
            </a:r>
            <a:r>
              <a:rPr lang="en-US" altLang="en-US" sz="600">
                <a:solidFill>
                  <a:srgbClr val="000000"/>
                </a:solidFill>
                <a:latin typeface="Arial" charset="0"/>
              </a:rPr>
              <a:t>: Guinea-Bissau country strategic report; Guinea-Bissau Cashew Value chain, Mendes 2014; Technoserve analysis</a:t>
            </a:r>
          </a:p>
        </p:txBody>
      </p:sp>
      <p:pic>
        <p:nvPicPr>
          <p:cNvPr id="2355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" t="681" r="7887" b="-2"/>
          <a:stretch>
            <a:fillRect/>
          </a:stretch>
        </p:blipFill>
        <p:spPr bwMode="auto">
          <a:xfrm>
            <a:off x="246063" y="999067"/>
            <a:ext cx="41084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9666037"/>
              </p:ext>
            </p:extLst>
          </p:nvPr>
        </p:nvGraphicFramePr>
        <p:xfrm>
          <a:off x="4648200" y="2868785"/>
          <a:ext cx="3073400" cy="32998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7222"/>
                <a:gridCol w="1706178"/>
              </a:tblGrid>
              <a:tr h="39077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REGION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142" marR="7142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2015 POPULATION (est.)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142" marR="7142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28976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 err="1">
                          <a:effectLst/>
                          <a:latin typeface="+mn-lt"/>
                        </a:rPr>
                        <a:t>Bafatá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2" marR="7142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 smtClean="0">
                          <a:effectLst/>
                          <a:latin typeface="+mn-lt"/>
                        </a:rPr>
                        <a:t>254,633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2" marR="7142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8976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 err="1">
                          <a:effectLst/>
                          <a:latin typeface="+mn-lt"/>
                        </a:rPr>
                        <a:t>Gabú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2" marR="7142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 smtClean="0">
                          <a:effectLst/>
                          <a:latin typeface="+mn-lt"/>
                        </a:rPr>
                        <a:t>261,329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2" marR="7142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8976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Bissau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2" marR="7142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 smtClean="0">
                          <a:effectLst/>
                          <a:latin typeface="+mn-lt"/>
                        </a:rPr>
                        <a:t>470,338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2" marR="7142" marT="9525" marB="0" anchor="ctr"/>
                </a:tc>
              </a:tr>
              <a:tr h="28976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Bolama (</a:t>
                      </a:r>
                      <a:r>
                        <a:rPr lang="en-US" sz="1200" u="none" strike="noStrike" dirty="0" err="1">
                          <a:effectLst/>
                          <a:latin typeface="+mn-lt"/>
                        </a:rPr>
                        <a:t>Bijagos</a:t>
                      </a:r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2" marR="7142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 smtClean="0">
                          <a:effectLst/>
                          <a:latin typeface="+mn-lt"/>
                        </a:rPr>
                        <a:t>41,907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2" marR="7142" marT="9525" marB="0" anchor="ctr"/>
                </a:tc>
              </a:tr>
              <a:tr h="28976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Cacheu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42" marR="7142" marT="9525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233,415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42" marR="7142" marT="9525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</a:tr>
              <a:tr h="28976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Oio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42" marR="7142" marT="9525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272,380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42" marR="7142" marT="9525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</a:tr>
              <a:tr h="28976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Biombo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2" marR="7142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 smtClean="0">
                          <a:effectLst/>
                          <a:latin typeface="+mn-lt"/>
                        </a:rPr>
                        <a:t>117,758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2" marR="7142" marT="9525" marB="0" anchor="ctr"/>
                </a:tc>
              </a:tr>
              <a:tr h="28976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Quinara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2" marR="7142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 smtClean="0">
                          <a:effectLst/>
                          <a:latin typeface="+mn-lt"/>
                        </a:rPr>
                        <a:t>77,127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2" marR="7142" marT="9525" marB="0" anchor="ctr"/>
                </a:tc>
              </a:tr>
              <a:tr h="28976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Tombali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2" marR="7142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 smtClean="0">
                          <a:effectLst/>
                          <a:latin typeface="+mn-lt"/>
                        </a:rPr>
                        <a:t>115,113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2" marR="7142" marT="9525" marB="0" anchor="ctr"/>
                </a:tc>
              </a:tr>
              <a:tr h="3012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Total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2" marR="7142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1,844,000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2" marR="7142" marT="9525" marB="0" anchor="ctr"/>
                </a:tc>
              </a:tr>
            </a:tbl>
          </a:graphicData>
        </a:graphic>
      </p:graphicFrame>
      <p:sp>
        <p:nvSpPr>
          <p:cNvPr id="24" name="Right Brace 23"/>
          <p:cNvSpPr/>
          <p:nvPr/>
        </p:nvSpPr>
        <p:spPr>
          <a:xfrm>
            <a:off x="7272339" y="4425397"/>
            <a:ext cx="128587" cy="539749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785895" y="4425397"/>
            <a:ext cx="928688" cy="7271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825" dirty="0">
                <a:solidFill>
                  <a:prstClr val="black"/>
                </a:solidFill>
                <a:latin typeface="Arial" panose="020B0604020202020204" pitchFamily="34" charset="0"/>
              </a:rPr>
              <a:t>Northern region collectively contains </a:t>
            </a:r>
            <a:r>
              <a:rPr lang="en-US" sz="825" b="1" dirty="0">
                <a:solidFill>
                  <a:prstClr val="black"/>
                </a:solidFill>
                <a:latin typeface="Arial" panose="020B0604020202020204" pitchFamily="34" charset="0"/>
              </a:rPr>
              <a:t>~27%</a:t>
            </a:r>
            <a:r>
              <a:rPr lang="en-US" sz="825" dirty="0">
                <a:solidFill>
                  <a:prstClr val="black"/>
                </a:solidFill>
                <a:latin typeface="Arial" panose="020B0604020202020204" pitchFamily="34" charset="0"/>
              </a:rPr>
              <a:t> of national population</a:t>
            </a:r>
          </a:p>
        </p:txBody>
      </p:sp>
      <p:sp>
        <p:nvSpPr>
          <p:cNvPr id="16" name="Chevron 15"/>
          <p:cNvSpPr/>
          <p:nvPr/>
        </p:nvSpPr>
        <p:spPr>
          <a:xfrm>
            <a:off x="4648200" y="1629833"/>
            <a:ext cx="293688" cy="28151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3599" name="TextBox 18"/>
          <p:cNvSpPr txBox="1">
            <a:spLocks noChangeArrowheads="1"/>
          </p:cNvSpPr>
          <p:nvPr/>
        </p:nvSpPr>
        <p:spPr bwMode="auto">
          <a:xfrm>
            <a:off x="4884738" y="1513418"/>
            <a:ext cx="331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b="1">
                <a:solidFill>
                  <a:srgbClr val="000000"/>
                </a:solidFill>
                <a:latin typeface="Arial" charset="0"/>
              </a:rPr>
              <a:t>Region contributes ~50% of RCN production</a:t>
            </a:r>
          </a:p>
        </p:txBody>
      </p:sp>
      <p:sp>
        <p:nvSpPr>
          <p:cNvPr id="22" name="Chevron 21"/>
          <p:cNvSpPr/>
          <p:nvPr/>
        </p:nvSpPr>
        <p:spPr>
          <a:xfrm>
            <a:off x="4648200" y="2387600"/>
            <a:ext cx="293688" cy="28151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3601" name="TextBox 25"/>
          <p:cNvSpPr txBox="1">
            <a:spLocks noChangeArrowheads="1"/>
          </p:cNvSpPr>
          <p:nvPr/>
        </p:nvSpPr>
        <p:spPr bwMode="auto">
          <a:xfrm>
            <a:off x="4930776" y="2207684"/>
            <a:ext cx="33194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rgbClr val="000000"/>
                </a:solidFill>
                <a:latin typeface="Arial" charset="0"/>
              </a:rPr>
              <a:t>Closest to Bissau which has best infrastructure and access to other facilities within country</a:t>
            </a:r>
          </a:p>
        </p:txBody>
      </p:sp>
      <p:sp>
        <p:nvSpPr>
          <p:cNvPr id="27" name="TextBox 5"/>
          <p:cNvSpPr txBox="1">
            <a:spLocks noChangeArrowheads="1"/>
          </p:cNvSpPr>
          <p:nvPr/>
        </p:nvSpPr>
        <p:spPr bwMode="auto">
          <a:xfrm>
            <a:off x="4648201" y="984251"/>
            <a:ext cx="350361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050" b="1" dirty="0">
                <a:solidFill>
                  <a:schemeClr val="accent1">
                    <a:lumMod val="75000"/>
                  </a:schemeClr>
                </a:solidFill>
              </a:rPr>
              <a:t>Northern region has some inherent benefits over other regions</a:t>
            </a:r>
          </a:p>
        </p:txBody>
      </p:sp>
    </p:spTree>
    <p:extLst>
      <p:ext uri="{BB962C8B-B14F-4D97-AF65-F5344CB8AC3E}">
        <p14:creationId xmlns:p14="http://schemas.microsoft.com/office/powerpoint/2010/main" val="193528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1025</Words>
  <Application>Microsoft Office PowerPoint</Application>
  <PresentationFormat>On-screen Show (4:3)</PresentationFormat>
  <Paragraphs>281</Paragraphs>
  <Slides>11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ＭＳ Ｐゴシック</vt:lpstr>
      <vt:lpstr>ＭＳ Ｐゴシック</vt:lpstr>
      <vt:lpstr>Arial</vt:lpstr>
      <vt:lpstr>Calibri</vt:lpstr>
      <vt:lpstr>新細明體</vt:lpstr>
      <vt:lpstr>Times New Roman</vt:lpstr>
      <vt:lpstr>Trebuchet MS</vt:lpstr>
      <vt:lpstr>Verdana</vt:lpstr>
      <vt:lpstr>Wingdings</vt:lpstr>
      <vt:lpstr>Wingdings 2</vt:lpstr>
      <vt:lpstr>Office Theme</vt:lpstr>
      <vt:lpstr>Chart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design-pc</dc:creator>
  <cp:lastModifiedBy>J Yeo Wei Jie</cp:lastModifiedBy>
  <cp:revision>40</cp:revision>
  <dcterms:created xsi:type="dcterms:W3CDTF">2016-02-16T09:50:06Z</dcterms:created>
  <dcterms:modified xsi:type="dcterms:W3CDTF">2017-02-11T03:14:13Z</dcterms:modified>
</cp:coreProperties>
</file>