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0" r:id="rId4"/>
    <p:sldId id="261" r:id="rId5"/>
    <p:sldId id="262" r:id="rId6"/>
    <p:sldId id="263" r:id="rId7"/>
    <p:sldId id="264" r:id="rId8"/>
    <p:sldId id="265" r:id="rId9"/>
    <p:sldId id="266" r:id="rId10"/>
    <p:sldId id="267" r:id="rId11"/>
    <p:sldId id="268" r:id="rId12"/>
    <p:sldId id="270" r:id="rId13"/>
    <p:sldId id="271" r:id="rId14"/>
    <p:sldId id="272" r:id="rId15"/>
    <p:sldId id="269"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2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38" autoAdjust="0"/>
  </p:normalViewPr>
  <p:slideViewPr>
    <p:cSldViewPr>
      <p:cViewPr>
        <p:scale>
          <a:sx n="72" d="100"/>
          <a:sy n="72" d="100"/>
        </p:scale>
        <p:origin x="-108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1EAA6-7018-4787-98ED-F3770DC4C0B9}" type="datetimeFigureOut">
              <a:rPr lang="en-US" smtClean="0"/>
              <a:pPr/>
              <a:t>07/02/2017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4977E-5C86-42DF-877A-3387CC1F9AB8}" type="slidenum">
              <a:rPr lang="en-IN" smtClean="0"/>
              <a:pPr/>
              <a:t>‹#›</a:t>
            </a:fld>
            <a:endParaRPr lang="en-IN"/>
          </a:p>
        </p:txBody>
      </p:sp>
    </p:spTree>
    <p:extLst>
      <p:ext uri="{BB962C8B-B14F-4D97-AF65-F5344CB8AC3E}">
        <p14:creationId xmlns:p14="http://schemas.microsoft.com/office/powerpoint/2010/main" val="1708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4977E-5C86-42DF-877A-3387CC1F9AB8}" type="slidenum">
              <a:rPr lang="en-IN" smtClean="0"/>
              <a:pPr/>
              <a:t>2</a:t>
            </a:fld>
            <a:endParaRPr lang="en-IN"/>
          </a:p>
        </p:txBody>
      </p:sp>
    </p:spTree>
    <p:extLst>
      <p:ext uri="{BB962C8B-B14F-4D97-AF65-F5344CB8AC3E}">
        <p14:creationId xmlns:p14="http://schemas.microsoft.com/office/powerpoint/2010/main" val="241093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99AB1D1A-01F6-4136-9FA3-F112459EC0B2}" type="datetime1">
              <a:rPr lang="en-US" smtClean="0"/>
              <a:pPr/>
              <a:t>07/02/2017</a:t>
            </a:fld>
            <a:endParaRPr lang="en-IN"/>
          </a:p>
        </p:txBody>
      </p:sp>
      <p:sp>
        <p:nvSpPr>
          <p:cNvPr id="1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IN"/>
              <a:t>09-11 February, 2017</a:t>
            </a:r>
            <a:endParaRPr lang="en-IN" dirty="0"/>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693D8AD4-6898-49EE-B49C-5024E8246716}" type="slidenum">
              <a:rPr lang="en-IN" smtClean="0"/>
              <a:pPr/>
              <a:t>‹#›</a:t>
            </a:fld>
            <a:endParaRPr lang="en-IN"/>
          </a:p>
        </p:txBody>
      </p:sp>
      <p:pic>
        <p:nvPicPr>
          <p:cNvPr id="17" name="Picture 16" descr="CASew.png"/>
          <p:cNvPicPr>
            <a:picLocks noChangeAspect="1"/>
          </p:cNvPicPr>
          <p:nvPr userDrawn="1"/>
        </p:nvPicPr>
        <p:blipFill>
          <a:blip r:embed="rId2" cstate="print"/>
          <a:stretch>
            <a:fillRect/>
          </a:stretch>
        </p:blipFill>
        <p:spPr>
          <a:xfrm>
            <a:off x="6803790" y="1810854"/>
            <a:ext cx="1854406" cy="18938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N"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99AB1D1A-01F6-4136-9FA3-F112459EC0B2}" type="datetime1">
              <a:rPr lang="en-US" smtClean="0"/>
              <a:pPr/>
              <a:t>07/02/2017</a:t>
            </a:fld>
            <a:endParaRPr lang="en-IN"/>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IN"/>
              <a:t>09-11 February, 2017</a:t>
            </a:r>
            <a:endParaRPr lang="en-IN"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693D8AD4-6898-49EE-B49C-5024E8246716}"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155" y="55541"/>
            <a:ext cx="7499768" cy="714380"/>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428596" y="1124744"/>
            <a:ext cx="8229600" cy="46805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99AB1D1A-01F6-4136-9FA3-F112459EC0B2}" type="datetime1">
              <a:rPr lang="en-US" smtClean="0"/>
              <a:pPr/>
              <a:t>07/02/2017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IN"/>
              <a:t>09-11 February, 2017</a:t>
            </a:r>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693D8AD4-6898-49EE-B49C-5024E8246716}" type="slidenum">
              <a:rPr lang="en-IN" smtClean="0"/>
              <a:pPr/>
              <a:t>‹#›</a:t>
            </a:fld>
            <a:endParaRPr lang="en-IN"/>
          </a:p>
        </p:txBody>
      </p:sp>
      <p:pic>
        <p:nvPicPr>
          <p:cNvPr id="8" name="Picture 7" descr="CASew.png"/>
          <p:cNvPicPr>
            <a:picLocks noChangeAspect="1"/>
          </p:cNvPicPr>
          <p:nvPr userDrawn="1"/>
        </p:nvPicPr>
        <p:blipFill>
          <a:blip r:embed="rId4" cstate="print"/>
          <a:stretch>
            <a:fillRect/>
          </a:stretch>
        </p:blipFill>
        <p:spPr>
          <a:xfrm>
            <a:off x="6803790" y="1810854"/>
            <a:ext cx="1854406" cy="189386"/>
          </a:xfrm>
          <a:prstGeom prst="rect">
            <a:avLst/>
          </a:prstGeom>
        </p:spPr>
      </p:pic>
      <p:pic>
        <p:nvPicPr>
          <p:cNvPr id="7" name="Picture 6" descr="WCC-Logo-1.jpg"/>
          <p:cNvPicPr>
            <a:picLocks noChangeAspect="1"/>
          </p:cNvPicPr>
          <p:nvPr userDrawn="1"/>
        </p:nvPicPr>
        <p:blipFill>
          <a:blip r:embed="rId5" cstate="print"/>
          <a:stretch>
            <a:fillRect/>
          </a:stretch>
        </p:blipFill>
        <p:spPr>
          <a:xfrm>
            <a:off x="7892923" y="44624"/>
            <a:ext cx="1215581" cy="725297"/>
          </a:xfrm>
          <a:prstGeom prst="rect">
            <a:avLst/>
          </a:prstGeom>
        </p:spPr>
      </p:pic>
      <p:cxnSp>
        <p:nvCxnSpPr>
          <p:cNvPr id="11" name="Straight Connector 10"/>
          <p:cNvCxnSpPr/>
          <p:nvPr userDrawn="1"/>
        </p:nvCxnSpPr>
        <p:spPr>
          <a:xfrm>
            <a:off x="0" y="764704"/>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29517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CC-Logo-1.jpg"/>
          <p:cNvPicPr>
            <a:picLocks noChangeAspect="1"/>
          </p:cNvPicPr>
          <p:nvPr/>
        </p:nvPicPr>
        <p:blipFill>
          <a:blip r:embed="rId2"/>
          <a:stretch>
            <a:fillRect/>
          </a:stretch>
        </p:blipFill>
        <p:spPr>
          <a:xfrm>
            <a:off x="214282" y="214290"/>
            <a:ext cx="2809608" cy="1676400"/>
          </a:xfrm>
          <a:prstGeom prst="rect">
            <a:avLst/>
          </a:prstGeom>
        </p:spPr>
      </p:pic>
      <p:sp>
        <p:nvSpPr>
          <p:cNvPr id="8" name="Subtitle 2"/>
          <p:cNvSpPr txBox="1">
            <a:spLocks/>
          </p:cNvSpPr>
          <p:nvPr/>
        </p:nvSpPr>
        <p:spPr>
          <a:xfrm>
            <a:off x="5715008" y="1000108"/>
            <a:ext cx="1714512" cy="42862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1" i="0" u="none" strike="noStrike" kern="1200" cap="none" spc="0" normalizeH="0" baseline="0" noProof="0" dirty="0" err="1">
                <a:ln>
                  <a:noFill/>
                </a:ln>
                <a:effectLst/>
                <a:uLnTx/>
                <a:uFillTx/>
                <a:latin typeface="+mn-lt"/>
                <a:ea typeface="+mn-ea"/>
                <a:cs typeface="+mn-cs"/>
              </a:rPr>
              <a:t>Organised</a:t>
            </a:r>
            <a:r>
              <a:rPr kumimoji="0" lang="en-US" sz="1300" b="1" i="0" u="none" strike="noStrike" kern="1200" cap="none" spc="0" normalizeH="0" baseline="0" noProof="0" dirty="0">
                <a:ln>
                  <a:noFill/>
                </a:ln>
                <a:effectLst/>
                <a:uLnTx/>
                <a:uFillTx/>
                <a:latin typeface="+mn-lt"/>
                <a:ea typeface="+mn-ea"/>
                <a:cs typeface="+mn-cs"/>
              </a:rPr>
              <a:t> By</a:t>
            </a:r>
          </a:p>
        </p:txBody>
      </p:sp>
      <p:sp>
        <p:nvSpPr>
          <p:cNvPr id="10" name="TextBox 9"/>
          <p:cNvSpPr txBox="1"/>
          <p:nvPr/>
        </p:nvSpPr>
        <p:spPr>
          <a:xfrm>
            <a:off x="228600" y="6241475"/>
            <a:ext cx="2133600" cy="307777"/>
          </a:xfrm>
          <a:prstGeom prst="rect">
            <a:avLst/>
          </a:prstGeom>
          <a:noFill/>
        </p:spPr>
        <p:txBody>
          <a:bodyPr wrap="square" rtlCol="0">
            <a:spAutoFit/>
          </a:bodyPr>
          <a:lstStyle/>
          <a:p>
            <a:r>
              <a:rPr lang="en-IN" sz="1400" dirty="0"/>
              <a:t>09-11 February, 2017</a:t>
            </a:r>
          </a:p>
        </p:txBody>
      </p:sp>
      <p:sp>
        <p:nvSpPr>
          <p:cNvPr id="11" name="TextBox 10"/>
          <p:cNvSpPr txBox="1"/>
          <p:nvPr/>
        </p:nvSpPr>
        <p:spPr>
          <a:xfrm>
            <a:off x="5000628" y="6248400"/>
            <a:ext cx="3831645" cy="307777"/>
          </a:xfrm>
          <a:prstGeom prst="rect">
            <a:avLst/>
          </a:prstGeom>
          <a:noFill/>
        </p:spPr>
        <p:txBody>
          <a:bodyPr wrap="square" rtlCol="0">
            <a:spAutoFit/>
          </a:bodyPr>
          <a:lstStyle/>
          <a:p>
            <a:pPr algn="r"/>
            <a:r>
              <a:rPr lang="en-IN" sz="1400" dirty="0"/>
              <a:t>	</a:t>
            </a:r>
            <a:endParaRPr lang="en-US" sz="1400" dirty="0"/>
          </a:p>
        </p:txBody>
      </p:sp>
      <p:pic>
        <p:nvPicPr>
          <p:cNvPr id="12" name="Picture 11" descr="CASew 1.png"/>
          <p:cNvPicPr>
            <a:picLocks noChangeAspect="1"/>
          </p:cNvPicPr>
          <p:nvPr/>
        </p:nvPicPr>
        <p:blipFill>
          <a:blip r:embed="rId3" cstate="print"/>
          <a:stretch>
            <a:fillRect/>
          </a:stretch>
        </p:blipFill>
        <p:spPr>
          <a:xfrm>
            <a:off x="5214942" y="1500174"/>
            <a:ext cx="2796723" cy="285752"/>
          </a:xfrm>
          <a:prstGeom prst="rect">
            <a:avLst/>
          </a:prstGeom>
        </p:spPr>
      </p:pic>
      <p:pic>
        <p:nvPicPr>
          <p:cNvPr id="13" name="Picture 12" descr="Res.png"/>
          <p:cNvPicPr>
            <a:picLocks noChangeAspect="1"/>
          </p:cNvPicPr>
          <p:nvPr/>
        </p:nvPicPr>
        <p:blipFill>
          <a:blip r:embed="rId4" cstate="print"/>
          <a:stretch>
            <a:fillRect/>
          </a:stretch>
        </p:blipFill>
        <p:spPr>
          <a:xfrm>
            <a:off x="6500827" y="2786058"/>
            <a:ext cx="2214578" cy="510526"/>
          </a:xfrm>
          <a:prstGeom prst="rect">
            <a:avLst/>
          </a:prstGeom>
        </p:spPr>
      </p:pic>
      <p:pic>
        <p:nvPicPr>
          <p:cNvPr id="14" name="Picture 13" descr="PPTETG.png"/>
          <p:cNvPicPr>
            <a:picLocks noChangeAspect="1"/>
          </p:cNvPicPr>
          <p:nvPr/>
        </p:nvPicPr>
        <p:blipFill>
          <a:blip r:embed="rId5" cstate="print"/>
          <a:stretch>
            <a:fillRect/>
          </a:stretch>
        </p:blipFill>
        <p:spPr>
          <a:xfrm>
            <a:off x="4500562" y="2643183"/>
            <a:ext cx="1428760" cy="720424"/>
          </a:xfrm>
          <a:prstGeom prst="rect">
            <a:avLst/>
          </a:prstGeom>
        </p:spPr>
      </p:pic>
      <p:sp>
        <p:nvSpPr>
          <p:cNvPr id="15" name="Subtitle 2"/>
          <p:cNvSpPr txBox="1">
            <a:spLocks/>
          </p:cNvSpPr>
          <p:nvPr/>
        </p:nvSpPr>
        <p:spPr>
          <a:xfrm>
            <a:off x="4357686" y="2285992"/>
            <a:ext cx="1714512" cy="357190"/>
          </a:xfrm>
          <a:prstGeom prst="rect">
            <a:avLst/>
          </a:prstGeom>
        </p:spPr>
        <p:txBody>
          <a:bodyPr vert="horz" lIns="91440" tIns="45720" rIns="91440" bIns="45720" rtlCol="0">
            <a:normAutofit/>
          </a:bodyPr>
          <a:lstStyle/>
          <a:p>
            <a:pPr lvl="0" algn="ctr">
              <a:spcBef>
                <a:spcPct val="20000"/>
              </a:spcBef>
              <a:defRPr/>
            </a:pPr>
            <a:r>
              <a:rPr lang="en-IN" sz="1300" b="1" dirty="0">
                <a:solidFill>
                  <a:schemeClr val="bg1"/>
                </a:solidFill>
              </a:rPr>
              <a:t>Title Sponsor</a:t>
            </a:r>
            <a:endParaRPr kumimoji="0" lang="en-US" sz="13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Subtitle 2"/>
          <p:cNvSpPr txBox="1">
            <a:spLocks/>
          </p:cNvSpPr>
          <p:nvPr/>
        </p:nvSpPr>
        <p:spPr>
          <a:xfrm>
            <a:off x="6929454" y="2357430"/>
            <a:ext cx="1714512" cy="357190"/>
          </a:xfrm>
          <a:prstGeom prst="rect">
            <a:avLst/>
          </a:prstGeom>
        </p:spPr>
        <p:txBody>
          <a:bodyPr vert="horz" lIns="91440" tIns="45720" rIns="91440" bIns="45720" rtlCol="0">
            <a:normAutofit/>
          </a:bodyPr>
          <a:lstStyle/>
          <a:p>
            <a:pPr lvl="0" algn="ctr">
              <a:spcBef>
                <a:spcPct val="20000"/>
              </a:spcBef>
              <a:defRPr/>
            </a:pPr>
            <a:r>
              <a:rPr lang="en-IN" sz="1300" b="1" dirty="0">
                <a:solidFill>
                  <a:schemeClr val="bg1"/>
                </a:solidFill>
              </a:rPr>
              <a:t>Platinum Sponsor</a:t>
            </a:r>
            <a:endParaRPr kumimoji="0" lang="en-US" sz="1300" b="1" i="0" u="none" strike="noStrike" kern="1200" cap="none" spc="0" normalizeH="0" baseline="0" noProof="0" dirty="0">
              <a:ln>
                <a:noFill/>
              </a:ln>
              <a:solidFill>
                <a:schemeClr val="bg1"/>
              </a:solidFill>
              <a:effectLst/>
              <a:uLnTx/>
              <a:uFillTx/>
              <a:latin typeface="+mn-lt"/>
              <a:ea typeface="+mn-ea"/>
              <a:cs typeface="+mn-cs"/>
            </a:endParaRPr>
          </a:p>
        </p:txBody>
      </p:sp>
      <p:sp>
        <p:nvSpPr>
          <p:cNvPr id="17" name="TextBox 16"/>
          <p:cNvSpPr txBox="1"/>
          <p:nvPr/>
        </p:nvSpPr>
        <p:spPr>
          <a:xfrm>
            <a:off x="6061252" y="6257887"/>
            <a:ext cx="2381754" cy="307777"/>
          </a:xfrm>
          <a:prstGeom prst="rect">
            <a:avLst/>
          </a:prstGeom>
          <a:noFill/>
        </p:spPr>
        <p:txBody>
          <a:bodyPr wrap="square" rtlCol="0">
            <a:spAutoFit/>
          </a:bodyPr>
          <a:lstStyle/>
          <a:p>
            <a:r>
              <a:rPr lang="en-IN" sz="1400" dirty="0"/>
              <a:t>Grand </a:t>
            </a:r>
            <a:r>
              <a:rPr lang="en-IN" sz="1400" dirty="0" err="1"/>
              <a:t>Copthorne</a:t>
            </a:r>
            <a:r>
              <a:rPr lang="en-IN" sz="1400" dirty="0"/>
              <a:t>, Singapore</a:t>
            </a:r>
          </a:p>
        </p:txBody>
      </p:sp>
      <p:sp>
        <p:nvSpPr>
          <p:cNvPr id="19" name="Rectangle 18"/>
          <p:cNvSpPr/>
          <p:nvPr/>
        </p:nvSpPr>
        <p:spPr>
          <a:xfrm>
            <a:off x="959887" y="2029190"/>
            <a:ext cx="7500990" cy="4062651"/>
          </a:xfrm>
          <a:prstGeom prst="rect">
            <a:avLst/>
          </a:prstGeom>
        </p:spPr>
        <p:txBody>
          <a:bodyPr wrap="square">
            <a:spAutoFit/>
          </a:bodyPr>
          <a:lstStyle/>
          <a:p>
            <a:pPr algn="ctr"/>
            <a:r>
              <a:rPr lang="en-IN" sz="5400" b="1" dirty="0" smtClean="0">
                <a:solidFill>
                  <a:srgbClr val="FFC000"/>
                </a:solidFill>
              </a:rPr>
              <a:t>CHINA MARKET</a:t>
            </a:r>
            <a:endParaRPr lang="en-IN" sz="5400" b="1" dirty="0">
              <a:solidFill>
                <a:srgbClr val="FFC000"/>
              </a:solidFill>
            </a:endParaRPr>
          </a:p>
          <a:p>
            <a:pPr algn="ctr"/>
            <a:endParaRPr lang="en-IN" sz="3600" dirty="0" smtClean="0">
              <a:solidFill>
                <a:srgbClr val="FFC000"/>
              </a:solidFill>
            </a:endParaRPr>
          </a:p>
          <a:p>
            <a:pPr algn="ctr"/>
            <a:r>
              <a:rPr lang="en-IN" sz="3600" dirty="0" smtClean="0">
                <a:solidFill>
                  <a:srgbClr val="FFC000"/>
                </a:solidFill>
              </a:rPr>
              <a:t>MR VU THAI SON </a:t>
            </a:r>
          </a:p>
          <a:p>
            <a:pPr algn="ctr"/>
            <a:r>
              <a:rPr lang="en-IN" sz="2400" dirty="0" smtClean="0">
                <a:solidFill>
                  <a:srgbClr val="FFC000"/>
                </a:solidFill>
              </a:rPr>
              <a:t>(GENERAL DIRECTOR)</a:t>
            </a:r>
            <a:endParaRPr lang="en-IN" sz="2400" dirty="0">
              <a:solidFill>
                <a:srgbClr val="FFC000"/>
              </a:solidFill>
            </a:endParaRPr>
          </a:p>
          <a:p>
            <a:pPr algn="ctr"/>
            <a:r>
              <a:rPr lang="en-IN" sz="3600" dirty="0" smtClean="0">
                <a:solidFill>
                  <a:srgbClr val="FFC000"/>
                </a:solidFill>
              </a:rPr>
              <a:t>                  </a:t>
            </a:r>
          </a:p>
          <a:p>
            <a:pPr algn="ctr"/>
            <a:r>
              <a:rPr lang="en-IN" sz="3600" dirty="0" smtClean="0">
                <a:solidFill>
                  <a:srgbClr val="FFC000"/>
                </a:solidFill>
              </a:rPr>
              <a:t>  </a:t>
            </a:r>
            <a:endParaRPr lang="en-IN" sz="3600" dirty="0">
              <a:solidFill>
                <a:srgbClr val="FFC000"/>
              </a:solidFill>
            </a:endParaRPr>
          </a:p>
          <a:p>
            <a:pPr algn="ctr"/>
            <a:r>
              <a:rPr lang="en-IN" sz="3600" dirty="0" smtClean="0">
                <a:solidFill>
                  <a:srgbClr val="FFC000"/>
                </a:solidFill>
              </a:rPr>
              <a:t>February 10, 2017 </a:t>
            </a:r>
            <a:endParaRPr lang="en-IN" sz="2400" dirty="0">
              <a:solidFill>
                <a:schemeClr val="bg1">
                  <a:lumMod val="95000"/>
                </a:schemeClr>
              </a:solidFill>
            </a:endParaRPr>
          </a:p>
        </p:txBody>
      </p:sp>
      <p:cxnSp>
        <p:nvCxnSpPr>
          <p:cNvPr id="3" name="Straight Connector 2"/>
          <p:cNvCxnSpPr/>
          <p:nvPr/>
        </p:nvCxnSpPr>
        <p:spPr>
          <a:xfrm>
            <a:off x="0" y="6241475"/>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6912" y="4509120"/>
            <a:ext cx="2426940" cy="792088"/>
          </a:xfrm>
          <a:prstGeom prst="rect">
            <a:avLst/>
          </a:prstGeom>
        </p:spPr>
      </p:pic>
    </p:spTree>
  </p:cSld>
  <p:clrMapOvr>
    <a:masterClrMapping/>
  </p:clrMapOvr>
  <p:transition spd="med">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YEAR 2013 (Continued)</a:t>
            </a:r>
            <a:endParaRPr lang="en-US" b="1" dirty="0">
              <a:solidFill>
                <a:srgbClr val="FF0000"/>
              </a:solidFill>
            </a:endParaRPr>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10</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405209"/>
            <a:ext cx="898333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364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rPr>
              <a:t>YEAR </a:t>
            </a:r>
            <a:r>
              <a:rPr lang="en-US" b="1" dirty="0" smtClean="0">
                <a:solidFill>
                  <a:schemeClr val="accent3"/>
                </a:solidFill>
              </a:rPr>
              <a:t>2014</a:t>
            </a:r>
            <a:endParaRPr lang="en-US" dirty="0">
              <a:solidFill>
                <a:schemeClr val="accent3"/>
              </a:solidFill>
            </a:endParaRPr>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11</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912391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364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rPr>
              <a:t>YEAR </a:t>
            </a:r>
            <a:r>
              <a:rPr lang="en-US" b="1" dirty="0" smtClean="0">
                <a:solidFill>
                  <a:schemeClr val="accent3"/>
                </a:solidFill>
              </a:rPr>
              <a:t>2014 (Continued)</a:t>
            </a:r>
            <a:endParaRPr lang="en-US" dirty="0"/>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12</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887186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563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YEAR 2015</a:t>
            </a:r>
            <a:endParaRPr lang="en-US" b="1" dirty="0">
              <a:solidFill>
                <a:srgbClr val="7030A0"/>
              </a:solidFill>
            </a:endParaRPr>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13</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08" y="1628800"/>
            <a:ext cx="902081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563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YEAR 2015 (Continued)</a:t>
            </a:r>
            <a:endParaRPr lang="en-US" dirty="0"/>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14</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9" y="1268760"/>
            <a:ext cx="890477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563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GRADES FOR ALL MARKET</a:t>
            </a:r>
            <a:endParaRPr lang="en-US" b="1" dirty="0">
              <a:solidFill>
                <a:schemeClr val="accent6">
                  <a:lumMod val="75000"/>
                </a:schemeClr>
              </a:solidFill>
            </a:endParaRPr>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15</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340768"/>
            <a:ext cx="883519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36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barn(inVertical)">
                                      <p:cBhvr>
                                        <p:cTn id="14" dur="25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GRADES ONLY FOR CHINA MARKET</a:t>
            </a:r>
            <a:endParaRPr lang="en-US" b="1" dirty="0">
              <a:solidFill>
                <a:schemeClr val="accent6">
                  <a:lumMod val="75000"/>
                </a:schemeClr>
              </a:solidFill>
            </a:endParaRPr>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16</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pic>
        <p:nvPicPr>
          <p:cNvPr id="11"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2060848"/>
            <a:ext cx="8800258" cy="2376264"/>
          </a:xfrm>
        </p:spPr>
      </p:pic>
    </p:spTree>
    <p:extLst>
      <p:ext uri="{BB962C8B-B14F-4D97-AF65-F5344CB8AC3E}">
        <p14:creationId xmlns:p14="http://schemas.microsoft.com/office/powerpoint/2010/main" val="1134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CONCLUSION</a:t>
            </a:r>
            <a:endParaRPr lang="en-US" b="1" dirty="0">
              <a:solidFill>
                <a:schemeClr val="accent6">
                  <a:lumMod val="75000"/>
                </a:schemeClr>
              </a:solidFill>
            </a:endParaRPr>
          </a:p>
        </p:txBody>
      </p:sp>
      <p:sp>
        <p:nvSpPr>
          <p:cNvPr id="3" name="Content Placeholder 2"/>
          <p:cNvSpPr>
            <a:spLocks noGrp="1"/>
          </p:cNvSpPr>
          <p:nvPr>
            <p:ph idx="1"/>
          </p:nvPr>
        </p:nvSpPr>
        <p:spPr>
          <a:xfrm>
            <a:off x="395536" y="1196752"/>
            <a:ext cx="8424936" cy="4680520"/>
          </a:xfrm>
        </p:spPr>
        <p:txBody>
          <a:bodyPr>
            <a:normAutofit fontScale="92500" lnSpcReduction="10000"/>
          </a:bodyPr>
          <a:lstStyle/>
          <a:p>
            <a:pPr algn="just">
              <a:buFontTx/>
              <a:buChar char="-"/>
            </a:pPr>
            <a:r>
              <a:rPr lang="en-US" sz="3900" dirty="0"/>
              <a:t>With very big population and good buying power and the eating habit, China market plays very important role especially if you process African cashew where you have many lower grades.</a:t>
            </a:r>
          </a:p>
          <a:p>
            <a:pPr algn="just">
              <a:buFontTx/>
              <a:buChar char="-"/>
            </a:pPr>
            <a:r>
              <a:rPr lang="en-US" sz="3900" dirty="0"/>
              <a:t>China have their own culture which is very different from Western culture, so to be successful in China market you need to understand and follow the culture</a:t>
            </a:r>
          </a:p>
          <a:p>
            <a:pPr marL="0" indent="0">
              <a:buNone/>
            </a:pPr>
            <a:endParaRPr lang="en-US" dirty="0"/>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17</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spTree>
    <p:extLst>
      <p:ext uri="{BB962C8B-B14F-4D97-AF65-F5344CB8AC3E}">
        <p14:creationId xmlns:p14="http://schemas.microsoft.com/office/powerpoint/2010/main" val="5139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
                                        <p:tgtEl>
                                          <p:spTgt spid="3">
                                            <p:txEl>
                                              <p:pRg st="0" end="0"/>
                                            </p:txEl>
                                          </p:spTgt>
                                        </p:tgtEl>
                                      </p:cBhvr>
                                    </p:animEffect>
                                    <p:anim calcmode="lin" valueType="num">
                                      <p:cBhvr>
                                        <p:cTn id="15"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anim calcmode="lin" valueType="num">
                                      <p:cBhvr>
                                        <p:cTn id="22"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9552" y="1700808"/>
            <a:ext cx="8175852" cy="3024336"/>
          </a:xfrm>
        </p:spPr>
        <p:txBody>
          <a:bodyPr>
            <a:normAutofit/>
          </a:bodyPr>
          <a:lstStyle/>
          <a:p>
            <a:pPr marL="0" indent="0" algn="ctr">
              <a:buNone/>
            </a:pPr>
            <a:r>
              <a:rPr lang="en-US" sz="8800" b="1" dirty="0">
                <a:solidFill>
                  <a:srgbClr val="0070C0"/>
                </a:solidFill>
              </a:rPr>
              <a:t>THANK YOU VERY MUCH!</a:t>
            </a:r>
            <a:endParaRPr lang="en-US" sz="8800" b="1" dirty="0">
              <a:solidFill>
                <a:srgbClr val="0070C0"/>
              </a:solidFill>
            </a:endParaRPr>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18</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spTree>
    <p:extLst>
      <p:ext uri="{BB962C8B-B14F-4D97-AF65-F5344CB8AC3E}">
        <p14:creationId xmlns:p14="http://schemas.microsoft.com/office/powerpoint/2010/main" val="51391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cs typeface="Arial" pitchFamily="34" charset="0"/>
              </a:rPr>
              <a:t>BUYING POWER</a:t>
            </a:r>
            <a:endParaRPr lang="en-IN" dirty="0">
              <a:solidFill>
                <a:schemeClr val="accent6">
                  <a:lumMod val="75000"/>
                </a:schemeClr>
              </a:solidFill>
            </a:endParaRPr>
          </a:p>
        </p:txBody>
      </p:sp>
      <p:sp>
        <p:nvSpPr>
          <p:cNvPr id="3" name="Content Placeholder 2"/>
          <p:cNvSpPr>
            <a:spLocks noGrp="1"/>
          </p:cNvSpPr>
          <p:nvPr>
            <p:ph idx="1"/>
          </p:nvPr>
        </p:nvSpPr>
        <p:spPr/>
        <p:txBody>
          <a:bodyPr/>
          <a:lstStyle/>
          <a:p>
            <a:pPr algn="just">
              <a:buFont typeface="Calibri" pitchFamily="34" charset="0"/>
              <a:buChar char="⁻"/>
            </a:pPr>
            <a:r>
              <a:rPr lang="en-US" sz="3800" b="1" dirty="0"/>
              <a:t>By 2016, population of China is around 1,380 billion of about 1/5 of world population</a:t>
            </a:r>
          </a:p>
          <a:p>
            <a:pPr algn="just">
              <a:buFontTx/>
              <a:buChar char="-"/>
            </a:pPr>
            <a:r>
              <a:rPr lang="en-US" sz="3800" b="1" dirty="0"/>
              <a:t>Average per capita in come US$ 7,200 and growing fast (above average)</a:t>
            </a:r>
          </a:p>
          <a:p>
            <a:pPr algn="just">
              <a:buFontTx/>
              <a:buChar char="-"/>
            </a:pPr>
            <a:r>
              <a:rPr lang="en-US" sz="3800" b="1" dirty="0"/>
              <a:t>Like to eat nut including cashew so buying power should be good.</a:t>
            </a:r>
          </a:p>
          <a:p>
            <a:pPr marL="0" indent="0">
              <a:buNone/>
            </a:pPr>
            <a:endParaRPr lang="en-IN" dirty="0"/>
          </a:p>
        </p:txBody>
      </p:sp>
      <p:sp>
        <p:nvSpPr>
          <p:cNvPr id="4" name="Footer Placeholder 3"/>
          <p:cNvSpPr>
            <a:spLocks noGrp="1"/>
          </p:cNvSpPr>
          <p:nvPr>
            <p:ph type="ftr" sz="quarter" idx="3"/>
          </p:nvPr>
        </p:nvSpPr>
        <p:spPr/>
        <p:txBody>
          <a:bodyPr/>
          <a:lstStyle/>
          <a:p>
            <a:r>
              <a:rPr lang="en-IN" dirty="0"/>
              <a:t>09-11 February, 2017</a:t>
            </a:r>
          </a:p>
        </p:txBody>
      </p:sp>
      <p:sp>
        <p:nvSpPr>
          <p:cNvPr id="5" name="Slide Number Placeholder 4"/>
          <p:cNvSpPr>
            <a:spLocks noGrp="1"/>
          </p:cNvSpPr>
          <p:nvPr>
            <p:ph type="sldNum" sz="quarter" idx="4"/>
          </p:nvPr>
        </p:nvSpPr>
        <p:spPr/>
        <p:txBody>
          <a:bodyPr/>
          <a:lstStyle/>
          <a:p>
            <a:fld id="{693D8AD4-6898-49EE-B49C-5024E8246716}" type="slidenum">
              <a:rPr lang="en-IN" smtClean="0"/>
              <a:pPr/>
              <a:t>2</a:t>
            </a:fld>
            <a:endParaRPr lang="en-IN"/>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325444"/>
            <a:ext cx="1433479" cy="497169"/>
          </a:xfrm>
          <a:prstGeom prst="rect">
            <a:avLst/>
          </a:prstGeom>
        </p:spPr>
      </p:pic>
    </p:spTree>
    <p:extLst>
      <p:ext uri="{BB962C8B-B14F-4D97-AF65-F5344CB8AC3E}">
        <p14:creationId xmlns:p14="http://schemas.microsoft.com/office/powerpoint/2010/main" val="361856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
                                        <p:tgtEl>
                                          <p:spTgt spid="3">
                                            <p:txEl>
                                              <p:pRg st="0" end="0"/>
                                            </p:txEl>
                                          </p:spTgt>
                                        </p:tgtEl>
                                      </p:cBhvr>
                                    </p:animEffect>
                                    <p:anim calcmode="lin" valueType="num">
                                      <p:cBhvr>
                                        <p:cTn id="15"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anim calcmode="lin" valueType="num">
                                      <p:cBhvr>
                                        <p:cTn id="22"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50"/>
                                        <p:tgtEl>
                                          <p:spTgt spid="3">
                                            <p:txEl>
                                              <p:pRg st="2" end="2"/>
                                            </p:txEl>
                                          </p:spTgt>
                                        </p:tgtEl>
                                      </p:cBhvr>
                                    </p:animEffect>
                                    <p:anim calcmode="lin" valueType="num">
                                      <p:cBhvr>
                                        <p:cTn id="2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EATING HABIT</a:t>
            </a:r>
            <a:endParaRPr lang="en-US"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just">
              <a:buFont typeface="Calibri" pitchFamily="34" charset="0"/>
              <a:buChar char="⁻"/>
              <a:defRPr/>
            </a:pPr>
            <a:r>
              <a:rPr lang="en-US" sz="3200" b="1" dirty="0"/>
              <a:t>Very famous in the world for their own way of foods and flavor.</a:t>
            </a:r>
          </a:p>
          <a:p>
            <a:pPr algn="just">
              <a:buFont typeface="Calibri" pitchFamily="34" charset="0"/>
              <a:buChar char="⁻"/>
              <a:defRPr/>
            </a:pPr>
            <a:r>
              <a:rPr lang="en-US" sz="3200" b="1" dirty="0"/>
              <a:t>Like to eat nut as snack as well as cooked nut with foods. Good market for low quality of cashew kernels. When mixed and cooked with other foods, it is hard to know that they are low quality cashews.</a:t>
            </a:r>
          </a:p>
          <a:p>
            <a:pPr algn="just">
              <a:buFont typeface="Calibri" pitchFamily="34" charset="0"/>
              <a:buChar char="⁻"/>
              <a:defRPr/>
            </a:pPr>
            <a:r>
              <a:rPr lang="en-US" sz="3200" b="1" dirty="0"/>
              <a:t>Like to add flavor, so they can buy even off flavor cashew (good market for low quality</a:t>
            </a:r>
            <a:r>
              <a:rPr lang="en-US" sz="3200" b="1" dirty="0" smtClean="0"/>
              <a:t>)</a:t>
            </a:r>
            <a:endParaRPr lang="en-US" sz="3200" b="1" dirty="0"/>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3</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spTree>
    <p:extLst>
      <p:ext uri="{BB962C8B-B14F-4D97-AF65-F5344CB8AC3E}">
        <p14:creationId xmlns:p14="http://schemas.microsoft.com/office/powerpoint/2010/main" val="165905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
                                        <p:tgtEl>
                                          <p:spTgt spid="3">
                                            <p:txEl>
                                              <p:pRg st="0" end="0"/>
                                            </p:txEl>
                                          </p:spTgt>
                                        </p:tgtEl>
                                      </p:cBhvr>
                                    </p:animEffect>
                                    <p:anim calcmode="lin" valueType="num">
                                      <p:cBhvr>
                                        <p:cTn id="15"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anim calcmode="lin" valueType="num">
                                      <p:cBhvr>
                                        <p:cTn id="22"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50"/>
                                        <p:tgtEl>
                                          <p:spTgt spid="3">
                                            <p:txEl>
                                              <p:pRg st="2" end="2"/>
                                            </p:txEl>
                                          </p:spTgt>
                                        </p:tgtEl>
                                      </p:cBhvr>
                                    </p:animEffect>
                                    <p:anim calcmode="lin" valueType="num">
                                      <p:cBhvr>
                                        <p:cTn id="2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FOOD SAFETY</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pPr algn="just">
              <a:buFont typeface="Calibri" pitchFamily="34" charset="0"/>
              <a:buChar char="⁻"/>
              <a:defRPr/>
            </a:pPr>
            <a:r>
              <a:rPr lang="en-US" sz="3600" b="1" dirty="0"/>
              <a:t>Not demanding high food safety</a:t>
            </a:r>
          </a:p>
          <a:p>
            <a:pPr algn="just">
              <a:buFont typeface="Calibri" pitchFamily="34" charset="0"/>
              <a:buChar char="⁻"/>
              <a:defRPr/>
            </a:pPr>
            <a:r>
              <a:rPr lang="en-US" sz="3600" b="1" dirty="0"/>
              <a:t>Not demanding HACCP or very clean factory</a:t>
            </a:r>
          </a:p>
          <a:p>
            <a:pPr algn="just">
              <a:buFont typeface="Calibri" pitchFamily="34" charset="0"/>
              <a:buChar char="⁻"/>
              <a:defRPr/>
            </a:pPr>
            <a:r>
              <a:rPr lang="en-US" sz="3600" b="1" dirty="0"/>
              <a:t>Not checking pesticide residue and other chemical</a:t>
            </a:r>
          </a:p>
          <a:p>
            <a:pPr marL="0" indent="0" algn="just">
              <a:buNone/>
              <a:defRPr/>
            </a:pPr>
            <a:r>
              <a:rPr lang="en-US" sz="3600" b="1" dirty="0"/>
              <a:t>* An easy market for food safety, easy for small and medium factories to supply</a:t>
            </a:r>
          </a:p>
          <a:p>
            <a:pPr marL="0" indent="0">
              <a:buNone/>
            </a:pPr>
            <a:endParaRPr lang="en-US" dirty="0"/>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4</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spTree>
    <p:extLst>
      <p:ext uri="{BB962C8B-B14F-4D97-AF65-F5344CB8AC3E}">
        <p14:creationId xmlns:p14="http://schemas.microsoft.com/office/powerpoint/2010/main" val="10451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
                                        <p:tgtEl>
                                          <p:spTgt spid="3">
                                            <p:txEl>
                                              <p:pRg st="0" end="0"/>
                                            </p:txEl>
                                          </p:spTgt>
                                        </p:tgtEl>
                                      </p:cBhvr>
                                    </p:animEffect>
                                    <p:anim calcmode="lin" valueType="num">
                                      <p:cBhvr>
                                        <p:cTn id="15"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anim calcmode="lin" valueType="num">
                                      <p:cBhvr>
                                        <p:cTn id="22"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50"/>
                                        <p:tgtEl>
                                          <p:spTgt spid="3">
                                            <p:txEl>
                                              <p:pRg st="2" end="2"/>
                                            </p:txEl>
                                          </p:spTgt>
                                        </p:tgtEl>
                                      </p:cBhvr>
                                    </p:animEffect>
                                    <p:anim calcmode="lin" valueType="num">
                                      <p:cBhvr>
                                        <p:cTn id="2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50"/>
                                        <p:tgtEl>
                                          <p:spTgt spid="3">
                                            <p:txEl>
                                              <p:pRg st="3" end="3"/>
                                            </p:txEl>
                                          </p:spTgt>
                                        </p:tgtEl>
                                      </p:cBhvr>
                                    </p:animEffect>
                                    <p:anim calcmode="lin" valueType="num">
                                      <p:cBhvr>
                                        <p:cTn id="36"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QUALITY PREFERENCE</a:t>
            </a:r>
            <a:endParaRPr lang="en-US" b="1" dirty="0">
              <a:solidFill>
                <a:schemeClr val="accent6">
                  <a:lumMod val="75000"/>
                </a:schemeClr>
              </a:solidFill>
            </a:endParaRPr>
          </a:p>
        </p:txBody>
      </p:sp>
      <p:sp>
        <p:nvSpPr>
          <p:cNvPr id="3" name="Content Placeholder 2"/>
          <p:cNvSpPr>
            <a:spLocks noGrp="1"/>
          </p:cNvSpPr>
          <p:nvPr>
            <p:ph idx="1"/>
          </p:nvPr>
        </p:nvSpPr>
        <p:spPr>
          <a:xfrm>
            <a:off x="467544" y="1340768"/>
            <a:ext cx="8229600" cy="4680520"/>
          </a:xfrm>
        </p:spPr>
        <p:txBody>
          <a:bodyPr>
            <a:normAutofit/>
          </a:bodyPr>
          <a:lstStyle/>
          <a:p>
            <a:pPr algn="just">
              <a:buFont typeface="Calibri" pitchFamily="34" charset="0"/>
              <a:buChar char="⁻"/>
              <a:defRPr/>
            </a:pPr>
            <a:r>
              <a:rPr lang="en-US" sz="3600" b="1" dirty="0"/>
              <a:t>Like white color and dry cashew</a:t>
            </a:r>
          </a:p>
          <a:p>
            <a:pPr algn="just">
              <a:buFont typeface="Calibri" pitchFamily="34" charset="0"/>
              <a:buChar char="⁻"/>
              <a:defRPr/>
            </a:pPr>
            <a:r>
              <a:rPr lang="en-US" sz="3600" b="1" dirty="0"/>
              <a:t>But in fact they can pay for all quality. Good quality good price, bad quality (not AFI standard) pay less price.</a:t>
            </a:r>
          </a:p>
          <a:p>
            <a:pPr algn="just">
              <a:buFont typeface="Calibri" pitchFamily="34" charset="0"/>
              <a:buChar char="⁻"/>
              <a:defRPr/>
            </a:pPr>
            <a:r>
              <a:rPr lang="en-US" sz="3600" b="1" dirty="0"/>
              <a:t>For sure they like uniform, not mixture of lower grades</a:t>
            </a:r>
            <a:r>
              <a:rPr lang="en-US" sz="3600" b="1" dirty="0" smtClean="0"/>
              <a:t>.</a:t>
            </a:r>
            <a:endParaRPr lang="en-US" sz="3600" b="1" dirty="0"/>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5</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spTree>
    <p:extLst>
      <p:ext uri="{BB962C8B-B14F-4D97-AF65-F5344CB8AC3E}">
        <p14:creationId xmlns:p14="http://schemas.microsoft.com/office/powerpoint/2010/main" val="10451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
                                        <p:tgtEl>
                                          <p:spTgt spid="3">
                                            <p:txEl>
                                              <p:pRg st="0" end="0"/>
                                            </p:txEl>
                                          </p:spTgt>
                                        </p:tgtEl>
                                      </p:cBhvr>
                                    </p:animEffect>
                                    <p:anim calcmode="lin" valueType="num">
                                      <p:cBhvr>
                                        <p:cTn id="15"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anim calcmode="lin" valueType="num">
                                      <p:cBhvr>
                                        <p:cTn id="22"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50"/>
                                        <p:tgtEl>
                                          <p:spTgt spid="3">
                                            <p:txEl>
                                              <p:pRg st="2" end="2"/>
                                            </p:txEl>
                                          </p:spTgt>
                                        </p:tgtEl>
                                      </p:cBhvr>
                                    </p:animEffect>
                                    <p:anim calcmode="lin" valueType="num">
                                      <p:cBhvr>
                                        <p:cTn id="2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BUSINESS CULTURE</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pPr algn="just">
              <a:buFont typeface="Calibri" pitchFamily="34" charset="0"/>
              <a:buChar char="⁻"/>
              <a:defRPr/>
            </a:pPr>
            <a:r>
              <a:rPr lang="en-US" sz="3600" b="1" dirty="0"/>
              <a:t>Very similar to Vietnam culture, most of them can speak Vietnamese</a:t>
            </a:r>
          </a:p>
          <a:p>
            <a:pPr algn="just">
              <a:buFont typeface="Calibri" pitchFamily="34" charset="0"/>
              <a:buChar char="⁻"/>
              <a:defRPr/>
            </a:pPr>
            <a:r>
              <a:rPr lang="en-US" sz="3600" b="1" dirty="0"/>
              <a:t>Like gentleman agreement, words and fax scan of grades, price is enough, no written contract needed. No 3</a:t>
            </a:r>
            <a:r>
              <a:rPr lang="en-US" sz="3600" b="1" baseline="30000" dirty="0"/>
              <a:t>rd</a:t>
            </a:r>
            <a:r>
              <a:rPr lang="en-US" sz="3600" b="1" dirty="0"/>
              <a:t> party make inspection before loading. Mainly base on trust</a:t>
            </a:r>
          </a:p>
          <a:p>
            <a:pPr marL="0" indent="0">
              <a:buNone/>
            </a:pPr>
            <a:endParaRPr lang="en-US" dirty="0"/>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6</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spTree>
    <p:extLst>
      <p:ext uri="{BB962C8B-B14F-4D97-AF65-F5344CB8AC3E}">
        <p14:creationId xmlns:p14="http://schemas.microsoft.com/office/powerpoint/2010/main" val="10451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
                                        <p:tgtEl>
                                          <p:spTgt spid="3">
                                            <p:txEl>
                                              <p:pRg st="0" end="0"/>
                                            </p:txEl>
                                          </p:spTgt>
                                        </p:tgtEl>
                                      </p:cBhvr>
                                    </p:animEffect>
                                    <p:anim calcmode="lin" valueType="num">
                                      <p:cBhvr>
                                        <p:cTn id="15"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anim calcmode="lin" valueType="num">
                                      <p:cBhvr>
                                        <p:cTn id="22"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BUSINESS </a:t>
            </a:r>
            <a:r>
              <a:rPr lang="en-US" b="1" dirty="0" smtClean="0">
                <a:solidFill>
                  <a:schemeClr val="accent6">
                    <a:lumMod val="75000"/>
                  </a:schemeClr>
                </a:solidFill>
              </a:rPr>
              <a:t>CULTURE (Continued)</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just">
              <a:buFont typeface="Calibri" pitchFamily="34" charset="0"/>
              <a:buChar char="⁻"/>
            </a:pPr>
            <a:r>
              <a:rPr lang="en-US" sz="3200" b="1" dirty="0"/>
              <a:t>Cash payment is still popular, that’s why still like to buy through land border (with higher freight) but manage to pay less VAT.</a:t>
            </a:r>
          </a:p>
          <a:p>
            <a:pPr algn="just">
              <a:buFont typeface="Calibri" pitchFamily="34" charset="0"/>
              <a:buChar char="⁻"/>
            </a:pPr>
            <a:r>
              <a:rPr lang="en-US" sz="3200" b="1" dirty="0"/>
              <a:t>Not very much direct sales to roasters, mainly through trading companies because trading companies will give roasters credit.</a:t>
            </a:r>
          </a:p>
          <a:p>
            <a:pPr algn="just">
              <a:buFont typeface="Calibri" pitchFamily="34" charset="0"/>
              <a:buChar char="⁻"/>
            </a:pPr>
            <a:r>
              <a:rPr lang="en-US" sz="3200" b="1" dirty="0"/>
              <a:t>Often buy much volume linking to big event like: Lunar New Year, Mid Autumn </a:t>
            </a:r>
            <a:r>
              <a:rPr lang="en-US" sz="3200" b="1" dirty="0" smtClean="0"/>
              <a:t>Festival</a:t>
            </a:r>
            <a:endParaRPr lang="en-US" sz="3200" b="1" dirty="0"/>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7</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spTree>
    <p:extLst>
      <p:ext uri="{BB962C8B-B14F-4D97-AF65-F5344CB8AC3E}">
        <p14:creationId xmlns:p14="http://schemas.microsoft.com/office/powerpoint/2010/main" val="10451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7544" y="2276872"/>
            <a:ext cx="8229600" cy="2304256"/>
          </a:xfrm>
        </p:spPr>
        <p:txBody>
          <a:bodyPr>
            <a:normAutofit/>
          </a:bodyPr>
          <a:lstStyle/>
          <a:p>
            <a:pPr marL="0" indent="0" algn="ctr">
              <a:buNone/>
            </a:pPr>
            <a:r>
              <a:rPr lang="en-US" sz="4400" b="1" dirty="0">
                <a:solidFill>
                  <a:srgbClr val="FF0000"/>
                </a:solidFill>
              </a:rPr>
              <a:t>China import data from Vietnam (not from other source like from India or Indonesia)</a:t>
            </a:r>
            <a:endParaRPr lang="en-US" sz="4400" dirty="0"/>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8</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spTree>
    <p:extLst>
      <p:ext uri="{BB962C8B-B14F-4D97-AF65-F5344CB8AC3E}">
        <p14:creationId xmlns:p14="http://schemas.microsoft.com/office/powerpoint/2010/main" val="10451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YEAR 2013</a:t>
            </a:r>
            <a:endParaRPr lang="en-US" b="1" dirty="0">
              <a:solidFill>
                <a:srgbClr val="FF0000"/>
              </a:solidFill>
            </a:endParaRPr>
          </a:p>
        </p:txBody>
      </p:sp>
      <p:sp>
        <p:nvSpPr>
          <p:cNvPr id="4" name="Footer Placeholder 3"/>
          <p:cNvSpPr>
            <a:spLocks noGrp="1"/>
          </p:cNvSpPr>
          <p:nvPr>
            <p:ph type="ftr" sz="quarter" idx="3"/>
          </p:nvPr>
        </p:nvSpPr>
        <p:spPr/>
        <p:txBody>
          <a:bodyPr/>
          <a:lstStyle/>
          <a:p>
            <a:r>
              <a:rPr lang="en-IN" smtClean="0"/>
              <a:t>09-11 February, 2017</a:t>
            </a:r>
            <a:endParaRPr lang="en-IN" dirty="0"/>
          </a:p>
        </p:txBody>
      </p:sp>
      <p:sp>
        <p:nvSpPr>
          <p:cNvPr id="5" name="Slide Number Placeholder 4"/>
          <p:cNvSpPr>
            <a:spLocks noGrp="1"/>
          </p:cNvSpPr>
          <p:nvPr>
            <p:ph type="sldNum" sz="quarter" idx="4"/>
          </p:nvPr>
        </p:nvSpPr>
        <p:spPr/>
        <p:txBody>
          <a:bodyPr/>
          <a:lstStyle/>
          <a:p>
            <a:fld id="{693D8AD4-6898-49EE-B49C-5024E8246716}" type="slidenum">
              <a:rPr lang="en-IN" smtClean="0"/>
              <a:pPr/>
              <a:t>9</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334186"/>
            <a:ext cx="1433479" cy="497169"/>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872288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120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551</Words>
  <Application>Microsoft Office PowerPoint</Application>
  <PresentationFormat>On-screen Show (4:3)</PresentationFormat>
  <Paragraphs>85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BUYING POWER</vt:lpstr>
      <vt:lpstr>EATING HABIT</vt:lpstr>
      <vt:lpstr>FOOD SAFETY</vt:lpstr>
      <vt:lpstr>QUALITY PREFERENCE</vt:lpstr>
      <vt:lpstr>BUSINESS CULTURE</vt:lpstr>
      <vt:lpstr>BUSINESS CULTURE (Continued)</vt:lpstr>
      <vt:lpstr>PowerPoint Presentation</vt:lpstr>
      <vt:lpstr>YEAR 2013</vt:lpstr>
      <vt:lpstr>YEAR 2013 (Continued)</vt:lpstr>
      <vt:lpstr>YEAR 2014</vt:lpstr>
      <vt:lpstr>YEAR 2014 (Continued)</vt:lpstr>
      <vt:lpstr>YEAR 2015</vt:lpstr>
      <vt:lpstr>YEAR 2015 (Continued)</vt:lpstr>
      <vt:lpstr>GRADES FOR ALL MARKET</vt:lpstr>
      <vt:lpstr>GRADES ONLY FOR CHINA MARKET</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design-pc</dc:creator>
  <cp:lastModifiedBy>User</cp:lastModifiedBy>
  <cp:revision>34</cp:revision>
  <dcterms:created xsi:type="dcterms:W3CDTF">2016-02-16T09:50:06Z</dcterms:created>
  <dcterms:modified xsi:type="dcterms:W3CDTF">2017-02-07T15:38:19Z</dcterms:modified>
</cp:coreProperties>
</file>