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5" r:id="rId3"/>
    <p:sldId id="287" r:id="rId4"/>
    <p:sldId id="292" r:id="rId5"/>
    <p:sldId id="305" r:id="rId6"/>
    <p:sldId id="291" r:id="rId7"/>
    <p:sldId id="299" r:id="rId8"/>
    <p:sldId id="300" r:id="rId9"/>
    <p:sldId id="304" r:id="rId10"/>
    <p:sldId id="296" r:id="rId11"/>
    <p:sldId id="306" r:id="rId12"/>
    <p:sldId id="307" r:id="rId13"/>
  </p:sldIdLst>
  <p:sldSz cx="12188825" cy="6858000"/>
  <p:notesSz cx="6858000" cy="9144000"/>
  <p:embeddedFontLst>
    <p:embeddedFont>
      <p:font typeface="맑은 고딕" panose="020B0503020000020004" pitchFamily="34" charset="-127"/>
      <p:regular r:id="rId15"/>
      <p:bold r:id="rId16"/>
    </p:embeddedFont>
    <p:embeddedFont>
      <p:font typeface="ＭＳ Ｐゴシック" panose="020B0600070205080204" pitchFamily="34" charset="-128"/>
      <p:regular r:id="rId17"/>
    </p:embeddedFont>
    <p:embeddedFont>
      <p:font typeface="SimSun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Zetta Serif" panose="02060503060000020004" pitchFamily="18" charset="0"/>
      <p:regular r:id="rId23"/>
      <p:bold r:id="rId24"/>
      <p:italic r:id="rId25"/>
    </p:embeddedFont>
    <p:embeddedFont>
      <p:font typeface="Zetta Serif DemiBold" panose="02060503060000020004" pitchFamily="18" charset="0"/>
      <p:bold r:id="rId26"/>
    </p:embeddedFont>
    <p:embeddedFont>
      <p:font typeface="Zetta Sans WS Light" panose="020B0000000000000000" pitchFamily="34" charset="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Zetta Serif Book" panose="02060503060000020004" pitchFamily="18" charset="0"/>
      <p:regular r:id="rId32"/>
    </p:embeddedFont>
    <p:embeddedFont>
      <p:font typeface="Zetta Sans Book" panose="02000503060000020004" pitchFamily="2" charset="0"/>
      <p:regular r:id="rId33"/>
    </p:embeddedFont>
    <p:embeddedFont>
      <p:font typeface="Zetta Serif ExtraLight" panose="02000000000000000000" pitchFamily="2" charset="0"/>
      <p:regular r:id="rId34"/>
    </p:embeddedFont>
    <p:embeddedFont>
      <p:font typeface="Arial Unicode MS" panose="020B0604020202020204" pitchFamily="34" charset="-128"/>
      <p:regular r:id="rId35"/>
    </p:embeddedFont>
    <p:embeddedFont>
      <p:font typeface="Zetta Sans" panose="02000503060000090004" pitchFamily="2" charset="0"/>
      <p:bold r:id="rId36"/>
      <p:italic r:id="rId37"/>
    </p:embeddedFont>
  </p:embeddedFontLst>
  <p:custDataLst>
    <p:tags r:id="rId38"/>
  </p:custData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6B"/>
    <a:srgbClr val="69B8D6"/>
    <a:srgbClr val="FCB91C"/>
    <a:srgbClr val="B50030"/>
    <a:srgbClr val="2B8EAD"/>
    <a:srgbClr val="52C1B8"/>
    <a:srgbClr val="FC7507"/>
    <a:srgbClr val="920026"/>
    <a:srgbClr val="003446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7" autoAdjust="0"/>
  </p:normalViewPr>
  <p:slideViewPr>
    <p:cSldViewPr>
      <p:cViewPr varScale="1">
        <p:scale>
          <a:sx n="74" d="100"/>
          <a:sy n="74" d="100"/>
        </p:scale>
        <p:origin x="540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9046-D761-4114-8AF5-21AA491B8FCB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8BAA-5D84-41D8-80C0-D2ED5C3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2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1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68BAA-5D84-41D8-80C0-D2ED5C373BB5}" type="slidenum">
              <a:rPr lang="en-PH" smtClean="0"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5521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68BAA-5D84-41D8-80C0-D2ED5C373B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2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7359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0499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2750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68BAA-5D84-41D8-80C0-D2ED5C373BB5}" type="slidenum">
              <a:rPr lang="en-PH" smtClean="0"/>
              <a:t>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27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10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3641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11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3846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6" y="366713"/>
            <a:ext cx="365453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366713"/>
            <a:ext cx="1076468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623118"/>
              </p:ext>
            </p:extLst>
          </p:nvPr>
        </p:nvGraphicFramePr>
        <p:xfrm>
          <a:off x="1953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" y="1590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McK 2. 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416876" y="377825"/>
            <a:ext cx="11333914" cy="3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215"/>
            </a:lvl1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0852052" y="6662738"/>
            <a:ext cx="1121419" cy="155482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738" dirty="0" smtClean="0">
                <a:solidFill>
                  <a:schemeClr val="tx1"/>
                </a:solidFill>
                <a:latin typeface="Verdana" pitchFamily="34" charset="0"/>
              </a:rPr>
              <a:t>Slide  </a:t>
            </a:r>
            <a:fld id="{0652AE80-053E-49FD-8844-3B32C3D4C54A}" type="slidenum">
              <a:rPr lang="en-US" sz="738" smtClean="0">
                <a:solidFill>
                  <a:schemeClr val="tx1"/>
                </a:solidFill>
                <a:latin typeface="Verdana" pitchFamily="34" charset="0"/>
              </a:rPr>
              <a:pPr algn="r">
                <a:defRPr/>
              </a:pPr>
              <a:t>‹#›</a:t>
            </a:fld>
            <a:endParaRPr lang="en-US" sz="738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38673" y="115200"/>
            <a:ext cx="916561" cy="298800"/>
          </a:xfrm>
        </p:spPr>
        <p:txBody>
          <a:bodyPr/>
          <a:lstStyle/>
          <a:p>
            <a:r>
              <a:rPr lang="en-GB" dirty="0" smtClean="0">
                <a:latin typeface="Verdana" pitchFamily="34" charset="0"/>
              </a:rPr>
              <a:t>page </a:t>
            </a:r>
            <a:fld id="{161BE2EA-AEDB-4948-88E1-594E5C4BF481}" type="slidenum">
              <a:rPr lang="en-GB" smtClean="0">
                <a:latin typeface="Verdana" pitchFamily="34" charset="0"/>
              </a:rPr>
              <a:pPr/>
              <a:t>‹#›</a:t>
            </a:fld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4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99AB1D1A-01F6-4136-9FA3-F112459EC0B2}" type="datetime1">
              <a:rPr lang="en-US" smtClean="0">
                <a:solidFill>
                  <a:prstClr val="black"/>
                </a:solidFill>
              </a:rPr>
              <a:pPr defTabSz="914400"/>
              <a:t>2/7/2017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693D8AD4-6898-49EE-B49C-5024E8246716}" type="slidenum">
              <a:rPr lang="en-IN" smtClean="0">
                <a:solidFill>
                  <a:prstClr val="black"/>
                </a:solidFill>
              </a:rPr>
              <a:pPr defTabSz="914400"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9358" y="1810854"/>
            <a:ext cx="2471897" cy="1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99AB1D1A-01F6-4136-9FA3-F112459EC0B2}" type="datetime1">
              <a:rPr lang="en-US" smtClean="0">
                <a:solidFill>
                  <a:prstClr val="black"/>
                </a:solidFill>
              </a:rPr>
              <a:pPr defTabSz="914400"/>
              <a:t>2/7/2017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693D8AD4-6898-49EE-B49C-5024E8246716}" type="slidenum">
              <a:rPr lang="en-IN" smtClean="0">
                <a:solidFill>
                  <a:prstClr val="black"/>
                </a:solidFill>
              </a:rPr>
              <a:pPr defTabSz="914400"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6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52209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6012" y="6308727"/>
            <a:ext cx="2844059" cy="365125"/>
          </a:xfrm>
        </p:spPr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9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0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2133601"/>
            <a:ext cx="7209606" cy="603408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2" y="2133601"/>
            <a:ext cx="7209605" cy="603408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27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1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1"/>
            <a:ext cx="7313295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39"/>
            <a:ext cx="7313295" cy="804862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232118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C0F0-780A-4DBF-AF11-E5F1FDBE4D26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70" y="55541"/>
            <a:ext cx="9997087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312" y="1124744"/>
            <a:ext cx="10969943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99AB1D1A-01F6-4136-9FA3-F112459EC0B2}" type="datetime1">
              <a:rPr lang="en-US" smtClean="0">
                <a:solidFill>
                  <a:prstClr val="black"/>
                </a:solidFill>
              </a:rPr>
              <a:pPr defTabSz="914400"/>
              <a:t>2/7/2017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693D8AD4-6898-49EE-B49C-5024E8246716}" type="slidenum">
              <a:rPr lang="en-IN" smtClean="0">
                <a:solidFill>
                  <a:prstClr val="black"/>
                </a:solidFill>
              </a:rPr>
              <a:pPr defTabSz="914400"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69358" y="1810854"/>
            <a:ext cx="2471897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521157" y="44625"/>
            <a:ext cx="1620353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121888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121888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24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oleObject" Target="../embeddings/oleObject7.bin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image" Target="../media/image21.emf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2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21.emf"/><Relationship Id="rId2" Type="http://schemas.openxmlformats.org/officeDocument/2006/relationships/tags" Target="../tags/tag2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6111" y="2236458"/>
            <a:ext cx="10972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Maersk Trade Finance</a:t>
            </a:r>
          </a:p>
          <a:p>
            <a:pPr algn="ctr" defTabSz="914400"/>
            <a:r>
              <a:rPr lang="en-IN" sz="2800" i="1" dirty="0" smtClean="0">
                <a:solidFill>
                  <a:srgbClr val="FFC000"/>
                </a:solidFill>
                <a:latin typeface="Calibri"/>
              </a:rPr>
              <a:t>Single window: Flow of goods and money</a:t>
            </a:r>
          </a:p>
          <a:p>
            <a:pPr algn="ctr" defTabSz="914400"/>
            <a:endParaRPr lang="en-IN" sz="3600" dirty="0" smtClean="0">
              <a:solidFill>
                <a:srgbClr val="FFC000"/>
              </a:solidFill>
              <a:latin typeface="Calibri"/>
            </a:endParaRPr>
          </a:p>
          <a:p>
            <a:pPr algn="ctr" defTabSz="914400"/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Vipul Sardana</a:t>
            </a:r>
            <a:endParaRPr lang="en-IN" sz="3600" dirty="0">
              <a:solidFill>
                <a:srgbClr val="FFC000"/>
              </a:solidFill>
              <a:latin typeface="Calibri"/>
            </a:endParaRPr>
          </a:p>
          <a:p>
            <a:pPr algn="ctr" defTabSz="914400"/>
            <a:endParaRPr lang="en-IN" sz="3600" dirty="0" smtClean="0">
              <a:solidFill>
                <a:srgbClr val="FFC000"/>
              </a:solidFill>
              <a:latin typeface="Calibri"/>
            </a:endParaRPr>
          </a:p>
          <a:p>
            <a:pPr algn="ctr" defTabSz="914400"/>
            <a:endParaRPr lang="en-IN" sz="3600" dirty="0">
              <a:solidFill>
                <a:srgbClr val="FFC000"/>
              </a:solidFill>
              <a:latin typeface="Calibri"/>
            </a:endParaRPr>
          </a:p>
          <a:p>
            <a:pPr algn="ctr" defTabSz="914400"/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10</a:t>
            </a:r>
            <a:r>
              <a:rPr lang="en-IN" sz="3600" baseline="30000" dirty="0" smtClean="0">
                <a:solidFill>
                  <a:srgbClr val="FFC000"/>
                </a:solidFill>
                <a:latin typeface="Calibri"/>
              </a:rPr>
              <a:t>th</a:t>
            </a:r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 Feb, 2017</a:t>
            </a:r>
            <a:endParaRPr lang="en-IN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b="28396"/>
          <a:stretch/>
        </p:blipFill>
        <p:spPr>
          <a:xfrm>
            <a:off x="8213071" y="4722479"/>
            <a:ext cx="3513968" cy="840121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94" y="214290"/>
            <a:ext cx="2809608" cy="1676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237420" y="10001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1300" b="1" dirty="0" err="1">
                <a:solidFill>
                  <a:prstClr val="black"/>
                </a:solidFill>
                <a:latin typeface="Calibri"/>
              </a:rPr>
              <a:t>Organised</a:t>
            </a:r>
            <a:r>
              <a:rPr lang="en-US" sz="1300" b="1" dirty="0">
                <a:solidFill>
                  <a:prstClr val="black"/>
                </a:solidFill>
                <a:latin typeface="Calibri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1012" y="624147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N" sz="1400" dirty="0">
                <a:solidFill>
                  <a:prstClr val="black"/>
                </a:solidFill>
                <a:latin typeface="Calibri"/>
              </a:rPr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3041" y="6248401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IN" sz="1400" dirty="0">
                <a:solidFill>
                  <a:prstClr val="black"/>
                </a:solidFill>
                <a:latin typeface="Calibri"/>
              </a:rPr>
              <a:t>	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7355" y="1500174"/>
            <a:ext cx="2796723" cy="2857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83664" y="6257888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N" sz="1400" dirty="0">
                <a:solidFill>
                  <a:prstClr val="black"/>
                </a:solidFill>
                <a:latin typeface="Calibri"/>
              </a:rPr>
              <a:t>Grand </a:t>
            </a:r>
            <a:r>
              <a:rPr lang="en-IN" sz="1400" dirty="0" err="1">
                <a:solidFill>
                  <a:prstClr val="black"/>
                </a:solidFill>
                <a:latin typeface="Calibri"/>
              </a:rPr>
              <a:t>Copthorne</a:t>
            </a:r>
            <a:r>
              <a:rPr lang="en-IN" sz="1400" dirty="0">
                <a:solidFill>
                  <a:prstClr val="black"/>
                </a:solidFill>
                <a:latin typeface="Calibri"/>
              </a:rPr>
              <a:t>, Singapore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2412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46063"/>
      </p:ext>
    </p:extLst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997516"/>
              </p:ext>
            </p:extLst>
          </p:nvPr>
        </p:nvGraphicFramePr>
        <p:xfrm>
          <a:off x="1524034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24034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5612" y="359077"/>
            <a:ext cx="8132410" cy="512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1">
                <a:latin typeface="Zetta Sans Book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PH" altLang="en-US" dirty="0" err="1" smtClean="0"/>
              <a:t>Pre+Post</a:t>
            </a:r>
            <a:r>
              <a:rPr lang="en-PH" altLang="en-US" dirty="0" smtClean="0"/>
              <a:t> Shipment </a:t>
            </a:r>
            <a:r>
              <a:rPr lang="en-PH" altLang="en-US" dirty="0"/>
              <a:t>finance process :</a:t>
            </a:r>
            <a:endParaRPr lang="en-PH" altLang="en-US" dirty="0"/>
          </a:p>
        </p:txBody>
      </p:sp>
      <p:cxnSp>
        <p:nvCxnSpPr>
          <p:cNvPr id="66" name="Straight Connector 65"/>
          <p:cNvCxnSpPr>
            <a:cxnSpLocks/>
          </p:cNvCxnSpPr>
          <p:nvPr/>
        </p:nvCxnSpPr>
        <p:spPr bwMode="gray">
          <a:xfrm>
            <a:off x="1558585" y="6700989"/>
            <a:ext cx="9107827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1655782" y="804316"/>
            <a:ext cx="3676630" cy="203507"/>
          </a:xfrm>
          <a:prstGeom prst="rect">
            <a:avLst/>
          </a:prstGeom>
          <a:extLst/>
        </p:spPr>
        <p:txBody>
          <a:bodyPr wrap="square" lIns="0" tIns="0" rIns="0" bIns="18659" anchor="b" anchorCtr="0">
            <a:spAutoFit/>
          </a:bodyPr>
          <a:lstStyle/>
          <a:p>
            <a:pPr defTabSz="837511" eaLnBrk="0" hangingPunct="0">
              <a:buClr>
                <a:srgbClr val="B50030"/>
              </a:buClr>
            </a:pP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High level overview: </a:t>
            </a:r>
            <a:r>
              <a:rPr lang="en-PH" sz="1200" b="1" kern="0" dirty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Flow of funds and goods</a:t>
            </a:r>
            <a:endParaRPr lang="en-PH" sz="1200" b="1" kern="0" dirty="0">
              <a:solidFill>
                <a:srgbClr val="37A1C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99" y="5217046"/>
            <a:ext cx="9144000" cy="11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71730" y="4059414"/>
            <a:ext cx="1064958" cy="1102023"/>
          </a:xfrm>
          <a:prstGeom prst="rect">
            <a:avLst/>
          </a:prstGeom>
          <a:solidFill>
            <a:srgbClr val="69B8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>
            <a:noAutofit/>
          </a:bodyPr>
          <a:lstStyle/>
          <a:p>
            <a:pPr algn="ctr"/>
            <a:r>
              <a:rPr lang="en-PH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2205980" y="2237413"/>
            <a:ext cx="0" cy="1822000"/>
          </a:xfrm>
          <a:prstGeom prst="line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2566020" y="2237413"/>
            <a:ext cx="0" cy="1822000"/>
          </a:xfrm>
          <a:prstGeom prst="line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418398" y="1775259"/>
            <a:ext cx="1140511" cy="3330567"/>
          </a:xfrm>
          <a:prstGeom prst="rect">
            <a:avLst/>
          </a:prstGeom>
          <a:solidFill>
            <a:srgbClr val="69B8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>
            <a:noAutofit/>
          </a:bodyPr>
          <a:lstStyle/>
          <a:p>
            <a:pPr algn="ctr"/>
            <a:r>
              <a:rPr lang="en-PH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Maersk Line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681557" y="1524000"/>
            <a:ext cx="3964278" cy="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noAutofit/>
          </a:bodyPr>
          <a:lstStyle/>
          <a:p>
            <a:pPr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Request for disbursement</a:t>
            </a:r>
          </a:p>
        </p:txBody>
      </p:sp>
      <p:sp>
        <p:nvSpPr>
          <p:cNvPr id="6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839444" y="1806483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Payment:80% of shipment value</a:t>
            </a:r>
          </a:p>
        </p:txBody>
      </p:sp>
      <p:sp>
        <p:nvSpPr>
          <p:cNvPr id="69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839444" y="2364869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9. Payment of  (20% minus interest charges)</a:t>
            </a:r>
          </a:p>
        </p:txBody>
      </p:sp>
      <p:sp>
        <p:nvSpPr>
          <p:cNvPr id="7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662965" y="2080004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Manufacture &amp; ships goods</a:t>
            </a:r>
          </a:p>
        </p:txBody>
      </p:sp>
      <p:cxnSp>
        <p:nvCxnSpPr>
          <p:cNvPr id="71" name="Straight Arrow Connector 70"/>
          <p:cNvCxnSpPr>
            <a:cxnSpLocks/>
          </p:cNvCxnSpPr>
          <p:nvPr/>
        </p:nvCxnSpPr>
        <p:spPr>
          <a:xfrm>
            <a:off x="2968958" y="1725168"/>
            <a:ext cx="6476096" cy="24360"/>
          </a:xfrm>
          <a:prstGeom prst="straightConnector1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V="1">
            <a:off x="2936688" y="2278091"/>
            <a:ext cx="6491190" cy="4259"/>
          </a:xfrm>
          <a:prstGeom prst="straightConnector1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936689" y="1964628"/>
            <a:ext cx="6466615" cy="0"/>
          </a:xfrm>
          <a:prstGeom prst="straightConnector1">
            <a:avLst/>
          </a:prstGeom>
          <a:ln w="12700">
            <a:solidFill>
              <a:srgbClr val="37A1C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</p:cNvCxnSpPr>
          <p:nvPr/>
        </p:nvCxnSpPr>
        <p:spPr>
          <a:xfrm>
            <a:off x="2968958" y="2538201"/>
            <a:ext cx="6443826" cy="52118"/>
          </a:xfrm>
          <a:prstGeom prst="straightConnector1">
            <a:avLst/>
          </a:prstGeom>
          <a:ln w="12700">
            <a:solidFill>
              <a:srgbClr val="37A1C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>
            <a:off x="2968958" y="4773108"/>
            <a:ext cx="6443826" cy="31932"/>
          </a:xfrm>
          <a:prstGeom prst="straightConnector1">
            <a:avLst/>
          </a:prstGeom>
          <a:ln w="12700">
            <a:solidFill>
              <a:srgbClr val="37A1C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2936688" y="4424286"/>
            <a:ext cx="6476096" cy="35594"/>
          </a:xfrm>
          <a:prstGeom prst="straightConnector1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830050" y="4572001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no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8. Maersk Line hands over goods</a:t>
            </a:r>
          </a:p>
        </p:txBody>
      </p:sp>
      <p:sp>
        <p:nvSpPr>
          <p:cNvPr id="78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982959" y="4203880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no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Payment for goods i.e. 100% of shipment value</a:t>
            </a:r>
          </a:p>
        </p:txBody>
      </p:sp>
      <p:sp>
        <p:nvSpPr>
          <p:cNvPr id="79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16200000">
            <a:off x="1687340" y="3141010"/>
            <a:ext cx="807209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27432" tIns="27432" rIns="27432" bIns="27432">
            <a:spAutoFit/>
          </a:bodyPr>
          <a:lstStyle/>
          <a:p>
            <a:pPr marL="173038" indent="-173038" algn="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1. Contract</a:t>
            </a:r>
          </a:p>
        </p:txBody>
      </p:sp>
      <p:sp>
        <p:nvSpPr>
          <p:cNvPr id="8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16200000">
            <a:off x="2272983" y="3265863"/>
            <a:ext cx="302179" cy="13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27432" tIns="27432" rIns="27432" bIns="27432">
            <a:noAutofit/>
          </a:bodyPr>
          <a:lstStyle/>
          <a:p>
            <a:pPr marL="173038" indent="-173038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2. PO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805658" y="1091779"/>
            <a:ext cx="1064958" cy="1102023"/>
          </a:xfrm>
          <a:prstGeom prst="rect">
            <a:avLst/>
          </a:prstGeom>
          <a:solidFill>
            <a:srgbClr val="69B8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>
            <a:noAutofit/>
          </a:bodyPr>
          <a:lstStyle/>
          <a:p>
            <a:pPr algn="ctr"/>
            <a:r>
              <a:rPr lang="en-PH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Shipper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681557" y="1175353"/>
            <a:ext cx="3964278" cy="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noAutofit/>
          </a:bodyPr>
          <a:lstStyle/>
          <a:p>
            <a:pPr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3. On-boarding, Credit assessment and Contracting</a:t>
            </a: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2968958" y="1376521"/>
            <a:ext cx="6476096" cy="24360"/>
          </a:xfrm>
          <a:prstGeom prst="straightConnector1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9418398" y="1103582"/>
            <a:ext cx="1140511" cy="563427"/>
          </a:xfrm>
          <a:prstGeom prst="rect">
            <a:avLst/>
          </a:prstGeom>
          <a:solidFill>
            <a:srgbClr val="69B8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>
            <a:noAutofit/>
          </a:bodyPr>
          <a:lstStyle/>
          <a:p>
            <a:pPr algn="ctr"/>
            <a:r>
              <a:rPr lang="en-PH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Maersk </a:t>
            </a:r>
            <a:r>
              <a:rPr lang="en-PH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Finance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dirty="0" smtClean="0">
                <a:latin typeface="Verdana" pitchFamily="34" charset="0"/>
              </a:rPr>
              <a:t>page 11</a:t>
            </a:r>
            <a:endParaRPr lang="en-PH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9447241"/>
              </p:ext>
            </p:extLst>
          </p:nvPr>
        </p:nvGraphicFramePr>
        <p:xfrm>
          <a:off x="1524034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24034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>
            <a:spLocks/>
          </p:cNvSpPr>
          <p:nvPr/>
        </p:nvSpPr>
        <p:spPr bwMode="gray">
          <a:xfrm>
            <a:off x="10610950" y="1069352"/>
            <a:ext cx="5546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7432" tIns="27432" rIns="27432" bIns="27432">
            <a:spAutoFit/>
          </a:bodyPr>
          <a:lstStyle/>
          <a:p>
            <a:pPr marL="173038" indent="-173038" algn="r" defTabSz="895255">
              <a:spcBef>
                <a:spcPct val="10000"/>
              </a:spcBef>
              <a:buClr>
                <a:schemeClr val="tx2"/>
              </a:buClr>
              <a:buSzPct val="125000"/>
            </a:pPr>
            <a:endParaRPr lang="en-P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5198137"/>
            <a:ext cx="9144000" cy="11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700110" y="3677180"/>
            <a:ext cx="1176375" cy="123941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162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>
            <a:noAutofit/>
          </a:bodyPr>
          <a:lstStyle/>
          <a:p>
            <a:r>
              <a:rPr lang="en-PH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Consignee/ Buyer  </a:t>
            </a:r>
            <a:endParaRPr lang="en-PH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16200000">
            <a:off x="1283395" y="2798587"/>
            <a:ext cx="1067332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27432" tIns="27432" rIns="27432" bIns="27432">
            <a:sp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2035691" y="2256087"/>
            <a:ext cx="0" cy="1325066"/>
          </a:xfrm>
          <a:prstGeom prst="line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16200000">
            <a:off x="2262127" y="2798586"/>
            <a:ext cx="44974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27432" tIns="27432" rIns="27432" bIns="27432">
            <a:sp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2. PO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 flipV="1">
            <a:off x="2644932" y="2256088"/>
            <a:ext cx="17341" cy="1325065"/>
          </a:xfrm>
          <a:prstGeom prst="line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705571" y="1189605"/>
            <a:ext cx="861275" cy="3639135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162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>
            <a:noAutofit/>
          </a:bodyPr>
          <a:lstStyle/>
          <a:p>
            <a:r>
              <a:rPr lang="en-PH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Maersk Line - Origin</a:t>
            </a:r>
            <a:endParaRPr lang="en-PH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0922" y="1069354"/>
            <a:ext cx="6688449" cy="348993"/>
            <a:chOff x="1466865" y="1117745"/>
            <a:chExt cx="6546838" cy="230450"/>
          </a:xfrm>
        </p:grpSpPr>
        <p:sp>
          <p:nvSpPr>
            <p:cNvPr id="51" name="Rectangl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249446" y="1117745"/>
              <a:ext cx="3622967" cy="12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3. Request for disbursement after handling over goods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Straight Arrow Connector 54"/>
            <p:cNvCxnSpPr>
              <a:cxnSpLocks/>
            </p:cNvCxnSpPr>
            <p:nvPr/>
          </p:nvCxnSpPr>
          <p:spPr>
            <a:xfrm>
              <a:off x="1466865" y="1324668"/>
              <a:ext cx="6546838" cy="23527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12338" y="1635750"/>
            <a:ext cx="6661989" cy="184666"/>
            <a:chOff x="1931054" y="1712320"/>
            <a:chExt cx="6274981" cy="113305"/>
          </a:xfrm>
        </p:grpSpPr>
        <p:sp>
          <p:nvSpPr>
            <p:cNvPr id="54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905174" y="1712320"/>
              <a:ext cx="4291600" cy="11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/>
            <a:p>
              <a:pPr marL="173019" indent="-173019"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5. Ships goods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>
              <a:off x="1931054" y="1820684"/>
              <a:ext cx="6274981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19420" y="1409579"/>
            <a:ext cx="6570076" cy="212652"/>
            <a:chOff x="1816100" y="1417115"/>
            <a:chExt cx="6438903" cy="214239"/>
          </a:xfrm>
        </p:grpSpPr>
        <p:sp>
          <p:nvSpPr>
            <p:cNvPr id="52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608508" y="1417115"/>
              <a:ext cx="4291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/>
            <a:p>
              <a:pPr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4. Payment:80% of shipment value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>
              <a:off x="1816100" y="1631354"/>
              <a:ext cx="6438903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10922" y="1922432"/>
            <a:ext cx="6618844" cy="212651"/>
            <a:chOff x="1527006" y="2007522"/>
            <a:chExt cx="6486697" cy="214238"/>
          </a:xfrm>
        </p:grpSpPr>
        <p:sp>
          <p:nvSpPr>
            <p:cNvPr id="53" name="Rectangle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746006" y="2007522"/>
              <a:ext cx="61541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/>
            <a:p>
              <a:pPr marL="173019" indent="-173019"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8. Payment of  (20% minus interest charges)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>
              <a:off x="1527006" y="2221760"/>
              <a:ext cx="6486697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81354" y="4205237"/>
            <a:ext cx="6718017" cy="285218"/>
            <a:chOff x="1429813" y="4155888"/>
            <a:chExt cx="6583890" cy="287347"/>
          </a:xfrm>
        </p:grpSpPr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1429813" y="4443235"/>
              <a:ext cx="6583890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166240" y="4155888"/>
              <a:ext cx="226825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marL="173019" indent="-173019"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7. Maersk Line hands over goods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19420" y="3836281"/>
            <a:ext cx="6641919" cy="265979"/>
            <a:chOff x="1504392" y="3784183"/>
            <a:chExt cx="6509311" cy="267964"/>
          </a:xfrm>
        </p:grpSpPr>
        <p:cxnSp>
          <p:nvCxnSpPr>
            <p:cNvPr id="60" name="Straight Arrow Connector 59"/>
            <p:cNvCxnSpPr>
              <a:cxnSpLocks/>
            </p:cNvCxnSpPr>
            <p:nvPr/>
          </p:nvCxnSpPr>
          <p:spPr>
            <a:xfrm>
              <a:off x="1504392" y="4052147"/>
              <a:ext cx="6509311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3068083" y="3784183"/>
              <a:ext cx="34480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marL="173019" indent="-173019"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6. Payment for goods i.e. 100% of shipment value*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697028" y="1125107"/>
            <a:ext cx="1176375" cy="1062258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162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>
            <a:noAutofit/>
          </a:bodyPr>
          <a:lstStyle/>
          <a:p>
            <a:r>
              <a:rPr lang="en-PH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Shipper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dirty="0" smtClean="0">
                <a:latin typeface="Verdana" pitchFamily="34" charset="0"/>
              </a:rPr>
              <a:t>page 12</a:t>
            </a:r>
            <a:endParaRPr lang="en-PH" dirty="0">
              <a:latin typeface="Verdana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55612" y="359077"/>
            <a:ext cx="8132410" cy="512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1">
                <a:latin typeface="Zetta Sans Book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PH" altLang="en-US" dirty="0" smtClean="0"/>
              <a:t>Post Shipment </a:t>
            </a:r>
            <a:r>
              <a:rPr lang="en-PH" altLang="en-US" dirty="0"/>
              <a:t>finance process :</a:t>
            </a:r>
            <a:endParaRPr lang="en-PH" alt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655782" y="804316"/>
            <a:ext cx="3676630" cy="203507"/>
          </a:xfrm>
          <a:prstGeom prst="rect">
            <a:avLst/>
          </a:prstGeom>
          <a:extLst/>
        </p:spPr>
        <p:txBody>
          <a:bodyPr wrap="square" lIns="0" tIns="0" rIns="0" bIns="18659" anchor="b" anchorCtr="0">
            <a:spAutoFit/>
          </a:bodyPr>
          <a:lstStyle/>
          <a:p>
            <a:pPr defTabSz="837511" eaLnBrk="0" hangingPunct="0">
              <a:buClr>
                <a:srgbClr val="B50030"/>
              </a:buClr>
            </a:pP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High level overview: </a:t>
            </a:r>
            <a:r>
              <a:rPr lang="en-PH" sz="1200" b="1" kern="0" dirty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Flow of funds and goods</a:t>
            </a:r>
            <a:endParaRPr lang="en-PH" sz="1200" b="1" kern="0" dirty="0">
              <a:solidFill>
                <a:srgbClr val="37A1C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7612" y="1147465"/>
            <a:ext cx="9861948" cy="451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rot="5400000">
            <a:off x="1659908" y="2224704"/>
            <a:ext cx="1332865" cy="2065057"/>
          </a:xfrm>
          <a:custGeom>
            <a:avLst/>
            <a:gdLst>
              <a:gd name="T0" fmla="*/ 684 w 684"/>
              <a:gd name="T1" fmla="*/ 341 h 846"/>
              <a:gd name="T2" fmla="*/ 343 w 684"/>
              <a:gd name="T3" fmla="*/ 0 h 846"/>
              <a:gd name="T4" fmla="*/ 0 w 684"/>
              <a:gd name="T5" fmla="*/ 341 h 846"/>
              <a:gd name="T6" fmla="*/ 150 w 684"/>
              <a:gd name="T7" fmla="*/ 341 h 846"/>
              <a:gd name="T8" fmla="*/ 150 w 684"/>
              <a:gd name="T9" fmla="*/ 846 h 846"/>
              <a:gd name="T10" fmla="*/ 535 w 684"/>
              <a:gd name="T11" fmla="*/ 846 h 846"/>
              <a:gd name="T12" fmla="*/ 535 w 684"/>
              <a:gd name="T13" fmla="*/ 341 h 846"/>
              <a:gd name="T14" fmla="*/ 684 w 684"/>
              <a:gd name="T15" fmla="*/ 341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4" h="846">
                <a:moveTo>
                  <a:pt x="684" y="341"/>
                </a:moveTo>
                <a:lnTo>
                  <a:pt x="343" y="0"/>
                </a:lnTo>
                <a:lnTo>
                  <a:pt x="0" y="341"/>
                </a:lnTo>
                <a:lnTo>
                  <a:pt x="150" y="341"/>
                </a:lnTo>
                <a:lnTo>
                  <a:pt x="150" y="846"/>
                </a:lnTo>
                <a:lnTo>
                  <a:pt x="535" y="846"/>
                </a:lnTo>
                <a:lnTo>
                  <a:pt x="535" y="341"/>
                </a:lnTo>
                <a:lnTo>
                  <a:pt x="684" y="341"/>
                </a:lnTo>
                <a:close/>
              </a:path>
            </a:pathLst>
          </a:custGeom>
          <a:solidFill>
            <a:srgbClr val="69B8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 rot="5400000">
            <a:off x="3477491" y="2185029"/>
            <a:ext cx="677948" cy="1551847"/>
          </a:xfrm>
          <a:custGeom>
            <a:avLst/>
            <a:gdLst>
              <a:gd name="T0" fmla="*/ 470 w 512"/>
              <a:gd name="T1" fmla="*/ 0 h 580"/>
              <a:gd name="T2" fmla="*/ 352 w 512"/>
              <a:gd name="T3" fmla="*/ 44 h 580"/>
              <a:gd name="T4" fmla="*/ 256 w 512"/>
              <a:gd name="T5" fmla="*/ 346 h 580"/>
              <a:gd name="T6" fmla="*/ 160 w 512"/>
              <a:gd name="T7" fmla="*/ 44 h 580"/>
              <a:gd name="T8" fmla="*/ 42 w 512"/>
              <a:gd name="T9" fmla="*/ 0 h 580"/>
              <a:gd name="T10" fmla="*/ 0 w 512"/>
              <a:gd name="T11" fmla="*/ 114 h 580"/>
              <a:gd name="T12" fmla="*/ 88 w 512"/>
              <a:gd name="T13" fmla="*/ 356 h 580"/>
              <a:gd name="T14" fmla="*/ 94 w 512"/>
              <a:gd name="T15" fmla="*/ 580 h 580"/>
              <a:gd name="T16" fmla="*/ 256 w 512"/>
              <a:gd name="T17" fmla="*/ 436 h 580"/>
              <a:gd name="T18" fmla="*/ 418 w 512"/>
              <a:gd name="T19" fmla="*/ 580 h 580"/>
              <a:gd name="T20" fmla="*/ 424 w 512"/>
              <a:gd name="T21" fmla="*/ 356 h 580"/>
              <a:gd name="T22" fmla="*/ 512 w 512"/>
              <a:gd name="T23" fmla="*/ 114 h 580"/>
              <a:gd name="T24" fmla="*/ 470 w 512"/>
              <a:gd name="T25" fmla="*/ 0 h 580"/>
              <a:gd name="connsiteX0" fmla="*/ 9180 w 10000"/>
              <a:gd name="connsiteY0" fmla="*/ 0 h 10000"/>
              <a:gd name="connsiteX1" fmla="*/ 5000 w 10000"/>
              <a:gd name="connsiteY1" fmla="*/ 5966 h 10000"/>
              <a:gd name="connsiteX2" fmla="*/ 3125 w 10000"/>
              <a:gd name="connsiteY2" fmla="*/ 759 h 10000"/>
              <a:gd name="connsiteX3" fmla="*/ 820 w 10000"/>
              <a:gd name="connsiteY3" fmla="*/ 0 h 10000"/>
              <a:gd name="connsiteX4" fmla="*/ 0 w 10000"/>
              <a:gd name="connsiteY4" fmla="*/ 1966 h 10000"/>
              <a:gd name="connsiteX5" fmla="*/ 1719 w 10000"/>
              <a:gd name="connsiteY5" fmla="*/ 6138 h 10000"/>
              <a:gd name="connsiteX6" fmla="*/ 1836 w 10000"/>
              <a:gd name="connsiteY6" fmla="*/ 10000 h 10000"/>
              <a:gd name="connsiteX7" fmla="*/ 5000 w 10000"/>
              <a:gd name="connsiteY7" fmla="*/ 7517 h 10000"/>
              <a:gd name="connsiteX8" fmla="*/ 8164 w 10000"/>
              <a:gd name="connsiteY8" fmla="*/ 10000 h 10000"/>
              <a:gd name="connsiteX9" fmla="*/ 8281 w 10000"/>
              <a:gd name="connsiteY9" fmla="*/ 6138 h 10000"/>
              <a:gd name="connsiteX10" fmla="*/ 10000 w 10000"/>
              <a:gd name="connsiteY10" fmla="*/ 1966 h 10000"/>
              <a:gd name="connsiteX11" fmla="*/ 9180 w 10000"/>
              <a:gd name="connsiteY11" fmla="*/ 0 h 10000"/>
              <a:gd name="connsiteX0" fmla="*/ 10000 w 10000"/>
              <a:gd name="connsiteY0" fmla="*/ 1966 h 10000"/>
              <a:gd name="connsiteX1" fmla="*/ 5000 w 10000"/>
              <a:gd name="connsiteY1" fmla="*/ 5966 h 10000"/>
              <a:gd name="connsiteX2" fmla="*/ 3125 w 10000"/>
              <a:gd name="connsiteY2" fmla="*/ 759 h 10000"/>
              <a:gd name="connsiteX3" fmla="*/ 820 w 10000"/>
              <a:gd name="connsiteY3" fmla="*/ 0 h 10000"/>
              <a:gd name="connsiteX4" fmla="*/ 0 w 10000"/>
              <a:gd name="connsiteY4" fmla="*/ 1966 h 10000"/>
              <a:gd name="connsiteX5" fmla="*/ 1719 w 10000"/>
              <a:gd name="connsiteY5" fmla="*/ 6138 h 10000"/>
              <a:gd name="connsiteX6" fmla="*/ 1836 w 10000"/>
              <a:gd name="connsiteY6" fmla="*/ 10000 h 10000"/>
              <a:gd name="connsiteX7" fmla="*/ 5000 w 10000"/>
              <a:gd name="connsiteY7" fmla="*/ 7517 h 10000"/>
              <a:gd name="connsiteX8" fmla="*/ 8164 w 10000"/>
              <a:gd name="connsiteY8" fmla="*/ 10000 h 10000"/>
              <a:gd name="connsiteX9" fmla="*/ 8281 w 10000"/>
              <a:gd name="connsiteY9" fmla="*/ 6138 h 10000"/>
              <a:gd name="connsiteX10" fmla="*/ 10000 w 10000"/>
              <a:gd name="connsiteY10" fmla="*/ 1966 h 10000"/>
              <a:gd name="connsiteX0" fmla="*/ 8281 w 8281"/>
              <a:gd name="connsiteY0" fmla="*/ 6138 h 10000"/>
              <a:gd name="connsiteX1" fmla="*/ 5000 w 8281"/>
              <a:gd name="connsiteY1" fmla="*/ 5966 h 10000"/>
              <a:gd name="connsiteX2" fmla="*/ 3125 w 8281"/>
              <a:gd name="connsiteY2" fmla="*/ 759 h 10000"/>
              <a:gd name="connsiteX3" fmla="*/ 820 w 8281"/>
              <a:gd name="connsiteY3" fmla="*/ 0 h 10000"/>
              <a:gd name="connsiteX4" fmla="*/ 0 w 8281"/>
              <a:gd name="connsiteY4" fmla="*/ 1966 h 10000"/>
              <a:gd name="connsiteX5" fmla="*/ 1719 w 8281"/>
              <a:gd name="connsiteY5" fmla="*/ 6138 h 10000"/>
              <a:gd name="connsiteX6" fmla="*/ 1836 w 8281"/>
              <a:gd name="connsiteY6" fmla="*/ 10000 h 10000"/>
              <a:gd name="connsiteX7" fmla="*/ 5000 w 8281"/>
              <a:gd name="connsiteY7" fmla="*/ 7517 h 10000"/>
              <a:gd name="connsiteX8" fmla="*/ 8164 w 8281"/>
              <a:gd name="connsiteY8" fmla="*/ 10000 h 10000"/>
              <a:gd name="connsiteX9" fmla="*/ 8281 w 8281"/>
              <a:gd name="connsiteY9" fmla="*/ 6138 h 10000"/>
              <a:gd name="connsiteX0" fmla="*/ 10000 w 10000"/>
              <a:gd name="connsiteY0" fmla="*/ 6138 h 10000"/>
              <a:gd name="connsiteX1" fmla="*/ 6038 w 10000"/>
              <a:gd name="connsiteY1" fmla="*/ 5966 h 10000"/>
              <a:gd name="connsiteX2" fmla="*/ 3774 w 10000"/>
              <a:gd name="connsiteY2" fmla="*/ 759 h 10000"/>
              <a:gd name="connsiteX3" fmla="*/ 990 w 10000"/>
              <a:gd name="connsiteY3" fmla="*/ 0 h 10000"/>
              <a:gd name="connsiteX4" fmla="*/ 0 w 10000"/>
              <a:gd name="connsiteY4" fmla="*/ 1966 h 10000"/>
              <a:gd name="connsiteX5" fmla="*/ 2076 w 10000"/>
              <a:gd name="connsiteY5" fmla="*/ 6138 h 10000"/>
              <a:gd name="connsiteX6" fmla="*/ 2217 w 10000"/>
              <a:gd name="connsiteY6" fmla="*/ 10000 h 10000"/>
              <a:gd name="connsiteX7" fmla="*/ 6038 w 10000"/>
              <a:gd name="connsiteY7" fmla="*/ 7517 h 10000"/>
              <a:gd name="connsiteX8" fmla="*/ 9859 w 10000"/>
              <a:gd name="connsiteY8" fmla="*/ 10000 h 10000"/>
              <a:gd name="connsiteX9" fmla="*/ 9846 w 10000"/>
              <a:gd name="connsiteY9" fmla="*/ 9968 h 10000"/>
              <a:gd name="connsiteX10" fmla="*/ 10000 w 10000"/>
              <a:gd name="connsiteY10" fmla="*/ 6138 h 10000"/>
              <a:gd name="connsiteX0" fmla="*/ 10000 w 10420"/>
              <a:gd name="connsiteY0" fmla="*/ 6138 h 10019"/>
              <a:gd name="connsiteX1" fmla="*/ 6038 w 10420"/>
              <a:gd name="connsiteY1" fmla="*/ 5966 h 10019"/>
              <a:gd name="connsiteX2" fmla="*/ 3774 w 10420"/>
              <a:gd name="connsiteY2" fmla="*/ 759 h 10019"/>
              <a:gd name="connsiteX3" fmla="*/ 990 w 10420"/>
              <a:gd name="connsiteY3" fmla="*/ 0 h 10019"/>
              <a:gd name="connsiteX4" fmla="*/ 0 w 10420"/>
              <a:gd name="connsiteY4" fmla="*/ 1966 h 10019"/>
              <a:gd name="connsiteX5" fmla="*/ 2076 w 10420"/>
              <a:gd name="connsiteY5" fmla="*/ 6138 h 10019"/>
              <a:gd name="connsiteX6" fmla="*/ 2217 w 10420"/>
              <a:gd name="connsiteY6" fmla="*/ 10000 h 10019"/>
              <a:gd name="connsiteX7" fmla="*/ 6038 w 10420"/>
              <a:gd name="connsiteY7" fmla="*/ 7517 h 10019"/>
              <a:gd name="connsiteX8" fmla="*/ 9859 w 10420"/>
              <a:gd name="connsiteY8" fmla="*/ 10000 h 10019"/>
              <a:gd name="connsiteX9" fmla="*/ 10000 w 10420"/>
              <a:gd name="connsiteY9" fmla="*/ 6138 h 10019"/>
              <a:gd name="connsiteX0" fmla="*/ 10000 w 10000"/>
              <a:gd name="connsiteY0" fmla="*/ 6138 h 10000"/>
              <a:gd name="connsiteX1" fmla="*/ 6038 w 10000"/>
              <a:gd name="connsiteY1" fmla="*/ 5966 h 10000"/>
              <a:gd name="connsiteX2" fmla="*/ 3774 w 10000"/>
              <a:gd name="connsiteY2" fmla="*/ 759 h 10000"/>
              <a:gd name="connsiteX3" fmla="*/ 990 w 10000"/>
              <a:gd name="connsiteY3" fmla="*/ 0 h 10000"/>
              <a:gd name="connsiteX4" fmla="*/ 0 w 10000"/>
              <a:gd name="connsiteY4" fmla="*/ 1966 h 10000"/>
              <a:gd name="connsiteX5" fmla="*/ 2076 w 10000"/>
              <a:gd name="connsiteY5" fmla="*/ 6138 h 10000"/>
              <a:gd name="connsiteX6" fmla="*/ 2217 w 10000"/>
              <a:gd name="connsiteY6" fmla="*/ 10000 h 10000"/>
              <a:gd name="connsiteX7" fmla="*/ 6038 w 10000"/>
              <a:gd name="connsiteY7" fmla="*/ 7517 h 10000"/>
              <a:gd name="connsiteX8" fmla="*/ 10000 w 10000"/>
              <a:gd name="connsiteY8" fmla="*/ 6138 h 10000"/>
              <a:gd name="connsiteX0" fmla="*/ 6038 w 6424"/>
              <a:gd name="connsiteY0" fmla="*/ 7517 h 10000"/>
              <a:gd name="connsiteX1" fmla="*/ 6038 w 6424"/>
              <a:gd name="connsiteY1" fmla="*/ 5966 h 10000"/>
              <a:gd name="connsiteX2" fmla="*/ 3774 w 6424"/>
              <a:gd name="connsiteY2" fmla="*/ 759 h 10000"/>
              <a:gd name="connsiteX3" fmla="*/ 990 w 6424"/>
              <a:gd name="connsiteY3" fmla="*/ 0 h 10000"/>
              <a:gd name="connsiteX4" fmla="*/ 0 w 6424"/>
              <a:gd name="connsiteY4" fmla="*/ 1966 h 10000"/>
              <a:gd name="connsiteX5" fmla="*/ 2076 w 6424"/>
              <a:gd name="connsiteY5" fmla="*/ 6138 h 10000"/>
              <a:gd name="connsiteX6" fmla="*/ 2217 w 6424"/>
              <a:gd name="connsiteY6" fmla="*/ 10000 h 10000"/>
              <a:gd name="connsiteX7" fmla="*/ 6038 w 6424"/>
              <a:gd name="connsiteY7" fmla="*/ 75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4" h="10000">
                <a:moveTo>
                  <a:pt x="6038" y="7517"/>
                </a:moveTo>
                <a:cubicBezTo>
                  <a:pt x="6675" y="6845"/>
                  <a:pt x="6415" y="7092"/>
                  <a:pt x="6038" y="5966"/>
                </a:cubicBezTo>
                <a:cubicBezTo>
                  <a:pt x="5802" y="4414"/>
                  <a:pt x="3774" y="759"/>
                  <a:pt x="3774" y="759"/>
                </a:cubicBezTo>
                <a:lnTo>
                  <a:pt x="990" y="0"/>
                </a:lnTo>
                <a:lnTo>
                  <a:pt x="0" y="1966"/>
                </a:lnTo>
                <a:cubicBezTo>
                  <a:pt x="755" y="2448"/>
                  <a:pt x="2076" y="6138"/>
                  <a:pt x="2076" y="6138"/>
                </a:cubicBezTo>
                <a:lnTo>
                  <a:pt x="2217" y="10000"/>
                </a:lnTo>
                <a:cubicBezTo>
                  <a:pt x="3491" y="9172"/>
                  <a:pt x="5401" y="8189"/>
                  <a:pt x="6038" y="7517"/>
                </a:cubicBezTo>
                <a:close/>
              </a:path>
            </a:pathLst>
          </a:custGeom>
          <a:solidFill>
            <a:srgbClr val="2F454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rot="5400000">
            <a:off x="4624779" y="3246484"/>
            <a:ext cx="950934" cy="1514150"/>
          </a:xfrm>
          <a:custGeom>
            <a:avLst/>
            <a:gdLst>
              <a:gd name="T0" fmla="*/ 0 w 488"/>
              <a:gd name="T1" fmla="*/ 633 h 723"/>
              <a:gd name="T2" fmla="*/ 146 w 488"/>
              <a:gd name="T3" fmla="*/ 587 h 723"/>
              <a:gd name="T4" fmla="*/ 200 w 488"/>
              <a:gd name="T5" fmla="*/ 723 h 723"/>
              <a:gd name="T6" fmla="*/ 430 w 488"/>
              <a:gd name="T7" fmla="*/ 240 h 723"/>
              <a:gd name="T8" fmla="*/ 488 w 488"/>
              <a:gd name="T9" fmla="*/ 271 h 723"/>
              <a:gd name="T10" fmla="*/ 421 w 488"/>
              <a:gd name="T11" fmla="*/ 0 h 723"/>
              <a:gd name="T12" fmla="*/ 159 w 488"/>
              <a:gd name="T13" fmla="*/ 119 h 723"/>
              <a:gd name="T14" fmla="*/ 225 w 488"/>
              <a:gd name="T15" fmla="*/ 155 h 723"/>
              <a:gd name="T16" fmla="*/ 0 w 488"/>
              <a:gd name="T17" fmla="*/ 63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723">
                <a:moveTo>
                  <a:pt x="0" y="633"/>
                </a:moveTo>
                <a:lnTo>
                  <a:pt x="146" y="587"/>
                </a:lnTo>
                <a:lnTo>
                  <a:pt x="200" y="723"/>
                </a:lnTo>
                <a:lnTo>
                  <a:pt x="430" y="240"/>
                </a:lnTo>
                <a:lnTo>
                  <a:pt x="488" y="271"/>
                </a:lnTo>
                <a:lnTo>
                  <a:pt x="421" y="0"/>
                </a:lnTo>
                <a:lnTo>
                  <a:pt x="159" y="119"/>
                </a:lnTo>
                <a:lnTo>
                  <a:pt x="225" y="155"/>
                </a:lnTo>
                <a:lnTo>
                  <a:pt x="0" y="633"/>
                </a:lnTo>
                <a:close/>
              </a:path>
            </a:pathLst>
          </a:custGeom>
          <a:solidFill>
            <a:srgbClr val="69B8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 rot="5400000">
            <a:off x="4622830" y="1761625"/>
            <a:ext cx="954831" cy="1514150"/>
          </a:xfrm>
          <a:custGeom>
            <a:avLst/>
            <a:gdLst>
              <a:gd name="T0" fmla="*/ 490 w 490"/>
              <a:gd name="T1" fmla="*/ 633 h 723"/>
              <a:gd name="T2" fmla="*/ 342 w 490"/>
              <a:gd name="T3" fmla="*/ 587 h 723"/>
              <a:gd name="T4" fmla="*/ 290 w 490"/>
              <a:gd name="T5" fmla="*/ 723 h 723"/>
              <a:gd name="T6" fmla="*/ 60 w 490"/>
              <a:gd name="T7" fmla="*/ 240 h 723"/>
              <a:gd name="T8" fmla="*/ 0 w 490"/>
              <a:gd name="T9" fmla="*/ 271 h 723"/>
              <a:gd name="T10" fmla="*/ 69 w 490"/>
              <a:gd name="T11" fmla="*/ 0 h 723"/>
              <a:gd name="T12" fmla="*/ 331 w 490"/>
              <a:gd name="T13" fmla="*/ 119 h 723"/>
              <a:gd name="T14" fmla="*/ 265 w 490"/>
              <a:gd name="T15" fmla="*/ 155 h 723"/>
              <a:gd name="T16" fmla="*/ 490 w 490"/>
              <a:gd name="T17" fmla="*/ 63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723">
                <a:moveTo>
                  <a:pt x="490" y="633"/>
                </a:moveTo>
                <a:lnTo>
                  <a:pt x="342" y="587"/>
                </a:lnTo>
                <a:lnTo>
                  <a:pt x="290" y="723"/>
                </a:lnTo>
                <a:lnTo>
                  <a:pt x="60" y="240"/>
                </a:lnTo>
                <a:lnTo>
                  <a:pt x="0" y="271"/>
                </a:lnTo>
                <a:lnTo>
                  <a:pt x="69" y="0"/>
                </a:lnTo>
                <a:lnTo>
                  <a:pt x="331" y="119"/>
                </a:lnTo>
                <a:lnTo>
                  <a:pt x="265" y="155"/>
                </a:lnTo>
                <a:lnTo>
                  <a:pt x="490" y="633"/>
                </a:lnTo>
                <a:close/>
              </a:path>
            </a:pathLst>
          </a:custGeom>
          <a:solidFill>
            <a:srgbClr val="69B8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0168564">
            <a:off x="3922310" y="2646315"/>
            <a:ext cx="1100016" cy="209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spcBef>
                <a:spcPts val="60"/>
              </a:spcBef>
              <a:spcAft>
                <a:spcPts val="600"/>
              </a:spcAft>
            </a:pPr>
            <a:r>
              <a:rPr lang="en-PH" sz="1800" dirty="0" smtClean="0">
                <a:solidFill>
                  <a:srgbClr val="000000"/>
                </a:solidFill>
                <a:latin typeface="Zetta Sans WS Light" charset="0"/>
              </a:rPr>
              <a:t>Flow </a:t>
            </a:r>
            <a:r>
              <a:rPr lang="en-PH" sz="1800" dirty="0">
                <a:solidFill>
                  <a:srgbClr val="000000"/>
                </a:solidFill>
                <a:latin typeface="Zetta Sans WS Light" charset="0"/>
              </a:rPr>
              <a:t>of </a:t>
            </a:r>
            <a:r>
              <a:rPr lang="en-PH" sz="1800" dirty="0" smtClean="0">
                <a:solidFill>
                  <a:srgbClr val="000000"/>
                </a:solidFill>
                <a:latin typeface="Zetta Sans WS Light" charset="0"/>
              </a:rPr>
              <a:t>Money</a:t>
            </a:r>
            <a:endParaRPr lang="en-PH" sz="1800" dirty="0">
              <a:solidFill>
                <a:srgbClr val="000000"/>
              </a:solidFill>
              <a:latin typeface="Zetta Sans WS Light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36067" y="3767542"/>
            <a:ext cx="1049587" cy="1042806"/>
            <a:chOff x="7473234" y="3657779"/>
            <a:chExt cx="1049587" cy="1042806"/>
          </a:xfrm>
        </p:grpSpPr>
        <p:sp>
          <p:nvSpPr>
            <p:cNvPr id="23" name="Oval 22"/>
            <p:cNvSpPr/>
            <p:nvPr/>
          </p:nvSpPr>
          <p:spPr>
            <a:xfrm>
              <a:off x="7473234" y="3675106"/>
              <a:ext cx="1049587" cy="1025479"/>
            </a:xfrm>
            <a:prstGeom prst="ellipse">
              <a:avLst/>
            </a:prstGeom>
            <a:solidFill>
              <a:srgbClr val="69B8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24" name="Picture 7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04" y="3657779"/>
              <a:ext cx="813246" cy="750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936067" y="1709963"/>
            <a:ext cx="1049587" cy="1025479"/>
            <a:chOff x="7473234" y="1600200"/>
            <a:chExt cx="1049587" cy="1025479"/>
          </a:xfrm>
        </p:grpSpPr>
        <p:sp>
          <p:nvSpPr>
            <p:cNvPr id="26" name="Oval 25"/>
            <p:cNvSpPr/>
            <p:nvPr/>
          </p:nvSpPr>
          <p:spPr>
            <a:xfrm>
              <a:off x="7473234" y="1600200"/>
              <a:ext cx="1049587" cy="1025479"/>
            </a:xfrm>
            <a:prstGeom prst="ellipse">
              <a:avLst/>
            </a:prstGeom>
            <a:solidFill>
              <a:srgbClr val="69B8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27" name="Picture 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403" y="1787842"/>
              <a:ext cx="673249" cy="62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Freeform 7"/>
          <p:cNvSpPr>
            <a:spLocks/>
          </p:cNvSpPr>
          <p:nvPr/>
        </p:nvSpPr>
        <p:spPr bwMode="auto">
          <a:xfrm rot="5400000" flipH="1">
            <a:off x="3481007" y="2780068"/>
            <a:ext cx="696038" cy="1551847"/>
          </a:xfrm>
          <a:custGeom>
            <a:avLst/>
            <a:gdLst>
              <a:gd name="T0" fmla="*/ 470 w 512"/>
              <a:gd name="T1" fmla="*/ 0 h 580"/>
              <a:gd name="T2" fmla="*/ 352 w 512"/>
              <a:gd name="T3" fmla="*/ 44 h 580"/>
              <a:gd name="T4" fmla="*/ 256 w 512"/>
              <a:gd name="T5" fmla="*/ 346 h 580"/>
              <a:gd name="T6" fmla="*/ 160 w 512"/>
              <a:gd name="T7" fmla="*/ 44 h 580"/>
              <a:gd name="T8" fmla="*/ 42 w 512"/>
              <a:gd name="T9" fmla="*/ 0 h 580"/>
              <a:gd name="T10" fmla="*/ 0 w 512"/>
              <a:gd name="T11" fmla="*/ 114 h 580"/>
              <a:gd name="T12" fmla="*/ 88 w 512"/>
              <a:gd name="T13" fmla="*/ 356 h 580"/>
              <a:gd name="T14" fmla="*/ 94 w 512"/>
              <a:gd name="T15" fmla="*/ 580 h 580"/>
              <a:gd name="T16" fmla="*/ 256 w 512"/>
              <a:gd name="T17" fmla="*/ 436 h 580"/>
              <a:gd name="T18" fmla="*/ 418 w 512"/>
              <a:gd name="T19" fmla="*/ 580 h 580"/>
              <a:gd name="T20" fmla="*/ 424 w 512"/>
              <a:gd name="T21" fmla="*/ 356 h 580"/>
              <a:gd name="T22" fmla="*/ 512 w 512"/>
              <a:gd name="T23" fmla="*/ 114 h 580"/>
              <a:gd name="T24" fmla="*/ 470 w 512"/>
              <a:gd name="T25" fmla="*/ 0 h 580"/>
              <a:gd name="connsiteX0" fmla="*/ 9180 w 10000"/>
              <a:gd name="connsiteY0" fmla="*/ 0 h 10000"/>
              <a:gd name="connsiteX1" fmla="*/ 5000 w 10000"/>
              <a:gd name="connsiteY1" fmla="*/ 5966 h 10000"/>
              <a:gd name="connsiteX2" fmla="*/ 3125 w 10000"/>
              <a:gd name="connsiteY2" fmla="*/ 759 h 10000"/>
              <a:gd name="connsiteX3" fmla="*/ 820 w 10000"/>
              <a:gd name="connsiteY3" fmla="*/ 0 h 10000"/>
              <a:gd name="connsiteX4" fmla="*/ 0 w 10000"/>
              <a:gd name="connsiteY4" fmla="*/ 1966 h 10000"/>
              <a:gd name="connsiteX5" fmla="*/ 1719 w 10000"/>
              <a:gd name="connsiteY5" fmla="*/ 6138 h 10000"/>
              <a:gd name="connsiteX6" fmla="*/ 1836 w 10000"/>
              <a:gd name="connsiteY6" fmla="*/ 10000 h 10000"/>
              <a:gd name="connsiteX7" fmla="*/ 5000 w 10000"/>
              <a:gd name="connsiteY7" fmla="*/ 7517 h 10000"/>
              <a:gd name="connsiteX8" fmla="*/ 8164 w 10000"/>
              <a:gd name="connsiteY8" fmla="*/ 10000 h 10000"/>
              <a:gd name="connsiteX9" fmla="*/ 8281 w 10000"/>
              <a:gd name="connsiteY9" fmla="*/ 6138 h 10000"/>
              <a:gd name="connsiteX10" fmla="*/ 10000 w 10000"/>
              <a:gd name="connsiteY10" fmla="*/ 1966 h 10000"/>
              <a:gd name="connsiteX11" fmla="*/ 9180 w 10000"/>
              <a:gd name="connsiteY11" fmla="*/ 0 h 10000"/>
              <a:gd name="connsiteX0" fmla="*/ 10000 w 10000"/>
              <a:gd name="connsiteY0" fmla="*/ 1966 h 10000"/>
              <a:gd name="connsiteX1" fmla="*/ 5000 w 10000"/>
              <a:gd name="connsiteY1" fmla="*/ 5966 h 10000"/>
              <a:gd name="connsiteX2" fmla="*/ 3125 w 10000"/>
              <a:gd name="connsiteY2" fmla="*/ 759 h 10000"/>
              <a:gd name="connsiteX3" fmla="*/ 820 w 10000"/>
              <a:gd name="connsiteY3" fmla="*/ 0 h 10000"/>
              <a:gd name="connsiteX4" fmla="*/ 0 w 10000"/>
              <a:gd name="connsiteY4" fmla="*/ 1966 h 10000"/>
              <a:gd name="connsiteX5" fmla="*/ 1719 w 10000"/>
              <a:gd name="connsiteY5" fmla="*/ 6138 h 10000"/>
              <a:gd name="connsiteX6" fmla="*/ 1836 w 10000"/>
              <a:gd name="connsiteY6" fmla="*/ 10000 h 10000"/>
              <a:gd name="connsiteX7" fmla="*/ 5000 w 10000"/>
              <a:gd name="connsiteY7" fmla="*/ 7517 h 10000"/>
              <a:gd name="connsiteX8" fmla="*/ 8164 w 10000"/>
              <a:gd name="connsiteY8" fmla="*/ 10000 h 10000"/>
              <a:gd name="connsiteX9" fmla="*/ 8281 w 10000"/>
              <a:gd name="connsiteY9" fmla="*/ 6138 h 10000"/>
              <a:gd name="connsiteX10" fmla="*/ 10000 w 10000"/>
              <a:gd name="connsiteY10" fmla="*/ 1966 h 10000"/>
              <a:gd name="connsiteX0" fmla="*/ 8281 w 8281"/>
              <a:gd name="connsiteY0" fmla="*/ 6138 h 10000"/>
              <a:gd name="connsiteX1" fmla="*/ 5000 w 8281"/>
              <a:gd name="connsiteY1" fmla="*/ 5966 h 10000"/>
              <a:gd name="connsiteX2" fmla="*/ 3125 w 8281"/>
              <a:gd name="connsiteY2" fmla="*/ 759 h 10000"/>
              <a:gd name="connsiteX3" fmla="*/ 820 w 8281"/>
              <a:gd name="connsiteY3" fmla="*/ 0 h 10000"/>
              <a:gd name="connsiteX4" fmla="*/ 0 w 8281"/>
              <a:gd name="connsiteY4" fmla="*/ 1966 h 10000"/>
              <a:gd name="connsiteX5" fmla="*/ 1719 w 8281"/>
              <a:gd name="connsiteY5" fmla="*/ 6138 h 10000"/>
              <a:gd name="connsiteX6" fmla="*/ 1836 w 8281"/>
              <a:gd name="connsiteY6" fmla="*/ 10000 h 10000"/>
              <a:gd name="connsiteX7" fmla="*/ 5000 w 8281"/>
              <a:gd name="connsiteY7" fmla="*/ 7517 h 10000"/>
              <a:gd name="connsiteX8" fmla="*/ 8164 w 8281"/>
              <a:gd name="connsiteY8" fmla="*/ 10000 h 10000"/>
              <a:gd name="connsiteX9" fmla="*/ 8281 w 8281"/>
              <a:gd name="connsiteY9" fmla="*/ 6138 h 10000"/>
              <a:gd name="connsiteX0" fmla="*/ 10000 w 10000"/>
              <a:gd name="connsiteY0" fmla="*/ 6138 h 10000"/>
              <a:gd name="connsiteX1" fmla="*/ 6038 w 10000"/>
              <a:gd name="connsiteY1" fmla="*/ 5966 h 10000"/>
              <a:gd name="connsiteX2" fmla="*/ 3774 w 10000"/>
              <a:gd name="connsiteY2" fmla="*/ 759 h 10000"/>
              <a:gd name="connsiteX3" fmla="*/ 990 w 10000"/>
              <a:gd name="connsiteY3" fmla="*/ 0 h 10000"/>
              <a:gd name="connsiteX4" fmla="*/ 0 w 10000"/>
              <a:gd name="connsiteY4" fmla="*/ 1966 h 10000"/>
              <a:gd name="connsiteX5" fmla="*/ 2076 w 10000"/>
              <a:gd name="connsiteY5" fmla="*/ 6138 h 10000"/>
              <a:gd name="connsiteX6" fmla="*/ 2217 w 10000"/>
              <a:gd name="connsiteY6" fmla="*/ 10000 h 10000"/>
              <a:gd name="connsiteX7" fmla="*/ 6038 w 10000"/>
              <a:gd name="connsiteY7" fmla="*/ 7517 h 10000"/>
              <a:gd name="connsiteX8" fmla="*/ 9859 w 10000"/>
              <a:gd name="connsiteY8" fmla="*/ 10000 h 10000"/>
              <a:gd name="connsiteX9" fmla="*/ 9846 w 10000"/>
              <a:gd name="connsiteY9" fmla="*/ 9968 h 10000"/>
              <a:gd name="connsiteX10" fmla="*/ 10000 w 10000"/>
              <a:gd name="connsiteY10" fmla="*/ 6138 h 10000"/>
              <a:gd name="connsiteX0" fmla="*/ 10000 w 10420"/>
              <a:gd name="connsiteY0" fmla="*/ 6138 h 10019"/>
              <a:gd name="connsiteX1" fmla="*/ 6038 w 10420"/>
              <a:gd name="connsiteY1" fmla="*/ 5966 h 10019"/>
              <a:gd name="connsiteX2" fmla="*/ 3774 w 10420"/>
              <a:gd name="connsiteY2" fmla="*/ 759 h 10019"/>
              <a:gd name="connsiteX3" fmla="*/ 990 w 10420"/>
              <a:gd name="connsiteY3" fmla="*/ 0 h 10019"/>
              <a:gd name="connsiteX4" fmla="*/ 0 w 10420"/>
              <a:gd name="connsiteY4" fmla="*/ 1966 h 10019"/>
              <a:gd name="connsiteX5" fmla="*/ 2076 w 10420"/>
              <a:gd name="connsiteY5" fmla="*/ 6138 h 10019"/>
              <a:gd name="connsiteX6" fmla="*/ 2217 w 10420"/>
              <a:gd name="connsiteY6" fmla="*/ 10000 h 10019"/>
              <a:gd name="connsiteX7" fmla="*/ 6038 w 10420"/>
              <a:gd name="connsiteY7" fmla="*/ 7517 h 10019"/>
              <a:gd name="connsiteX8" fmla="*/ 9859 w 10420"/>
              <a:gd name="connsiteY8" fmla="*/ 10000 h 10019"/>
              <a:gd name="connsiteX9" fmla="*/ 10000 w 10420"/>
              <a:gd name="connsiteY9" fmla="*/ 6138 h 10019"/>
              <a:gd name="connsiteX0" fmla="*/ 10000 w 10000"/>
              <a:gd name="connsiteY0" fmla="*/ 6138 h 10000"/>
              <a:gd name="connsiteX1" fmla="*/ 6038 w 10000"/>
              <a:gd name="connsiteY1" fmla="*/ 5966 h 10000"/>
              <a:gd name="connsiteX2" fmla="*/ 3774 w 10000"/>
              <a:gd name="connsiteY2" fmla="*/ 759 h 10000"/>
              <a:gd name="connsiteX3" fmla="*/ 990 w 10000"/>
              <a:gd name="connsiteY3" fmla="*/ 0 h 10000"/>
              <a:gd name="connsiteX4" fmla="*/ 0 w 10000"/>
              <a:gd name="connsiteY4" fmla="*/ 1966 h 10000"/>
              <a:gd name="connsiteX5" fmla="*/ 2076 w 10000"/>
              <a:gd name="connsiteY5" fmla="*/ 6138 h 10000"/>
              <a:gd name="connsiteX6" fmla="*/ 2217 w 10000"/>
              <a:gd name="connsiteY6" fmla="*/ 10000 h 10000"/>
              <a:gd name="connsiteX7" fmla="*/ 6038 w 10000"/>
              <a:gd name="connsiteY7" fmla="*/ 7517 h 10000"/>
              <a:gd name="connsiteX8" fmla="*/ 10000 w 10000"/>
              <a:gd name="connsiteY8" fmla="*/ 6138 h 10000"/>
              <a:gd name="connsiteX0" fmla="*/ 6038 w 6424"/>
              <a:gd name="connsiteY0" fmla="*/ 7517 h 10000"/>
              <a:gd name="connsiteX1" fmla="*/ 6038 w 6424"/>
              <a:gd name="connsiteY1" fmla="*/ 5966 h 10000"/>
              <a:gd name="connsiteX2" fmla="*/ 3774 w 6424"/>
              <a:gd name="connsiteY2" fmla="*/ 759 h 10000"/>
              <a:gd name="connsiteX3" fmla="*/ 990 w 6424"/>
              <a:gd name="connsiteY3" fmla="*/ 0 h 10000"/>
              <a:gd name="connsiteX4" fmla="*/ 0 w 6424"/>
              <a:gd name="connsiteY4" fmla="*/ 1966 h 10000"/>
              <a:gd name="connsiteX5" fmla="*/ 2076 w 6424"/>
              <a:gd name="connsiteY5" fmla="*/ 6138 h 10000"/>
              <a:gd name="connsiteX6" fmla="*/ 2217 w 6424"/>
              <a:gd name="connsiteY6" fmla="*/ 10000 h 10000"/>
              <a:gd name="connsiteX7" fmla="*/ 6038 w 6424"/>
              <a:gd name="connsiteY7" fmla="*/ 75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4" h="10000">
                <a:moveTo>
                  <a:pt x="6038" y="7517"/>
                </a:moveTo>
                <a:cubicBezTo>
                  <a:pt x="6675" y="6845"/>
                  <a:pt x="6415" y="7092"/>
                  <a:pt x="6038" y="5966"/>
                </a:cubicBezTo>
                <a:cubicBezTo>
                  <a:pt x="5802" y="4414"/>
                  <a:pt x="3774" y="759"/>
                  <a:pt x="3774" y="759"/>
                </a:cubicBezTo>
                <a:lnTo>
                  <a:pt x="990" y="0"/>
                </a:lnTo>
                <a:lnTo>
                  <a:pt x="0" y="1966"/>
                </a:lnTo>
                <a:cubicBezTo>
                  <a:pt x="755" y="2448"/>
                  <a:pt x="2076" y="6138"/>
                  <a:pt x="2076" y="6138"/>
                </a:cubicBezTo>
                <a:lnTo>
                  <a:pt x="2217" y="10000"/>
                </a:lnTo>
                <a:cubicBezTo>
                  <a:pt x="3491" y="9172"/>
                  <a:pt x="5401" y="8189"/>
                  <a:pt x="6038" y="7517"/>
                </a:cubicBezTo>
                <a:close/>
              </a:path>
            </a:pathLst>
          </a:custGeom>
          <a:solidFill>
            <a:srgbClr val="2F454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1246329">
            <a:off x="3929681" y="3616733"/>
            <a:ext cx="1077643" cy="209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spcBef>
                <a:spcPts val="60"/>
              </a:spcBef>
              <a:spcAft>
                <a:spcPts val="600"/>
              </a:spcAft>
            </a:pPr>
            <a:r>
              <a:rPr lang="en-PH" sz="1800" dirty="0" smtClean="0">
                <a:solidFill>
                  <a:srgbClr val="000000"/>
                </a:solidFill>
                <a:latin typeface="Zetta Sans WS Light" charset="0"/>
              </a:rPr>
              <a:t>Flow </a:t>
            </a:r>
            <a:r>
              <a:rPr lang="en-PH" sz="1800" dirty="0">
                <a:solidFill>
                  <a:srgbClr val="000000"/>
                </a:solidFill>
                <a:latin typeface="Zetta Sans WS Light" charset="0"/>
              </a:rPr>
              <a:t>of </a:t>
            </a:r>
            <a:r>
              <a:rPr lang="en-PH" sz="1800" dirty="0" smtClean="0">
                <a:solidFill>
                  <a:srgbClr val="000000"/>
                </a:solidFill>
                <a:latin typeface="Zetta Sans WS Light" charset="0"/>
              </a:rPr>
              <a:t>Goods</a:t>
            </a:r>
            <a:endParaRPr lang="en-PH" sz="1800" dirty="0">
              <a:solidFill>
                <a:srgbClr val="000000"/>
              </a:solidFill>
              <a:latin typeface="Zetta Sans WS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2812" y="685800"/>
            <a:ext cx="10166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Zetta Serif DemiBold" pitchFamily="18" charset="0"/>
              </a:rPr>
              <a:t>The structure of modern trade is difficult for small teams to navigate</a:t>
            </a:r>
            <a:endParaRPr lang="en-US" dirty="0">
              <a:latin typeface="Zetta Serif DemiBol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0737" y="1933794"/>
            <a:ext cx="12398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69B8D6"/>
                </a:solidFill>
                <a:latin typeface="Zetta Serif ExtraLight" panose="02000000000000000000" pitchFamily="2" charset="0"/>
              </a:rPr>
              <a:t>=</a:t>
            </a:r>
            <a:endParaRPr lang="en-US" sz="16600" dirty="0">
              <a:solidFill>
                <a:srgbClr val="69B8D6"/>
              </a:solidFill>
              <a:latin typeface="Zetta Serif ExtraLight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89226" y="1687572"/>
            <a:ext cx="26754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Zetta Serif Book" panose="02060503060000020004" pitchFamily="18" charset="0"/>
              </a:rPr>
              <a:t>Complex relationships</a:t>
            </a: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smtClean="0">
                <a:latin typeface="Zetta Serif Book" panose="02060503060000020004" pitchFamily="18" charset="0"/>
              </a:rPr>
              <a:t>Wasted resources</a:t>
            </a: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smtClean="0">
                <a:latin typeface="Zetta Serif Book" panose="02060503060000020004" pitchFamily="18" charset="0"/>
              </a:rPr>
              <a:t>Lost time</a:t>
            </a: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smtClean="0">
                <a:latin typeface="Zetta Serif Book" panose="02060503060000020004" pitchFamily="18" charset="0"/>
              </a:rPr>
              <a:t>Lack of status</a:t>
            </a: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smtClean="0">
                <a:latin typeface="Zetta Serif Book" panose="02060503060000020004" pitchFamily="18" charset="0"/>
              </a:rPr>
              <a:t>Unfavorable terms</a:t>
            </a: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smtClean="0">
                <a:latin typeface="Zetta Serif Book" panose="02060503060000020004" pitchFamily="18" charset="0"/>
              </a:rPr>
              <a:t>Collateral heavy</a:t>
            </a:r>
            <a:endParaRPr lang="en-US" sz="1800" dirty="0">
              <a:latin typeface="Zetta Serif Book" panose="02060503060000020004" pitchFamily="18" charset="0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1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455613"/>
            <a:ext cx="11430000" cy="7386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Zetta Serif" panose="02060503060000020004" pitchFamily="18" charset="0"/>
              </a:rPr>
              <a:t>Maersk Line can apply simple and secured solutions to make trade finance rewarding for you </a:t>
            </a:r>
            <a:endParaRPr lang="en-US" sz="2400" b="1" dirty="0">
              <a:latin typeface="Zetta Serif" panose="020605030600000200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340768"/>
            <a:ext cx="8229600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" name="Rectangle 5119"/>
          <p:cNvSpPr/>
          <p:nvPr/>
        </p:nvSpPr>
        <p:spPr>
          <a:xfrm>
            <a:off x="1985218" y="1628800"/>
            <a:ext cx="2057400" cy="1216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endParaRPr lang="en-US" dirty="0">
              <a:latin typeface="Zetta Sans" panose="020B0000000000000000" pitchFamily="2" charset="0"/>
            </a:endParaRPr>
          </a:p>
        </p:txBody>
      </p:sp>
      <p:grpSp>
        <p:nvGrpSpPr>
          <p:cNvPr id="541" name="Group 540"/>
          <p:cNvGrpSpPr>
            <a:grpSpLocks/>
          </p:cNvGrpSpPr>
          <p:nvPr/>
        </p:nvGrpSpPr>
        <p:grpSpPr>
          <a:xfrm>
            <a:off x="2093914" y="3073580"/>
            <a:ext cx="8000998" cy="1443848"/>
            <a:chOff x="155964" y="2007346"/>
            <a:chExt cx="8733923" cy="1576111"/>
          </a:xfrm>
        </p:grpSpPr>
        <p:sp>
          <p:nvSpPr>
            <p:cNvPr id="542" name="Chevron 541"/>
            <p:cNvSpPr>
              <a:spLocks/>
            </p:cNvSpPr>
            <p:nvPr/>
          </p:nvSpPr>
          <p:spPr>
            <a:xfrm>
              <a:off x="1374406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3" name="Chevron 542"/>
            <p:cNvSpPr>
              <a:spLocks/>
            </p:cNvSpPr>
            <p:nvPr/>
          </p:nvSpPr>
          <p:spPr>
            <a:xfrm>
              <a:off x="2592848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4" name="Chevron 543"/>
            <p:cNvSpPr>
              <a:spLocks/>
            </p:cNvSpPr>
            <p:nvPr/>
          </p:nvSpPr>
          <p:spPr>
            <a:xfrm>
              <a:off x="3811289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5" name="Chevron 544"/>
            <p:cNvSpPr>
              <a:spLocks/>
            </p:cNvSpPr>
            <p:nvPr/>
          </p:nvSpPr>
          <p:spPr>
            <a:xfrm>
              <a:off x="5029731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6" name="Rectangle 50217"/>
            <p:cNvSpPr txBox="1"/>
            <p:nvPr/>
          </p:nvSpPr>
          <p:spPr>
            <a:xfrm>
              <a:off x="2866796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MAERSK LINE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7" name="Rectangle 50217"/>
            <p:cNvSpPr txBox="1"/>
            <p:nvPr/>
          </p:nvSpPr>
          <p:spPr>
            <a:xfrm>
              <a:off x="5278911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MAERSK LINE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8" name="Rectangle 50217"/>
            <p:cNvSpPr txBox="1"/>
            <p:nvPr/>
          </p:nvSpPr>
          <p:spPr>
            <a:xfrm>
              <a:off x="1545491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SHIPPER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9" name="Rectangle 50217"/>
            <p:cNvSpPr txBox="1"/>
            <p:nvPr/>
          </p:nvSpPr>
          <p:spPr>
            <a:xfrm>
              <a:off x="4012300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SHIPPER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50" name="Pentagon 549"/>
            <p:cNvSpPr>
              <a:spLocks/>
            </p:cNvSpPr>
            <p:nvPr/>
          </p:nvSpPr>
          <p:spPr>
            <a:xfrm>
              <a:off x="155964" y="2007346"/>
              <a:ext cx="1419452" cy="1572971"/>
            </a:xfrm>
            <a:prstGeom prst="homePlate">
              <a:avLst>
                <a:gd name="adj" fmla="val 20167"/>
              </a:avLst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51" name="Rectangle 50217"/>
            <p:cNvSpPr txBox="1"/>
            <p:nvPr/>
          </p:nvSpPr>
          <p:spPr>
            <a:xfrm>
              <a:off x="220012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CONSIGNEE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52" name="Rectangle 50217"/>
            <p:cNvSpPr txBox="1"/>
            <p:nvPr/>
          </p:nvSpPr>
          <p:spPr>
            <a:xfrm>
              <a:off x="235933" y="2507407"/>
              <a:ext cx="970199" cy="4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200" dirty="0" smtClean="0">
                  <a:latin typeface="Zetta Sans" panose="020B0000000000000000" pitchFamily="2" charset="0"/>
                </a:rPr>
                <a:t>Purchase Order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3" name="Rectangle 50217"/>
            <p:cNvSpPr txBox="1"/>
            <p:nvPr/>
          </p:nvSpPr>
          <p:spPr>
            <a:xfrm>
              <a:off x="1599033" y="2507407"/>
              <a:ext cx="970199" cy="4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Finance request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4" name="Rectangle 50217"/>
            <p:cNvSpPr txBox="1"/>
            <p:nvPr/>
          </p:nvSpPr>
          <p:spPr>
            <a:xfrm>
              <a:off x="2911745" y="2693041"/>
              <a:ext cx="970199" cy="20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Financing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5" name="Rectangle 50217"/>
            <p:cNvSpPr txBox="1"/>
            <p:nvPr/>
          </p:nvSpPr>
          <p:spPr>
            <a:xfrm>
              <a:off x="4105717" y="2693041"/>
              <a:ext cx="830594" cy="20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Goods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6" name="Rectangle 50217"/>
            <p:cNvSpPr txBox="1"/>
            <p:nvPr/>
          </p:nvSpPr>
          <p:spPr>
            <a:xfrm>
              <a:off x="5324160" y="2693041"/>
              <a:ext cx="830594" cy="20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Goods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7" name="Chevron 556"/>
            <p:cNvSpPr>
              <a:spLocks/>
            </p:cNvSpPr>
            <p:nvPr/>
          </p:nvSpPr>
          <p:spPr>
            <a:xfrm>
              <a:off x="6248173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58" name="Freeform 22"/>
            <p:cNvSpPr>
              <a:spLocks noEditPoints="1"/>
            </p:cNvSpPr>
            <p:nvPr/>
          </p:nvSpPr>
          <p:spPr bwMode="auto">
            <a:xfrm>
              <a:off x="1566587" y="3020018"/>
              <a:ext cx="501902" cy="563438"/>
            </a:xfrm>
            <a:custGeom>
              <a:avLst/>
              <a:gdLst>
                <a:gd name="T0" fmla="*/ 1739 w 2869"/>
                <a:gd name="T1" fmla="*/ 2207 h 3226"/>
                <a:gd name="T2" fmla="*/ 1616 w 2869"/>
                <a:gd name="T3" fmla="*/ 2167 h 3226"/>
                <a:gd name="T4" fmla="*/ 1550 w 2869"/>
                <a:gd name="T5" fmla="*/ 2278 h 3226"/>
                <a:gd name="T6" fmla="*/ 2210 w 2869"/>
                <a:gd name="T7" fmla="*/ 2598 h 3226"/>
                <a:gd name="T8" fmla="*/ 2564 w 2869"/>
                <a:gd name="T9" fmla="*/ 2803 h 3226"/>
                <a:gd name="T10" fmla="*/ 2470 w 2869"/>
                <a:gd name="T11" fmla="*/ 2204 h 3226"/>
                <a:gd name="T12" fmla="*/ 2165 w 2869"/>
                <a:gd name="T13" fmla="*/ 1933 h 3226"/>
                <a:gd name="T14" fmla="*/ 432 w 2869"/>
                <a:gd name="T15" fmla="*/ 2155 h 3226"/>
                <a:gd name="T16" fmla="*/ 304 w 2869"/>
                <a:gd name="T17" fmla="*/ 2547 h 3226"/>
                <a:gd name="T18" fmla="*/ 645 w 2869"/>
                <a:gd name="T19" fmla="*/ 2595 h 3226"/>
                <a:gd name="T20" fmla="*/ 1340 w 2869"/>
                <a:gd name="T21" fmla="*/ 2281 h 3226"/>
                <a:gd name="T22" fmla="*/ 1255 w 2869"/>
                <a:gd name="T23" fmla="*/ 2168 h 3226"/>
                <a:gd name="T24" fmla="*/ 1132 w 2869"/>
                <a:gd name="T25" fmla="*/ 2207 h 3226"/>
                <a:gd name="T26" fmla="*/ 1201 w 2869"/>
                <a:gd name="T27" fmla="*/ 1800 h 3226"/>
                <a:gd name="T28" fmla="*/ 1127 w 2869"/>
                <a:gd name="T29" fmla="*/ 2037 h 3226"/>
                <a:gd name="T30" fmla="*/ 1665 w 2869"/>
                <a:gd name="T31" fmla="*/ 1799 h 3226"/>
                <a:gd name="T32" fmla="*/ 1763 w 2869"/>
                <a:gd name="T33" fmla="*/ 2041 h 3226"/>
                <a:gd name="T34" fmla="*/ 1839 w 2869"/>
                <a:gd name="T35" fmla="*/ 434 h 3226"/>
                <a:gd name="T36" fmla="*/ 1598 w 2869"/>
                <a:gd name="T37" fmla="*/ 576 h 3226"/>
                <a:gd name="T38" fmla="*/ 1218 w 2869"/>
                <a:gd name="T39" fmla="*/ 713 h 3226"/>
                <a:gd name="T40" fmla="*/ 1126 w 2869"/>
                <a:gd name="T41" fmla="*/ 675 h 3226"/>
                <a:gd name="T42" fmla="*/ 1227 w 2869"/>
                <a:gd name="T43" fmla="*/ 524 h 3226"/>
                <a:gd name="T44" fmla="*/ 1070 w 2869"/>
                <a:gd name="T45" fmla="*/ 570 h 3226"/>
                <a:gd name="T46" fmla="*/ 852 w 2869"/>
                <a:gd name="T47" fmla="*/ 821 h 3226"/>
                <a:gd name="T48" fmla="*/ 884 w 2869"/>
                <a:gd name="T49" fmla="*/ 1180 h 3226"/>
                <a:gd name="T50" fmla="*/ 1079 w 2869"/>
                <a:gd name="T51" fmla="*/ 1532 h 3226"/>
                <a:gd name="T52" fmla="*/ 1382 w 2869"/>
                <a:gd name="T53" fmla="*/ 1709 h 3226"/>
                <a:gd name="T54" fmla="*/ 1703 w 2869"/>
                <a:gd name="T55" fmla="*/ 1607 h 3226"/>
                <a:gd name="T56" fmla="*/ 1934 w 2869"/>
                <a:gd name="T57" fmla="*/ 1291 h 3226"/>
                <a:gd name="T58" fmla="*/ 2022 w 2869"/>
                <a:gd name="T59" fmla="*/ 897 h 3226"/>
                <a:gd name="T60" fmla="*/ 1970 w 2869"/>
                <a:gd name="T61" fmla="*/ 543 h 3226"/>
                <a:gd name="T62" fmla="*/ 1859 w 2869"/>
                <a:gd name="T63" fmla="*/ 437 h 3226"/>
                <a:gd name="T64" fmla="*/ 1832 w 2869"/>
                <a:gd name="T65" fmla="*/ 86 h 3226"/>
                <a:gd name="T66" fmla="*/ 2087 w 2869"/>
                <a:gd name="T67" fmla="*/ 412 h 3226"/>
                <a:gd name="T68" fmla="*/ 2162 w 2869"/>
                <a:gd name="T69" fmla="*/ 816 h 3226"/>
                <a:gd name="T70" fmla="*/ 2257 w 2869"/>
                <a:gd name="T71" fmla="*/ 927 h 3226"/>
                <a:gd name="T72" fmla="*/ 2241 w 2869"/>
                <a:gd name="T73" fmla="*/ 1175 h 3226"/>
                <a:gd name="T74" fmla="*/ 2105 w 2869"/>
                <a:gd name="T75" fmla="*/ 1305 h 3226"/>
                <a:gd name="T76" fmla="*/ 1868 w 2869"/>
                <a:gd name="T77" fmla="*/ 1649 h 3226"/>
                <a:gd name="T78" fmla="*/ 2392 w 2869"/>
                <a:gd name="T79" fmla="*/ 1907 h 3226"/>
                <a:gd name="T80" fmla="*/ 2658 w 2869"/>
                <a:gd name="T81" fmla="*/ 2279 h 3226"/>
                <a:gd name="T82" fmla="*/ 2792 w 2869"/>
                <a:gd name="T83" fmla="*/ 2806 h 3226"/>
                <a:gd name="T84" fmla="*/ 2869 w 2869"/>
                <a:gd name="T85" fmla="*/ 3123 h 3226"/>
                <a:gd name="T86" fmla="*/ 2769 w 2869"/>
                <a:gd name="T87" fmla="*/ 3226 h 3226"/>
                <a:gd name="T88" fmla="*/ 3 w 2869"/>
                <a:gd name="T89" fmla="*/ 3147 h 3226"/>
                <a:gd name="T90" fmla="*/ 56 w 2869"/>
                <a:gd name="T91" fmla="*/ 2812 h 3226"/>
                <a:gd name="T92" fmla="*/ 191 w 2869"/>
                <a:gd name="T93" fmla="*/ 2344 h 3226"/>
                <a:gd name="T94" fmla="*/ 427 w 2869"/>
                <a:gd name="T95" fmla="*/ 1951 h 3226"/>
                <a:gd name="T96" fmla="*/ 1044 w 2869"/>
                <a:gd name="T97" fmla="*/ 1694 h 3226"/>
                <a:gd name="T98" fmla="*/ 780 w 2869"/>
                <a:gd name="T99" fmla="*/ 1309 h 3226"/>
                <a:gd name="T100" fmla="*/ 642 w 2869"/>
                <a:gd name="T101" fmla="*/ 1202 h 3226"/>
                <a:gd name="T102" fmla="*/ 606 w 2869"/>
                <a:gd name="T103" fmla="*/ 959 h 3226"/>
                <a:gd name="T104" fmla="*/ 681 w 2869"/>
                <a:gd name="T105" fmla="*/ 831 h 3226"/>
                <a:gd name="T106" fmla="*/ 675 w 2869"/>
                <a:gd name="T107" fmla="*/ 606 h 3226"/>
                <a:gd name="T108" fmla="*/ 810 w 2869"/>
                <a:gd name="T109" fmla="*/ 266 h 3226"/>
                <a:gd name="T110" fmla="*/ 1078 w 2869"/>
                <a:gd name="T111" fmla="*/ 46 h 3226"/>
                <a:gd name="T112" fmla="*/ 1395 w 2869"/>
                <a:gd name="T113" fmla="*/ 18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9" h="3226">
                  <a:moveTo>
                    <a:pt x="2165" y="1933"/>
                  </a:moveTo>
                  <a:lnTo>
                    <a:pt x="1867" y="2172"/>
                  </a:lnTo>
                  <a:lnTo>
                    <a:pt x="1845" y="2187"/>
                  </a:lnTo>
                  <a:lnTo>
                    <a:pt x="1819" y="2199"/>
                  </a:lnTo>
                  <a:lnTo>
                    <a:pt x="1794" y="2206"/>
                  </a:lnTo>
                  <a:lnTo>
                    <a:pt x="1767" y="2209"/>
                  </a:lnTo>
                  <a:lnTo>
                    <a:pt x="1739" y="2207"/>
                  </a:lnTo>
                  <a:lnTo>
                    <a:pt x="1713" y="2201"/>
                  </a:lnTo>
                  <a:lnTo>
                    <a:pt x="1688" y="2191"/>
                  </a:lnTo>
                  <a:lnTo>
                    <a:pt x="1664" y="2178"/>
                  </a:lnTo>
                  <a:lnTo>
                    <a:pt x="1644" y="2159"/>
                  </a:lnTo>
                  <a:lnTo>
                    <a:pt x="1626" y="2139"/>
                  </a:lnTo>
                  <a:lnTo>
                    <a:pt x="1601" y="2105"/>
                  </a:lnTo>
                  <a:lnTo>
                    <a:pt x="1616" y="2167"/>
                  </a:lnTo>
                  <a:lnTo>
                    <a:pt x="1619" y="2189"/>
                  </a:lnTo>
                  <a:lnTo>
                    <a:pt x="1617" y="2209"/>
                  </a:lnTo>
                  <a:lnTo>
                    <a:pt x="1611" y="2228"/>
                  </a:lnTo>
                  <a:lnTo>
                    <a:pt x="1599" y="2246"/>
                  </a:lnTo>
                  <a:lnTo>
                    <a:pt x="1586" y="2260"/>
                  </a:lnTo>
                  <a:lnTo>
                    <a:pt x="1569" y="2271"/>
                  </a:lnTo>
                  <a:lnTo>
                    <a:pt x="1550" y="2278"/>
                  </a:lnTo>
                  <a:lnTo>
                    <a:pt x="1529" y="2282"/>
                  </a:lnTo>
                  <a:lnTo>
                    <a:pt x="1789" y="3081"/>
                  </a:lnTo>
                  <a:lnTo>
                    <a:pt x="2187" y="3081"/>
                  </a:lnTo>
                  <a:lnTo>
                    <a:pt x="2187" y="2631"/>
                  </a:lnTo>
                  <a:lnTo>
                    <a:pt x="2190" y="2617"/>
                  </a:lnTo>
                  <a:lnTo>
                    <a:pt x="2199" y="2605"/>
                  </a:lnTo>
                  <a:lnTo>
                    <a:pt x="2210" y="2598"/>
                  </a:lnTo>
                  <a:lnTo>
                    <a:pt x="2224" y="2595"/>
                  </a:lnTo>
                  <a:lnTo>
                    <a:pt x="2238" y="2598"/>
                  </a:lnTo>
                  <a:lnTo>
                    <a:pt x="2249" y="2605"/>
                  </a:lnTo>
                  <a:lnTo>
                    <a:pt x="2257" y="2617"/>
                  </a:lnTo>
                  <a:lnTo>
                    <a:pt x="2260" y="2631"/>
                  </a:lnTo>
                  <a:lnTo>
                    <a:pt x="2260" y="2805"/>
                  </a:lnTo>
                  <a:lnTo>
                    <a:pt x="2564" y="2803"/>
                  </a:lnTo>
                  <a:lnTo>
                    <a:pt x="2564" y="2547"/>
                  </a:lnTo>
                  <a:lnTo>
                    <a:pt x="2561" y="2485"/>
                  </a:lnTo>
                  <a:lnTo>
                    <a:pt x="2553" y="2425"/>
                  </a:lnTo>
                  <a:lnTo>
                    <a:pt x="2540" y="2366"/>
                  </a:lnTo>
                  <a:lnTo>
                    <a:pt x="2521" y="2310"/>
                  </a:lnTo>
                  <a:lnTo>
                    <a:pt x="2498" y="2256"/>
                  </a:lnTo>
                  <a:lnTo>
                    <a:pt x="2470" y="2204"/>
                  </a:lnTo>
                  <a:lnTo>
                    <a:pt x="2438" y="2154"/>
                  </a:lnTo>
                  <a:lnTo>
                    <a:pt x="2401" y="2109"/>
                  </a:lnTo>
                  <a:lnTo>
                    <a:pt x="2362" y="2066"/>
                  </a:lnTo>
                  <a:lnTo>
                    <a:pt x="2317" y="2027"/>
                  </a:lnTo>
                  <a:lnTo>
                    <a:pt x="2269" y="1992"/>
                  </a:lnTo>
                  <a:lnTo>
                    <a:pt x="2219" y="1961"/>
                  </a:lnTo>
                  <a:lnTo>
                    <a:pt x="2165" y="1933"/>
                  </a:lnTo>
                  <a:close/>
                  <a:moveTo>
                    <a:pt x="705" y="1933"/>
                  </a:moveTo>
                  <a:lnTo>
                    <a:pt x="651" y="1961"/>
                  </a:lnTo>
                  <a:lnTo>
                    <a:pt x="600" y="1992"/>
                  </a:lnTo>
                  <a:lnTo>
                    <a:pt x="552" y="2027"/>
                  </a:lnTo>
                  <a:lnTo>
                    <a:pt x="509" y="2066"/>
                  </a:lnTo>
                  <a:lnTo>
                    <a:pt x="468" y="2109"/>
                  </a:lnTo>
                  <a:lnTo>
                    <a:pt x="432" y="2155"/>
                  </a:lnTo>
                  <a:lnTo>
                    <a:pt x="399" y="2204"/>
                  </a:lnTo>
                  <a:lnTo>
                    <a:pt x="371" y="2256"/>
                  </a:lnTo>
                  <a:lnTo>
                    <a:pt x="348" y="2310"/>
                  </a:lnTo>
                  <a:lnTo>
                    <a:pt x="328" y="2367"/>
                  </a:lnTo>
                  <a:lnTo>
                    <a:pt x="315" y="2425"/>
                  </a:lnTo>
                  <a:lnTo>
                    <a:pt x="307" y="2486"/>
                  </a:lnTo>
                  <a:lnTo>
                    <a:pt x="304" y="2547"/>
                  </a:lnTo>
                  <a:lnTo>
                    <a:pt x="304" y="2803"/>
                  </a:lnTo>
                  <a:lnTo>
                    <a:pt x="607" y="2806"/>
                  </a:lnTo>
                  <a:lnTo>
                    <a:pt x="608" y="2631"/>
                  </a:lnTo>
                  <a:lnTo>
                    <a:pt x="611" y="2617"/>
                  </a:lnTo>
                  <a:lnTo>
                    <a:pt x="619" y="2605"/>
                  </a:lnTo>
                  <a:lnTo>
                    <a:pt x="630" y="2598"/>
                  </a:lnTo>
                  <a:lnTo>
                    <a:pt x="645" y="2595"/>
                  </a:lnTo>
                  <a:lnTo>
                    <a:pt x="659" y="2598"/>
                  </a:lnTo>
                  <a:lnTo>
                    <a:pt x="670" y="2605"/>
                  </a:lnTo>
                  <a:lnTo>
                    <a:pt x="678" y="2617"/>
                  </a:lnTo>
                  <a:lnTo>
                    <a:pt x="681" y="2631"/>
                  </a:lnTo>
                  <a:lnTo>
                    <a:pt x="681" y="3081"/>
                  </a:lnTo>
                  <a:lnTo>
                    <a:pt x="1083" y="3081"/>
                  </a:lnTo>
                  <a:lnTo>
                    <a:pt x="1340" y="2281"/>
                  </a:lnTo>
                  <a:lnTo>
                    <a:pt x="1317" y="2277"/>
                  </a:lnTo>
                  <a:lnTo>
                    <a:pt x="1295" y="2267"/>
                  </a:lnTo>
                  <a:lnTo>
                    <a:pt x="1278" y="2253"/>
                  </a:lnTo>
                  <a:lnTo>
                    <a:pt x="1265" y="2235"/>
                  </a:lnTo>
                  <a:lnTo>
                    <a:pt x="1256" y="2214"/>
                  </a:lnTo>
                  <a:lnTo>
                    <a:pt x="1253" y="2192"/>
                  </a:lnTo>
                  <a:lnTo>
                    <a:pt x="1255" y="2168"/>
                  </a:lnTo>
                  <a:lnTo>
                    <a:pt x="1270" y="2106"/>
                  </a:lnTo>
                  <a:lnTo>
                    <a:pt x="1245" y="2140"/>
                  </a:lnTo>
                  <a:lnTo>
                    <a:pt x="1227" y="2160"/>
                  </a:lnTo>
                  <a:lnTo>
                    <a:pt x="1207" y="2178"/>
                  </a:lnTo>
                  <a:lnTo>
                    <a:pt x="1184" y="2192"/>
                  </a:lnTo>
                  <a:lnTo>
                    <a:pt x="1159" y="2202"/>
                  </a:lnTo>
                  <a:lnTo>
                    <a:pt x="1132" y="2207"/>
                  </a:lnTo>
                  <a:lnTo>
                    <a:pt x="1105" y="2209"/>
                  </a:lnTo>
                  <a:lnTo>
                    <a:pt x="1077" y="2206"/>
                  </a:lnTo>
                  <a:lnTo>
                    <a:pt x="1052" y="2199"/>
                  </a:lnTo>
                  <a:lnTo>
                    <a:pt x="1027" y="2188"/>
                  </a:lnTo>
                  <a:lnTo>
                    <a:pt x="1004" y="2173"/>
                  </a:lnTo>
                  <a:lnTo>
                    <a:pt x="705" y="1933"/>
                  </a:lnTo>
                  <a:close/>
                  <a:moveTo>
                    <a:pt x="1201" y="1800"/>
                  </a:moveTo>
                  <a:lnTo>
                    <a:pt x="870" y="1884"/>
                  </a:lnTo>
                  <a:lnTo>
                    <a:pt x="1045" y="2023"/>
                  </a:lnTo>
                  <a:lnTo>
                    <a:pt x="1059" y="2033"/>
                  </a:lnTo>
                  <a:lnTo>
                    <a:pt x="1075" y="2039"/>
                  </a:lnTo>
                  <a:lnTo>
                    <a:pt x="1093" y="2042"/>
                  </a:lnTo>
                  <a:lnTo>
                    <a:pt x="1110" y="2041"/>
                  </a:lnTo>
                  <a:lnTo>
                    <a:pt x="1127" y="2037"/>
                  </a:lnTo>
                  <a:lnTo>
                    <a:pt x="1143" y="2030"/>
                  </a:lnTo>
                  <a:lnTo>
                    <a:pt x="1157" y="2020"/>
                  </a:lnTo>
                  <a:lnTo>
                    <a:pt x="1169" y="2006"/>
                  </a:lnTo>
                  <a:lnTo>
                    <a:pt x="1292" y="1834"/>
                  </a:lnTo>
                  <a:lnTo>
                    <a:pt x="1246" y="1820"/>
                  </a:lnTo>
                  <a:lnTo>
                    <a:pt x="1201" y="1800"/>
                  </a:lnTo>
                  <a:close/>
                  <a:moveTo>
                    <a:pt x="1665" y="1799"/>
                  </a:moveTo>
                  <a:lnTo>
                    <a:pt x="1623" y="1817"/>
                  </a:lnTo>
                  <a:lnTo>
                    <a:pt x="1579" y="1832"/>
                  </a:lnTo>
                  <a:lnTo>
                    <a:pt x="1704" y="2006"/>
                  </a:lnTo>
                  <a:lnTo>
                    <a:pt x="1715" y="2020"/>
                  </a:lnTo>
                  <a:lnTo>
                    <a:pt x="1729" y="2030"/>
                  </a:lnTo>
                  <a:lnTo>
                    <a:pt x="1745" y="2037"/>
                  </a:lnTo>
                  <a:lnTo>
                    <a:pt x="1763" y="2041"/>
                  </a:lnTo>
                  <a:lnTo>
                    <a:pt x="1780" y="2042"/>
                  </a:lnTo>
                  <a:lnTo>
                    <a:pt x="1797" y="2039"/>
                  </a:lnTo>
                  <a:lnTo>
                    <a:pt x="1813" y="2033"/>
                  </a:lnTo>
                  <a:lnTo>
                    <a:pt x="1828" y="2023"/>
                  </a:lnTo>
                  <a:lnTo>
                    <a:pt x="2002" y="1884"/>
                  </a:lnTo>
                  <a:lnTo>
                    <a:pt x="1665" y="1799"/>
                  </a:lnTo>
                  <a:close/>
                  <a:moveTo>
                    <a:pt x="1839" y="434"/>
                  </a:moveTo>
                  <a:lnTo>
                    <a:pt x="1817" y="435"/>
                  </a:lnTo>
                  <a:lnTo>
                    <a:pt x="1797" y="440"/>
                  </a:lnTo>
                  <a:lnTo>
                    <a:pt x="1778" y="449"/>
                  </a:lnTo>
                  <a:lnTo>
                    <a:pt x="1761" y="462"/>
                  </a:lnTo>
                  <a:lnTo>
                    <a:pt x="1709" y="505"/>
                  </a:lnTo>
                  <a:lnTo>
                    <a:pt x="1654" y="543"/>
                  </a:lnTo>
                  <a:lnTo>
                    <a:pt x="1598" y="576"/>
                  </a:lnTo>
                  <a:lnTo>
                    <a:pt x="1541" y="607"/>
                  </a:lnTo>
                  <a:lnTo>
                    <a:pt x="1484" y="632"/>
                  </a:lnTo>
                  <a:lnTo>
                    <a:pt x="1427" y="654"/>
                  </a:lnTo>
                  <a:lnTo>
                    <a:pt x="1371" y="673"/>
                  </a:lnTo>
                  <a:lnTo>
                    <a:pt x="1318" y="690"/>
                  </a:lnTo>
                  <a:lnTo>
                    <a:pt x="1266" y="703"/>
                  </a:lnTo>
                  <a:lnTo>
                    <a:pt x="1218" y="713"/>
                  </a:lnTo>
                  <a:lnTo>
                    <a:pt x="1175" y="722"/>
                  </a:lnTo>
                  <a:lnTo>
                    <a:pt x="1162" y="722"/>
                  </a:lnTo>
                  <a:lnTo>
                    <a:pt x="1149" y="718"/>
                  </a:lnTo>
                  <a:lnTo>
                    <a:pt x="1139" y="711"/>
                  </a:lnTo>
                  <a:lnTo>
                    <a:pt x="1131" y="701"/>
                  </a:lnTo>
                  <a:lnTo>
                    <a:pt x="1126" y="689"/>
                  </a:lnTo>
                  <a:lnTo>
                    <a:pt x="1126" y="675"/>
                  </a:lnTo>
                  <a:lnTo>
                    <a:pt x="1129" y="663"/>
                  </a:lnTo>
                  <a:lnTo>
                    <a:pt x="1137" y="652"/>
                  </a:lnTo>
                  <a:lnTo>
                    <a:pt x="1168" y="618"/>
                  </a:lnTo>
                  <a:lnTo>
                    <a:pt x="1196" y="581"/>
                  </a:lnTo>
                  <a:lnTo>
                    <a:pt x="1224" y="543"/>
                  </a:lnTo>
                  <a:lnTo>
                    <a:pt x="1227" y="534"/>
                  </a:lnTo>
                  <a:lnTo>
                    <a:pt x="1227" y="524"/>
                  </a:lnTo>
                  <a:lnTo>
                    <a:pt x="1222" y="515"/>
                  </a:lnTo>
                  <a:lnTo>
                    <a:pt x="1214" y="510"/>
                  </a:lnTo>
                  <a:lnTo>
                    <a:pt x="1205" y="508"/>
                  </a:lnTo>
                  <a:lnTo>
                    <a:pt x="1196" y="511"/>
                  </a:lnTo>
                  <a:lnTo>
                    <a:pt x="1157" y="531"/>
                  </a:lnTo>
                  <a:lnTo>
                    <a:pt x="1116" y="549"/>
                  </a:lnTo>
                  <a:lnTo>
                    <a:pt x="1070" y="570"/>
                  </a:lnTo>
                  <a:lnTo>
                    <a:pt x="1029" y="595"/>
                  </a:lnTo>
                  <a:lnTo>
                    <a:pt x="990" y="625"/>
                  </a:lnTo>
                  <a:lnTo>
                    <a:pt x="955" y="657"/>
                  </a:lnTo>
                  <a:lnTo>
                    <a:pt x="923" y="694"/>
                  </a:lnTo>
                  <a:lnTo>
                    <a:pt x="895" y="733"/>
                  </a:lnTo>
                  <a:lnTo>
                    <a:pt x="872" y="776"/>
                  </a:lnTo>
                  <a:lnTo>
                    <a:pt x="852" y="821"/>
                  </a:lnTo>
                  <a:lnTo>
                    <a:pt x="837" y="868"/>
                  </a:lnTo>
                  <a:lnTo>
                    <a:pt x="837" y="897"/>
                  </a:lnTo>
                  <a:lnTo>
                    <a:pt x="839" y="953"/>
                  </a:lnTo>
                  <a:lnTo>
                    <a:pt x="844" y="1010"/>
                  </a:lnTo>
                  <a:lnTo>
                    <a:pt x="854" y="1067"/>
                  </a:lnTo>
                  <a:lnTo>
                    <a:pt x="868" y="1125"/>
                  </a:lnTo>
                  <a:lnTo>
                    <a:pt x="884" y="1180"/>
                  </a:lnTo>
                  <a:lnTo>
                    <a:pt x="903" y="1236"/>
                  </a:lnTo>
                  <a:lnTo>
                    <a:pt x="925" y="1291"/>
                  </a:lnTo>
                  <a:lnTo>
                    <a:pt x="951" y="1344"/>
                  </a:lnTo>
                  <a:lnTo>
                    <a:pt x="979" y="1395"/>
                  </a:lnTo>
                  <a:lnTo>
                    <a:pt x="1011" y="1444"/>
                  </a:lnTo>
                  <a:lnTo>
                    <a:pt x="1044" y="1489"/>
                  </a:lnTo>
                  <a:lnTo>
                    <a:pt x="1079" y="1532"/>
                  </a:lnTo>
                  <a:lnTo>
                    <a:pt x="1117" y="1572"/>
                  </a:lnTo>
                  <a:lnTo>
                    <a:pt x="1157" y="1607"/>
                  </a:lnTo>
                  <a:lnTo>
                    <a:pt x="1199" y="1637"/>
                  </a:lnTo>
                  <a:lnTo>
                    <a:pt x="1242" y="1664"/>
                  </a:lnTo>
                  <a:lnTo>
                    <a:pt x="1287" y="1685"/>
                  </a:lnTo>
                  <a:lnTo>
                    <a:pt x="1334" y="1700"/>
                  </a:lnTo>
                  <a:lnTo>
                    <a:pt x="1382" y="1709"/>
                  </a:lnTo>
                  <a:lnTo>
                    <a:pt x="1430" y="1713"/>
                  </a:lnTo>
                  <a:lnTo>
                    <a:pt x="1479" y="1709"/>
                  </a:lnTo>
                  <a:lnTo>
                    <a:pt x="1526" y="1700"/>
                  </a:lnTo>
                  <a:lnTo>
                    <a:pt x="1572" y="1685"/>
                  </a:lnTo>
                  <a:lnTo>
                    <a:pt x="1618" y="1664"/>
                  </a:lnTo>
                  <a:lnTo>
                    <a:pt x="1661" y="1637"/>
                  </a:lnTo>
                  <a:lnTo>
                    <a:pt x="1703" y="1607"/>
                  </a:lnTo>
                  <a:lnTo>
                    <a:pt x="1742" y="1572"/>
                  </a:lnTo>
                  <a:lnTo>
                    <a:pt x="1780" y="1532"/>
                  </a:lnTo>
                  <a:lnTo>
                    <a:pt x="1816" y="1489"/>
                  </a:lnTo>
                  <a:lnTo>
                    <a:pt x="1850" y="1444"/>
                  </a:lnTo>
                  <a:lnTo>
                    <a:pt x="1880" y="1395"/>
                  </a:lnTo>
                  <a:lnTo>
                    <a:pt x="1909" y="1344"/>
                  </a:lnTo>
                  <a:lnTo>
                    <a:pt x="1934" y="1291"/>
                  </a:lnTo>
                  <a:lnTo>
                    <a:pt x="1956" y="1236"/>
                  </a:lnTo>
                  <a:lnTo>
                    <a:pt x="1977" y="1180"/>
                  </a:lnTo>
                  <a:lnTo>
                    <a:pt x="1993" y="1125"/>
                  </a:lnTo>
                  <a:lnTo>
                    <a:pt x="2006" y="1067"/>
                  </a:lnTo>
                  <a:lnTo>
                    <a:pt x="2015" y="1010"/>
                  </a:lnTo>
                  <a:lnTo>
                    <a:pt x="2021" y="953"/>
                  </a:lnTo>
                  <a:lnTo>
                    <a:pt x="2022" y="897"/>
                  </a:lnTo>
                  <a:lnTo>
                    <a:pt x="2021" y="827"/>
                  </a:lnTo>
                  <a:lnTo>
                    <a:pt x="2018" y="762"/>
                  </a:lnTo>
                  <a:lnTo>
                    <a:pt x="2013" y="701"/>
                  </a:lnTo>
                  <a:lnTo>
                    <a:pt x="2005" y="644"/>
                  </a:lnTo>
                  <a:lnTo>
                    <a:pt x="1998" y="609"/>
                  </a:lnTo>
                  <a:lnTo>
                    <a:pt x="1986" y="575"/>
                  </a:lnTo>
                  <a:lnTo>
                    <a:pt x="1970" y="543"/>
                  </a:lnTo>
                  <a:lnTo>
                    <a:pt x="1951" y="512"/>
                  </a:lnTo>
                  <a:lnTo>
                    <a:pt x="1928" y="484"/>
                  </a:lnTo>
                  <a:lnTo>
                    <a:pt x="1921" y="476"/>
                  </a:lnTo>
                  <a:lnTo>
                    <a:pt x="1914" y="469"/>
                  </a:lnTo>
                  <a:lnTo>
                    <a:pt x="1896" y="455"/>
                  </a:lnTo>
                  <a:lnTo>
                    <a:pt x="1878" y="443"/>
                  </a:lnTo>
                  <a:lnTo>
                    <a:pt x="1859" y="437"/>
                  </a:lnTo>
                  <a:lnTo>
                    <a:pt x="1839" y="434"/>
                  </a:lnTo>
                  <a:close/>
                  <a:moveTo>
                    <a:pt x="1580" y="0"/>
                  </a:moveTo>
                  <a:lnTo>
                    <a:pt x="1634" y="5"/>
                  </a:lnTo>
                  <a:lnTo>
                    <a:pt x="1686" y="17"/>
                  </a:lnTo>
                  <a:lnTo>
                    <a:pt x="1736" y="34"/>
                  </a:lnTo>
                  <a:lnTo>
                    <a:pt x="1785" y="57"/>
                  </a:lnTo>
                  <a:lnTo>
                    <a:pt x="1832" y="86"/>
                  </a:lnTo>
                  <a:lnTo>
                    <a:pt x="1877" y="119"/>
                  </a:lnTo>
                  <a:lnTo>
                    <a:pt x="1920" y="157"/>
                  </a:lnTo>
                  <a:lnTo>
                    <a:pt x="1959" y="200"/>
                  </a:lnTo>
                  <a:lnTo>
                    <a:pt x="1997" y="247"/>
                  </a:lnTo>
                  <a:lnTo>
                    <a:pt x="2030" y="298"/>
                  </a:lnTo>
                  <a:lnTo>
                    <a:pt x="2061" y="353"/>
                  </a:lnTo>
                  <a:lnTo>
                    <a:pt x="2087" y="412"/>
                  </a:lnTo>
                  <a:lnTo>
                    <a:pt x="2110" y="474"/>
                  </a:lnTo>
                  <a:lnTo>
                    <a:pt x="2129" y="539"/>
                  </a:lnTo>
                  <a:lnTo>
                    <a:pt x="2142" y="607"/>
                  </a:lnTo>
                  <a:lnTo>
                    <a:pt x="2151" y="677"/>
                  </a:lnTo>
                  <a:lnTo>
                    <a:pt x="2155" y="721"/>
                  </a:lnTo>
                  <a:lnTo>
                    <a:pt x="2159" y="768"/>
                  </a:lnTo>
                  <a:lnTo>
                    <a:pt x="2162" y="816"/>
                  </a:lnTo>
                  <a:lnTo>
                    <a:pt x="2179" y="824"/>
                  </a:lnTo>
                  <a:lnTo>
                    <a:pt x="2196" y="835"/>
                  </a:lnTo>
                  <a:lnTo>
                    <a:pt x="2212" y="848"/>
                  </a:lnTo>
                  <a:lnTo>
                    <a:pt x="2226" y="863"/>
                  </a:lnTo>
                  <a:lnTo>
                    <a:pt x="2238" y="880"/>
                  </a:lnTo>
                  <a:lnTo>
                    <a:pt x="2248" y="902"/>
                  </a:lnTo>
                  <a:lnTo>
                    <a:pt x="2257" y="927"/>
                  </a:lnTo>
                  <a:lnTo>
                    <a:pt x="2263" y="954"/>
                  </a:lnTo>
                  <a:lnTo>
                    <a:pt x="2267" y="987"/>
                  </a:lnTo>
                  <a:lnTo>
                    <a:pt x="2268" y="1022"/>
                  </a:lnTo>
                  <a:lnTo>
                    <a:pt x="2266" y="1063"/>
                  </a:lnTo>
                  <a:lnTo>
                    <a:pt x="2260" y="1104"/>
                  </a:lnTo>
                  <a:lnTo>
                    <a:pt x="2252" y="1142"/>
                  </a:lnTo>
                  <a:lnTo>
                    <a:pt x="2241" y="1175"/>
                  </a:lnTo>
                  <a:lnTo>
                    <a:pt x="2227" y="1205"/>
                  </a:lnTo>
                  <a:lnTo>
                    <a:pt x="2211" y="1230"/>
                  </a:lnTo>
                  <a:lnTo>
                    <a:pt x="2192" y="1252"/>
                  </a:lnTo>
                  <a:lnTo>
                    <a:pt x="2172" y="1271"/>
                  </a:lnTo>
                  <a:lnTo>
                    <a:pt x="2151" y="1285"/>
                  </a:lnTo>
                  <a:lnTo>
                    <a:pt x="2129" y="1297"/>
                  </a:lnTo>
                  <a:lnTo>
                    <a:pt x="2105" y="1305"/>
                  </a:lnTo>
                  <a:lnTo>
                    <a:pt x="2081" y="1311"/>
                  </a:lnTo>
                  <a:lnTo>
                    <a:pt x="2055" y="1374"/>
                  </a:lnTo>
                  <a:lnTo>
                    <a:pt x="2023" y="1435"/>
                  </a:lnTo>
                  <a:lnTo>
                    <a:pt x="1989" y="1492"/>
                  </a:lnTo>
                  <a:lnTo>
                    <a:pt x="1952" y="1548"/>
                  </a:lnTo>
                  <a:lnTo>
                    <a:pt x="1912" y="1600"/>
                  </a:lnTo>
                  <a:lnTo>
                    <a:pt x="1868" y="1649"/>
                  </a:lnTo>
                  <a:lnTo>
                    <a:pt x="1822" y="1693"/>
                  </a:lnTo>
                  <a:lnTo>
                    <a:pt x="2090" y="1760"/>
                  </a:lnTo>
                  <a:lnTo>
                    <a:pt x="2156" y="1779"/>
                  </a:lnTo>
                  <a:lnTo>
                    <a:pt x="2220" y="1805"/>
                  </a:lnTo>
                  <a:lnTo>
                    <a:pt x="2281" y="1834"/>
                  </a:lnTo>
                  <a:lnTo>
                    <a:pt x="2338" y="1869"/>
                  </a:lnTo>
                  <a:lnTo>
                    <a:pt x="2392" y="1907"/>
                  </a:lnTo>
                  <a:lnTo>
                    <a:pt x="2443" y="1951"/>
                  </a:lnTo>
                  <a:lnTo>
                    <a:pt x="2489" y="1997"/>
                  </a:lnTo>
                  <a:lnTo>
                    <a:pt x="2532" y="2047"/>
                  </a:lnTo>
                  <a:lnTo>
                    <a:pt x="2571" y="2101"/>
                  </a:lnTo>
                  <a:lnTo>
                    <a:pt x="2604" y="2157"/>
                  </a:lnTo>
                  <a:lnTo>
                    <a:pt x="2633" y="2217"/>
                  </a:lnTo>
                  <a:lnTo>
                    <a:pt x="2658" y="2279"/>
                  </a:lnTo>
                  <a:lnTo>
                    <a:pt x="2677" y="2344"/>
                  </a:lnTo>
                  <a:lnTo>
                    <a:pt x="2691" y="2410"/>
                  </a:lnTo>
                  <a:lnTo>
                    <a:pt x="2700" y="2478"/>
                  </a:lnTo>
                  <a:lnTo>
                    <a:pt x="2703" y="2547"/>
                  </a:lnTo>
                  <a:lnTo>
                    <a:pt x="2703" y="2803"/>
                  </a:lnTo>
                  <a:lnTo>
                    <a:pt x="2769" y="2803"/>
                  </a:lnTo>
                  <a:lnTo>
                    <a:pt x="2792" y="2806"/>
                  </a:lnTo>
                  <a:lnTo>
                    <a:pt x="2814" y="2813"/>
                  </a:lnTo>
                  <a:lnTo>
                    <a:pt x="2832" y="2824"/>
                  </a:lnTo>
                  <a:lnTo>
                    <a:pt x="2847" y="2840"/>
                  </a:lnTo>
                  <a:lnTo>
                    <a:pt x="2858" y="2858"/>
                  </a:lnTo>
                  <a:lnTo>
                    <a:pt x="2865" y="2879"/>
                  </a:lnTo>
                  <a:lnTo>
                    <a:pt x="2869" y="2902"/>
                  </a:lnTo>
                  <a:lnTo>
                    <a:pt x="2869" y="3123"/>
                  </a:lnTo>
                  <a:lnTo>
                    <a:pt x="2865" y="3147"/>
                  </a:lnTo>
                  <a:lnTo>
                    <a:pt x="2858" y="3168"/>
                  </a:lnTo>
                  <a:lnTo>
                    <a:pt x="2847" y="3187"/>
                  </a:lnTo>
                  <a:lnTo>
                    <a:pt x="2832" y="3204"/>
                  </a:lnTo>
                  <a:lnTo>
                    <a:pt x="2814" y="3216"/>
                  </a:lnTo>
                  <a:lnTo>
                    <a:pt x="2792" y="3224"/>
                  </a:lnTo>
                  <a:lnTo>
                    <a:pt x="2769" y="3226"/>
                  </a:lnTo>
                  <a:lnTo>
                    <a:pt x="100" y="3226"/>
                  </a:lnTo>
                  <a:lnTo>
                    <a:pt x="77" y="3224"/>
                  </a:lnTo>
                  <a:lnTo>
                    <a:pt x="56" y="3216"/>
                  </a:lnTo>
                  <a:lnTo>
                    <a:pt x="37" y="3204"/>
                  </a:lnTo>
                  <a:lnTo>
                    <a:pt x="21" y="3187"/>
                  </a:lnTo>
                  <a:lnTo>
                    <a:pt x="10" y="3168"/>
                  </a:lnTo>
                  <a:lnTo>
                    <a:pt x="3" y="3147"/>
                  </a:lnTo>
                  <a:lnTo>
                    <a:pt x="0" y="3123"/>
                  </a:lnTo>
                  <a:lnTo>
                    <a:pt x="0" y="2895"/>
                  </a:lnTo>
                  <a:lnTo>
                    <a:pt x="3" y="2873"/>
                  </a:lnTo>
                  <a:lnTo>
                    <a:pt x="10" y="2853"/>
                  </a:lnTo>
                  <a:lnTo>
                    <a:pt x="22" y="2836"/>
                  </a:lnTo>
                  <a:lnTo>
                    <a:pt x="37" y="2821"/>
                  </a:lnTo>
                  <a:lnTo>
                    <a:pt x="56" y="2812"/>
                  </a:lnTo>
                  <a:lnTo>
                    <a:pt x="78" y="2805"/>
                  </a:lnTo>
                  <a:lnTo>
                    <a:pt x="101" y="2803"/>
                  </a:lnTo>
                  <a:lnTo>
                    <a:pt x="166" y="2803"/>
                  </a:lnTo>
                  <a:lnTo>
                    <a:pt x="165" y="2547"/>
                  </a:lnTo>
                  <a:lnTo>
                    <a:pt x="168" y="2478"/>
                  </a:lnTo>
                  <a:lnTo>
                    <a:pt x="176" y="2410"/>
                  </a:lnTo>
                  <a:lnTo>
                    <a:pt x="191" y="2344"/>
                  </a:lnTo>
                  <a:lnTo>
                    <a:pt x="211" y="2279"/>
                  </a:lnTo>
                  <a:lnTo>
                    <a:pt x="235" y="2217"/>
                  </a:lnTo>
                  <a:lnTo>
                    <a:pt x="265" y="2157"/>
                  </a:lnTo>
                  <a:lnTo>
                    <a:pt x="299" y="2101"/>
                  </a:lnTo>
                  <a:lnTo>
                    <a:pt x="338" y="2047"/>
                  </a:lnTo>
                  <a:lnTo>
                    <a:pt x="380" y="1997"/>
                  </a:lnTo>
                  <a:lnTo>
                    <a:pt x="427" y="1951"/>
                  </a:lnTo>
                  <a:lnTo>
                    <a:pt x="477" y="1907"/>
                  </a:lnTo>
                  <a:lnTo>
                    <a:pt x="532" y="1869"/>
                  </a:lnTo>
                  <a:lnTo>
                    <a:pt x="589" y="1834"/>
                  </a:lnTo>
                  <a:lnTo>
                    <a:pt x="650" y="1805"/>
                  </a:lnTo>
                  <a:lnTo>
                    <a:pt x="714" y="1779"/>
                  </a:lnTo>
                  <a:lnTo>
                    <a:pt x="780" y="1760"/>
                  </a:lnTo>
                  <a:lnTo>
                    <a:pt x="1044" y="1694"/>
                  </a:lnTo>
                  <a:lnTo>
                    <a:pt x="997" y="1650"/>
                  </a:lnTo>
                  <a:lnTo>
                    <a:pt x="954" y="1601"/>
                  </a:lnTo>
                  <a:lnTo>
                    <a:pt x="912" y="1548"/>
                  </a:lnTo>
                  <a:lnTo>
                    <a:pt x="875" y="1492"/>
                  </a:lnTo>
                  <a:lnTo>
                    <a:pt x="839" y="1434"/>
                  </a:lnTo>
                  <a:lnTo>
                    <a:pt x="808" y="1372"/>
                  </a:lnTo>
                  <a:lnTo>
                    <a:pt x="780" y="1309"/>
                  </a:lnTo>
                  <a:lnTo>
                    <a:pt x="757" y="1303"/>
                  </a:lnTo>
                  <a:lnTo>
                    <a:pt x="735" y="1294"/>
                  </a:lnTo>
                  <a:lnTo>
                    <a:pt x="714" y="1282"/>
                  </a:lnTo>
                  <a:lnTo>
                    <a:pt x="693" y="1266"/>
                  </a:lnTo>
                  <a:lnTo>
                    <a:pt x="674" y="1248"/>
                  </a:lnTo>
                  <a:lnTo>
                    <a:pt x="657" y="1226"/>
                  </a:lnTo>
                  <a:lnTo>
                    <a:pt x="642" y="1202"/>
                  </a:lnTo>
                  <a:lnTo>
                    <a:pt x="628" y="1172"/>
                  </a:lnTo>
                  <a:lnTo>
                    <a:pt x="617" y="1140"/>
                  </a:lnTo>
                  <a:lnTo>
                    <a:pt x="609" y="1103"/>
                  </a:lnTo>
                  <a:lnTo>
                    <a:pt x="604" y="1063"/>
                  </a:lnTo>
                  <a:lnTo>
                    <a:pt x="602" y="1025"/>
                  </a:lnTo>
                  <a:lnTo>
                    <a:pt x="603" y="991"/>
                  </a:lnTo>
                  <a:lnTo>
                    <a:pt x="606" y="959"/>
                  </a:lnTo>
                  <a:lnTo>
                    <a:pt x="611" y="933"/>
                  </a:lnTo>
                  <a:lnTo>
                    <a:pt x="619" y="909"/>
                  </a:lnTo>
                  <a:lnTo>
                    <a:pt x="628" y="887"/>
                  </a:lnTo>
                  <a:lnTo>
                    <a:pt x="640" y="869"/>
                  </a:lnTo>
                  <a:lnTo>
                    <a:pt x="652" y="854"/>
                  </a:lnTo>
                  <a:lnTo>
                    <a:pt x="666" y="841"/>
                  </a:lnTo>
                  <a:lnTo>
                    <a:pt x="681" y="831"/>
                  </a:lnTo>
                  <a:lnTo>
                    <a:pt x="697" y="821"/>
                  </a:lnTo>
                  <a:lnTo>
                    <a:pt x="689" y="794"/>
                  </a:lnTo>
                  <a:lnTo>
                    <a:pt x="681" y="763"/>
                  </a:lnTo>
                  <a:lnTo>
                    <a:pt x="676" y="728"/>
                  </a:lnTo>
                  <a:lnTo>
                    <a:pt x="673" y="690"/>
                  </a:lnTo>
                  <a:lnTo>
                    <a:pt x="672" y="649"/>
                  </a:lnTo>
                  <a:lnTo>
                    <a:pt x="675" y="606"/>
                  </a:lnTo>
                  <a:lnTo>
                    <a:pt x="681" y="560"/>
                  </a:lnTo>
                  <a:lnTo>
                    <a:pt x="691" y="512"/>
                  </a:lnTo>
                  <a:lnTo>
                    <a:pt x="706" y="462"/>
                  </a:lnTo>
                  <a:lnTo>
                    <a:pt x="727" y="411"/>
                  </a:lnTo>
                  <a:lnTo>
                    <a:pt x="752" y="358"/>
                  </a:lnTo>
                  <a:lnTo>
                    <a:pt x="784" y="305"/>
                  </a:lnTo>
                  <a:lnTo>
                    <a:pt x="810" y="266"/>
                  </a:lnTo>
                  <a:lnTo>
                    <a:pt x="839" y="227"/>
                  </a:lnTo>
                  <a:lnTo>
                    <a:pt x="873" y="191"/>
                  </a:lnTo>
                  <a:lnTo>
                    <a:pt x="909" y="157"/>
                  </a:lnTo>
                  <a:lnTo>
                    <a:pt x="949" y="124"/>
                  </a:lnTo>
                  <a:lnTo>
                    <a:pt x="990" y="95"/>
                  </a:lnTo>
                  <a:lnTo>
                    <a:pt x="1033" y="68"/>
                  </a:lnTo>
                  <a:lnTo>
                    <a:pt x="1078" y="46"/>
                  </a:lnTo>
                  <a:lnTo>
                    <a:pt x="1125" y="28"/>
                  </a:lnTo>
                  <a:lnTo>
                    <a:pt x="1172" y="15"/>
                  </a:lnTo>
                  <a:lnTo>
                    <a:pt x="1220" y="8"/>
                  </a:lnTo>
                  <a:lnTo>
                    <a:pt x="1269" y="5"/>
                  </a:lnTo>
                  <a:lnTo>
                    <a:pt x="1317" y="10"/>
                  </a:lnTo>
                  <a:lnTo>
                    <a:pt x="1356" y="15"/>
                  </a:lnTo>
                  <a:lnTo>
                    <a:pt x="1395" y="18"/>
                  </a:lnTo>
                  <a:lnTo>
                    <a:pt x="1434" y="16"/>
                  </a:lnTo>
                  <a:lnTo>
                    <a:pt x="1473" y="10"/>
                  </a:lnTo>
                  <a:lnTo>
                    <a:pt x="1526" y="1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Zetta Sans" panose="020B0000000000000000" pitchFamily="2" charset="0"/>
              </a:endParaRPr>
            </a:p>
          </p:txBody>
        </p:sp>
        <p:sp>
          <p:nvSpPr>
            <p:cNvPr id="559" name="Rectangle 50217"/>
            <p:cNvSpPr txBox="1"/>
            <p:nvPr/>
          </p:nvSpPr>
          <p:spPr>
            <a:xfrm>
              <a:off x="6411389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CONSIGNEE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60" name="Rectangle 50217"/>
            <p:cNvSpPr txBox="1"/>
            <p:nvPr/>
          </p:nvSpPr>
          <p:spPr>
            <a:xfrm>
              <a:off x="6604764" y="2507407"/>
              <a:ext cx="894810" cy="4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Payment for goods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61" name="Chevron 560"/>
            <p:cNvSpPr>
              <a:spLocks/>
            </p:cNvSpPr>
            <p:nvPr/>
          </p:nvSpPr>
          <p:spPr>
            <a:xfrm>
              <a:off x="7470435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62" name="Rectangle 50217"/>
            <p:cNvSpPr txBox="1"/>
            <p:nvPr/>
          </p:nvSpPr>
          <p:spPr>
            <a:xfrm>
              <a:off x="7633651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MAERSK LINE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63" name="Rectangle 50217"/>
            <p:cNvSpPr txBox="1"/>
            <p:nvPr/>
          </p:nvSpPr>
          <p:spPr>
            <a:xfrm>
              <a:off x="7732756" y="2693041"/>
              <a:ext cx="894810" cy="20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Goods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grpSp>
          <p:nvGrpSpPr>
            <p:cNvPr id="564" name="Group 563"/>
            <p:cNvGrpSpPr/>
            <p:nvPr/>
          </p:nvGrpSpPr>
          <p:grpSpPr>
            <a:xfrm>
              <a:off x="7633651" y="3269945"/>
              <a:ext cx="876049" cy="310936"/>
              <a:chOff x="185989" y="3287133"/>
              <a:chExt cx="876049" cy="310936"/>
            </a:xfrm>
          </p:grpSpPr>
          <p:sp>
            <p:nvSpPr>
              <p:cNvPr id="592" name="Freeform 57"/>
              <p:cNvSpPr>
                <a:spLocks noEditPoints="1"/>
              </p:cNvSpPr>
              <p:nvPr/>
            </p:nvSpPr>
            <p:spPr bwMode="auto">
              <a:xfrm>
                <a:off x="185989" y="3287133"/>
                <a:ext cx="235574" cy="193581"/>
              </a:xfrm>
              <a:custGeom>
                <a:avLst/>
                <a:gdLst>
                  <a:gd name="T0" fmla="*/ 461 w 896"/>
                  <a:gd name="T1" fmla="*/ 1056 h 1448"/>
                  <a:gd name="T2" fmla="*/ 461 w 896"/>
                  <a:gd name="T3" fmla="*/ 1229 h 1448"/>
                  <a:gd name="T4" fmla="*/ 648 w 896"/>
                  <a:gd name="T5" fmla="*/ 1229 h 1448"/>
                  <a:gd name="T6" fmla="*/ 648 w 896"/>
                  <a:gd name="T7" fmla="*/ 1056 h 1448"/>
                  <a:gd name="T8" fmla="*/ 461 w 896"/>
                  <a:gd name="T9" fmla="*/ 1056 h 1448"/>
                  <a:gd name="T10" fmla="*/ 461 w 896"/>
                  <a:gd name="T11" fmla="*/ 779 h 1448"/>
                  <a:gd name="T12" fmla="*/ 461 w 896"/>
                  <a:gd name="T13" fmla="*/ 952 h 1448"/>
                  <a:gd name="T14" fmla="*/ 648 w 896"/>
                  <a:gd name="T15" fmla="*/ 952 h 1448"/>
                  <a:gd name="T16" fmla="*/ 648 w 896"/>
                  <a:gd name="T17" fmla="*/ 779 h 1448"/>
                  <a:gd name="T18" fmla="*/ 461 w 896"/>
                  <a:gd name="T19" fmla="*/ 779 h 1448"/>
                  <a:gd name="T20" fmla="*/ 405 w 896"/>
                  <a:gd name="T21" fmla="*/ 0 h 1448"/>
                  <a:gd name="T22" fmla="*/ 464 w 896"/>
                  <a:gd name="T23" fmla="*/ 0 h 1448"/>
                  <a:gd name="T24" fmla="*/ 464 w 896"/>
                  <a:gd name="T25" fmla="*/ 344 h 1448"/>
                  <a:gd name="T26" fmla="*/ 613 w 896"/>
                  <a:gd name="T27" fmla="*/ 344 h 1448"/>
                  <a:gd name="T28" fmla="*/ 613 w 896"/>
                  <a:gd name="T29" fmla="*/ 411 h 1448"/>
                  <a:gd name="T30" fmla="*/ 464 w 896"/>
                  <a:gd name="T31" fmla="*/ 411 h 1448"/>
                  <a:gd name="T32" fmla="*/ 464 w 896"/>
                  <a:gd name="T33" fmla="*/ 579 h 1448"/>
                  <a:gd name="T34" fmla="*/ 896 w 896"/>
                  <a:gd name="T35" fmla="*/ 579 h 1448"/>
                  <a:gd name="T36" fmla="*/ 753 w 896"/>
                  <a:gd name="T37" fmla="*/ 695 h 1448"/>
                  <a:gd name="T38" fmla="*/ 753 w 896"/>
                  <a:gd name="T39" fmla="*/ 1448 h 1448"/>
                  <a:gd name="T40" fmla="*/ 174 w 896"/>
                  <a:gd name="T41" fmla="*/ 1448 h 1448"/>
                  <a:gd name="T42" fmla="*/ 174 w 896"/>
                  <a:gd name="T43" fmla="*/ 695 h 1448"/>
                  <a:gd name="T44" fmla="*/ 0 w 896"/>
                  <a:gd name="T45" fmla="*/ 695 h 1448"/>
                  <a:gd name="T46" fmla="*/ 0 w 896"/>
                  <a:gd name="T47" fmla="*/ 579 h 1448"/>
                  <a:gd name="T48" fmla="*/ 405 w 896"/>
                  <a:gd name="T49" fmla="*/ 579 h 1448"/>
                  <a:gd name="T50" fmla="*/ 405 w 896"/>
                  <a:gd name="T51" fmla="*/ 411 h 1448"/>
                  <a:gd name="T52" fmla="*/ 256 w 896"/>
                  <a:gd name="T53" fmla="*/ 411 h 1448"/>
                  <a:gd name="T54" fmla="*/ 256 w 896"/>
                  <a:gd name="T55" fmla="*/ 344 h 1448"/>
                  <a:gd name="T56" fmla="*/ 405 w 896"/>
                  <a:gd name="T57" fmla="*/ 344 h 1448"/>
                  <a:gd name="T58" fmla="*/ 405 w 896"/>
                  <a:gd name="T59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6" h="1448">
                    <a:moveTo>
                      <a:pt x="461" y="1056"/>
                    </a:moveTo>
                    <a:lnTo>
                      <a:pt x="461" y="1229"/>
                    </a:lnTo>
                    <a:lnTo>
                      <a:pt x="648" y="1229"/>
                    </a:lnTo>
                    <a:lnTo>
                      <a:pt x="648" y="1056"/>
                    </a:lnTo>
                    <a:lnTo>
                      <a:pt x="461" y="1056"/>
                    </a:lnTo>
                    <a:close/>
                    <a:moveTo>
                      <a:pt x="461" y="779"/>
                    </a:moveTo>
                    <a:lnTo>
                      <a:pt x="461" y="952"/>
                    </a:lnTo>
                    <a:lnTo>
                      <a:pt x="648" y="952"/>
                    </a:lnTo>
                    <a:lnTo>
                      <a:pt x="648" y="779"/>
                    </a:lnTo>
                    <a:lnTo>
                      <a:pt x="461" y="779"/>
                    </a:lnTo>
                    <a:close/>
                    <a:moveTo>
                      <a:pt x="405" y="0"/>
                    </a:moveTo>
                    <a:lnTo>
                      <a:pt x="464" y="0"/>
                    </a:lnTo>
                    <a:lnTo>
                      <a:pt x="464" y="344"/>
                    </a:lnTo>
                    <a:lnTo>
                      <a:pt x="613" y="344"/>
                    </a:lnTo>
                    <a:lnTo>
                      <a:pt x="613" y="411"/>
                    </a:lnTo>
                    <a:lnTo>
                      <a:pt x="464" y="411"/>
                    </a:lnTo>
                    <a:lnTo>
                      <a:pt x="464" y="579"/>
                    </a:lnTo>
                    <a:lnTo>
                      <a:pt x="896" y="579"/>
                    </a:lnTo>
                    <a:lnTo>
                      <a:pt x="753" y="695"/>
                    </a:lnTo>
                    <a:lnTo>
                      <a:pt x="753" y="1448"/>
                    </a:lnTo>
                    <a:lnTo>
                      <a:pt x="174" y="1448"/>
                    </a:lnTo>
                    <a:lnTo>
                      <a:pt x="174" y="695"/>
                    </a:lnTo>
                    <a:lnTo>
                      <a:pt x="0" y="695"/>
                    </a:lnTo>
                    <a:lnTo>
                      <a:pt x="0" y="579"/>
                    </a:lnTo>
                    <a:lnTo>
                      <a:pt x="405" y="579"/>
                    </a:lnTo>
                    <a:lnTo>
                      <a:pt x="405" y="411"/>
                    </a:lnTo>
                    <a:lnTo>
                      <a:pt x="256" y="411"/>
                    </a:lnTo>
                    <a:lnTo>
                      <a:pt x="256" y="344"/>
                    </a:lnTo>
                    <a:lnTo>
                      <a:pt x="405" y="344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3" name="Rectangle 58"/>
              <p:cNvSpPr>
                <a:spLocks noChangeArrowheads="1"/>
              </p:cNvSpPr>
              <p:nvPr/>
            </p:nvSpPr>
            <p:spPr bwMode="auto">
              <a:xfrm>
                <a:off x="408227" y="3414668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4" name="Rectangle 59"/>
              <p:cNvSpPr>
                <a:spLocks noChangeArrowheads="1"/>
              </p:cNvSpPr>
              <p:nvPr/>
            </p:nvSpPr>
            <p:spPr bwMode="auto">
              <a:xfrm>
                <a:off x="737140" y="3398725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5" name="Rectangle 60"/>
              <p:cNvSpPr>
                <a:spLocks noChangeArrowheads="1"/>
              </p:cNvSpPr>
              <p:nvPr/>
            </p:nvSpPr>
            <p:spPr bwMode="auto">
              <a:xfrm>
                <a:off x="608240" y="3339513"/>
                <a:ext cx="111120" cy="68322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6" name="Rectangle 61"/>
              <p:cNvSpPr>
                <a:spLocks noChangeArrowheads="1"/>
              </p:cNvSpPr>
              <p:nvPr/>
            </p:nvSpPr>
            <p:spPr bwMode="auto">
              <a:xfrm>
                <a:off x="474897" y="3369120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7" name="Rectangle 62"/>
              <p:cNvSpPr>
                <a:spLocks noChangeArrowheads="1"/>
              </p:cNvSpPr>
              <p:nvPr/>
            </p:nvSpPr>
            <p:spPr bwMode="auto">
              <a:xfrm>
                <a:off x="474897" y="3323572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8" name="Rectangle 63"/>
              <p:cNvSpPr>
                <a:spLocks noChangeArrowheads="1"/>
              </p:cNvSpPr>
              <p:nvPr/>
            </p:nvSpPr>
            <p:spPr bwMode="auto">
              <a:xfrm>
                <a:off x="737140" y="3307629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9" name="Rectangle 64"/>
              <p:cNvSpPr>
                <a:spLocks noChangeArrowheads="1"/>
              </p:cNvSpPr>
              <p:nvPr/>
            </p:nvSpPr>
            <p:spPr bwMode="auto">
              <a:xfrm>
                <a:off x="737140" y="3353177"/>
                <a:ext cx="240017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600" name="Freeform 599"/>
              <p:cNvSpPr/>
              <p:nvPr/>
            </p:nvSpPr>
            <p:spPr>
              <a:xfrm>
                <a:off x="202406" y="3474244"/>
                <a:ext cx="859632" cy="123825"/>
              </a:xfrm>
              <a:custGeom>
                <a:avLst/>
                <a:gdLst>
                  <a:gd name="connsiteX0" fmla="*/ 859632 w 859632"/>
                  <a:gd name="connsiteY0" fmla="*/ 2381 h 123825"/>
                  <a:gd name="connsiteX1" fmla="*/ 738188 w 859632"/>
                  <a:gd name="connsiteY1" fmla="*/ 123825 h 123825"/>
                  <a:gd name="connsiteX2" fmla="*/ 64294 w 859632"/>
                  <a:gd name="connsiteY2" fmla="*/ 123825 h 123825"/>
                  <a:gd name="connsiteX3" fmla="*/ 0 w 859632"/>
                  <a:gd name="connsiteY3" fmla="*/ 59531 h 123825"/>
                  <a:gd name="connsiteX4" fmla="*/ 0 w 859632"/>
                  <a:gd name="connsiteY4" fmla="*/ 14287 h 123825"/>
                  <a:gd name="connsiteX5" fmla="*/ 533400 w 859632"/>
                  <a:gd name="connsiteY5" fmla="*/ 14287 h 123825"/>
                  <a:gd name="connsiteX6" fmla="*/ 533400 w 859632"/>
                  <a:gd name="connsiteY6" fmla="*/ 0 h 123825"/>
                  <a:gd name="connsiteX7" fmla="*/ 859632 w 859632"/>
                  <a:gd name="connsiteY7" fmla="*/ 23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9632" h="123825">
                    <a:moveTo>
                      <a:pt x="859632" y="2381"/>
                    </a:moveTo>
                    <a:lnTo>
                      <a:pt x="738188" y="123825"/>
                    </a:lnTo>
                    <a:lnTo>
                      <a:pt x="64294" y="123825"/>
                    </a:lnTo>
                    <a:lnTo>
                      <a:pt x="0" y="59531"/>
                    </a:lnTo>
                    <a:lnTo>
                      <a:pt x="0" y="14287"/>
                    </a:lnTo>
                    <a:lnTo>
                      <a:pt x="533400" y="14287"/>
                    </a:lnTo>
                    <a:lnTo>
                      <a:pt x="533400" y="0"/>
                    </a:lnTo>
                    <a:lnTo>
                      <a:pt x="859632" y="23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Zetta Sans" panose="020B0000000000000000" pitchFamily="2" charset="0"/>
                </a:endParaRPr>
              </a:p>
            </p:txBody>
          </p:sp>
        </p:grpSp>
        <p:grpSp>
          <p:nvGrpSpPr>
            <p:cNvPr id="565" name="Group 564"/>
            <p:cNvGrpSpPr/>
            <p:nvPr/>
          </p:nvGrpSpPr>
          <p:grpSpPr>
            <a:xfrm>
              <a:off x="5176341" y="3269945"/>
              <a:ext cx="876049" cy="310936"/>
              <a:chOff x="185989" y="3287133"/>
              <a:chExt cx="876049" cy="310936"/>
            </a:xfrm>
          </p:grpSpPr>
          <p:sp>
            <p:nvSpPr>
              <p:cNvPr id="583" name="Freeform 57"/>
              <p:cNvSpPr>
                <a:spLocks noEditPoints="1"/>
              </p:cNvSpPr>
              <p:nvPr/>
            </p:nvSpPr>
            <p:spPr bwMode="auto">
              <a:xfrm>
                <a:off x="185989" y="3287133"/>
                <a:ext cx="235574" cy="193581"/>
              </a:xfrm>
              <a:custGeom>
                <a:avLst/>
                <a:gdLst>
                  <a:gd name="T0" fmla="*/ 461 w 896"/>
                  <a:gd name="T1" fmla="*/ 1056 h 1448"/>
                  <a:gd name="T2" fmla="*/ 461 w 896"/>
                  <a:gd name="T3" fmla="*/ 1229 h 1448"/>
                  <a:gd name="T4" fmla="*/ 648 w 896"/>
                  <a:gd name="T5" fmla="*/ 1229 h 1448"/>
                  <a:gd name="T6" fmla="*/ 648 w 896"/>
                  <a:gd name="T7" fmla="*/ 1056 h 1448"/>
                  <a:gd name="T8" fmla="*/ 461 w 896"/>
                  <a:gd name="T9" fmla="*/ 1056 h 1448"/>
                  <a:gd name="T10" fmla="*/ 461 w 896"/>
                  <a:gd name="T11" fmla="*/ 779 h 1448"/>
                  <a:gd name="T12" fmla="*/ 461 w 896"/>
                  <a:gd name="T13" fmla="*/ 952 h 1448"/>
                  <a:gd name="T14" fmla="*/ 648 w 896"/>
                  <a:gd name="T15" fmla="*/ 952 h 1448"/>
                  <a:gd name="T16" fmla="*/ 648 w 896"/>
                  <a:gd name="T17" fmla="*/ 779 h 1448"/>
                  <a:gd name="T18" fmla="*/ 461 w 896"/>
                  <a:gd name="T19" fmla="*/ 779 h 1448"/>
                  <a:gd name="T20" fmla="*/ 405 w 896"/>
                  <a:gd name="T21" fmla="*/ 0 h 1448"/>
                  <a:gd name="T22" fmla="*/ 464 w 896"/>
                  <a:gd name="T23" fmla="*/ 0 h 1448"/>
                  <a:gd name="T24" fmla="*/ 464 w 896"/>
                  <a:gd name="T25" fmla="*/ 344 h 1448"/>
                  <a:gd name="T26" fmla="*/ 613 w 896"/>
                  <a:gd name="T27" fmla="*/ 344 h 1448"/>
                  <a:gd name="T28" fmla="*/ 613 w 896"/>
                  <a:gd name="T29" fmla="*/ 411 h 1448"/>
                  <a:gd name="T30" fmla="*/ 464 w 896"/>
                  <a:gd name="T31" fmla="*/ 411 h 1448"/>
                  <a:gd name="T32" fmla="*/ 464 w 896"/>
                  <a:gd name="T33" fmla="*/ 579 h 1448"/>
                  <a:gd name="T34" fmla="*/ 896 w 896"/>
                  <a:gd name="T35" fmla="*/ 579 h 1448"/>
                  <a:gd name="T36" fmla="*/ 753 w 896"/>
                  <a:gd name="T37" fmla="*/ 695 h 1448"/>
                  <a:gd name="T38" fmla="*/ 753 w 896"/>
                  <a:gd name="T39" fmla="*/ 1448 h 1448"/>
                  <a:gd name="T40" fmla="*/ 174 w 896"/>
                  <a:gd name="T41" fmla="*/ 1448 h 1448"/>
                  <a:gd name="T42" fmla="*/ 174 w 896"/>
                  <a:gd name="T43" fmla="*/ 695 h 1448"/>
                  <a:gd name="T44" fmla="*/ 0 w 896"/>
                  <a:gd name="T45" fmla="*/ 695 h 1448"/>
                  <a:gd name="T46" fmla="*/ 0 w 896"/>
                  <a:gd name="T47" fmla="*/ 579 h 1448"/>
                  <a:gd name="T48" fmla="*/ 405 w 896"/>
                  <a:gd name="T49" fmla="*/ 579 h 1448"/>
                  <a:gd name="T50" fmla="*/ 405 w 896"/>
                  <a:gd name="T51" fmla="*/ 411 h 1448"/>
                  <a:gd name="T52" fmla="*/ 256 w 896"/>
                  <a:gd name="T53" fmla="*/ 411 h 1448"/>
                  <a:gd name="T54" fmla="*/ 256 w 896"/>
                  <a:gd name="T55" fmla="*/ 344 h 1448"/>
                  <a:gd name="T56" fmla="*/ 405 w 896"/>
                  <a:gd name="T57" fmla="*/ 344 h 1448"/>
                  <a:gd name="T58" fmla="*/ 405 w 896"/>
                  <a:gd name="T59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6" h="1448">
                    <a:moveTo>
                      <a:pt x="461" y="1056"/>
                    </a:moveTo>
                    <a:lnTo>
                      <a:pt x="461" y="1229"/>
                    </a:lnTo>
                    <a:lnTo>
                      <a:pt x="648" y="1229"/>
                    </a:lnTo>
                    <a:lnTo>
                      <a:pt x="648" y="1056"/>
                    </a:lnTo>
                    <a:lnTo>
                      <a:pt x="461" y="1056"/>
                    </a:lnTo>
                    <a:close/>
                    <a:moveTo>
                      <a:pt x="461" y="779"/>
                    </a:moveTo>
                    <a:lnTo>
                      <a:pt x="461" y="952"/>
                    </a:lnTo>
                    <a:lnTo>
                      <a:pt x="648" y="952"/>
                    </a:lnTo>
                    <a:lnTo>
                      <a:pt x="648" y="779"/>
                    </a:lnTo>
                    <a:lnTo>
                      <a:pt x="461" y="779"/>
                    </a:lnTo>
                    <a:close/>
                    <a:moveTo>
                      <a:pt x="405" y="0"/>
                    </a:moveTo>
                    <a:lnTo>
                      <a:pt x="464" y="0"/>
                    </a:lnTo>
                    <a:lnTo>
                      <a:pt x="464" y="344"/>
                    </a:lnTo>
                    <a:lnTo>
                      <a:pt x="613" y="344"/>
                    </a:lnTo>
                    <a:lnTo>
                      <a:pt x="613" y="411"/>
                    </a:lnTo>
                    <a:lnTo>
                      <a:pt x="464" y="411"/>
                    </a:lnTo>
                    <a:lnTo>
                      <a:pt x="464" y="579"/>
                    </a:lnTo>
                    <a:lnTo>
                      <a:pt x="896" y="579"/>
                    </a:lnTo>
                    <a:lnTo>
                      <a:pt x="753" y="695"/>
                    </a:lnTo>
                    <a:lnTo>
                      <a:pt x="753" y="1448"/>
                    </a:lnTo>
                    <a:lnTo>
                      <a:pt x="174" y="1448"/>
                    </a:lnTo>
                    <a:lnTo>
                      <a:pt x="174" y="695"/>
                    </a:lnTo>
                    <a:lnTo>
                      <a:pt x="0" y="695"/>
                    </a:lnTo>
                    <a:lnTo>
                      <a:pt x="0" y="579"/>
                    </a:lnTo>
                    <a:lnTo>
                      <a:pt x="405" y="579"/>
                    </a:lnTo>
                    <a:lnTo>
                      <a:pt x="405" y="411"/>
                    </a:lnTo>
                    <a:lnTo>
                      <a:pt x="256" y="411"/>
                    </a:lnTo>
                    <a:lnTo>
                      <a:pt x="256" y="344"/>
                    </a:lnTo>
                    <a:lnTo>
                      <a:pt x="405" y="344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4" name="Rectangle 58"/>
              <p:cNvSpPr>
                <a:spLocks noChangeArrowheads="1"/>
              </p:cNvSpPr>
              <p:nvPr/>
            </p:nvSpPr>
            <p:spPr bwMode="auto">
              <a:xfrm>
                <a:off x="408227" y="3414668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5" name="Rectangle 59"/>
              <p:cNvSpPr>
                <a:spLocks noChangeArrowheads="1"/>
              </p:cNvSpPr>
              <p:nvPr/>
            </p:nvSpPr>
            <p:spPr bwMode="auto">
              <a:xfrm>
                <a:off x="737140" y="3398725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6" name="Rectangle 60"/>
              <p:cNvSpPr>
                <a:spLocks noChangeArrowheads="1"/>
              </p:cNvSpPr>
              <p:nvPr/>
            </p:nvSpPr>
            <p:spPr bwMode="auto">
              <a:xfrm>
                <a:off x="608240" y="3339513"/>
                <a:ext cx="111120" cy="68322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7" name="Rectangle 61"/>
              <p:cNvSpPr>
                <a:spLocks noChangeArrowheads="1"/>
              </p:cNvSpPr>
              <p:nvPr/>
            </p:nvSpPr>
            <p:spPr bwMode="auto">
              <a:xfrm>
                <a:off x="474897" y="3369120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8" name="Rectangle 62"/>
              <p:cNvSpPr>
                <a:spLocks noChangeArrowheads="1"/>
              </p:cNvSpPr>
              <p:nvPr/>
            </p:nvSpPr>
            <p:spPr bwMode="auto">
              <a:xfrm>
                <a:off x="474897" y="3323572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9" name="Rectangle 63"/>
              <p:cNvSpPr>
                <a:spLocks noChangeArrowheads="1"/>
              </p:cNvSpPr>
              <p:nvPr/>
            </p:nvSpPr>
            <p:spPr bwMode="auto">
              <a:xfrm>
                <a:off x="737140" y="3307629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0" name="Rectangle 64"/>
              <p:cNvSpPr>
                <a:spLocks noChangeArrowheads="1"/>
              </p:cNvSpPr>
              <p:nvPr/>
            </p:nvSpPr>
            <p:spPr bwMode="auto">
              <a:xfrm>
                <a:off x="737140" y="3353177"/>
                <a:ext cx="240017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1" name="Freeform 590"/>
              <p:cNvSpPr/>
              <p:nvPr/>
            </p:nvSpPr>
            <p:spPr>
              <a:xfrm>
                <a:off x="202406" y="3474244"/>
                <a:ext cx="859632" cy="123825"/>
              </a:xfrm>
              <a:custGeom>
                <a:avLst/>
                <a:gdLst>
                  <a:gd name="connsiteX0" fmla="*/ 859632 w 859632"/>
                  <a:gd name="connsiteY0" fmla="*/ 2381 h 123825"/>
                  <a:gd name="connsiteX1" fmla="*/ 738188 w 859632"/>
                  <a:gd name="connsiteY1" fmla="*/ 123825 h 123825"/>
                  <a:gd name="connsiteX2" fmla="*/ 64294 w 859632"/>
                  <a:gd name="connsiteY2" fmla="*/ 123825 h 123825"/>
                  <a:gd name="connsiteX3" fmla="*/ 0 w 859632"/>
                  <a:gd name="connsiteY3" fmla="*/ 59531 h 123825"/>
                  <a:gd name="connsiteX4" fmla="*/ 0 w 859632"/>
                  <a:gd name="connsiteY4" fmla="*/ 14287 h 123825"/>
                  <a:gd name="connsiteX5" fmla="*/ 533400 w 859632"/>
                  <a:gd name="connsiteY5" fmla="*/ 14287 h 123825"/>
                  <a:gd name="connsiteX6" fmla="*/ 533400 w 859632"/>
                  <a:gd name="connsiteY6" fmla="*/ 0 h 123825"/>
                  <a:gd name="connsiteX7" fmla="*/ 859632 w 859632"/>
                  <a:gd name="connsiteY7" fmla="*/ 23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9632" h="123825">
                    <a:moveTo>
                      <a:pt x="859632" y="2381"/>
                    </a:moveTo>
                    <a:lnTo>
                      <a:pt x="738188" y="123825"/>
                    </a:lnTo>
                    <a:lnTo>
                      <a:pt x="64294" y="123825"/>
                    </a:lnTo>
                    <a:lnTo>
                      <a:pt x="0" y="59531"/>
                    </a:lnTo>
                    <a:lnTo>
                      <a:pt x="0" y="14287"/>
                    </a:lnTo>
                    <a:lnTo>
                      <a:pt x="533400" y="14287"/>
                    </a:lnTo>
                    <a:lnTo>
                      <a:pt x="533400" y="0"/>
                    </a:lnTo>
                    <a:lnTo>
                      <a:pt x="859632" y="23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Zetta Sans" panose="020B0000000000000000" pitchFamily="2" charset="0"/>
                </a:endParaRPr>
              </a:p>
            </p:txBody>
          </p:sp>
        </p:grpSp>
        <p:grpSp>
          <p:nvGrpSpPr>
            <p:cNvPr id="566" name="Group 565"/>
            <p:cNvGrpSpPr/>
            <p:nvPr/>
          </p:nvGrpSpPr>
          <p:grpSpPr>
            <a:xfrm>
              <a:off x="188190" y="3014249"/>
              <a:ext cx="428828" cy="569207"/>
              <a:chOff x="1519281" y="3014249"/>
              <a:chExt cx="428828" cy="569207"/>
            </a:xfrm>
          </p:grpSpPr>
          <p:sp>
            <p:nvSpPr>
              <p:cNvPr id="581" name="Freeform 15"/>
              <p:cNvSpPr>
                <a:spLocks noEditPoints="1"/>
              </p:cNvSpPr>
              <p:nvPr/>
            </p:nvSpPr>
            <p:spPr bwMode="auto">
              <a:xfrm>
                <a:off x="1519281" y="3343081"/>
                <a:ext cx="428828" cy="240375"/>
              </a:xfrm>
              <a:custGeom>
                <a:avLst/>
                <a:gdLst>
                  <a:gd name="T0" fmla="*/ 1195 w 2457"/>
                  <a:gd name="T1" fmla="*/ 1118 h 1377"/>
                  <a:gd name="T2" fmla="*/ 1163 w 2457"/>
                  <a:gd name="T3" fmla="*/ 1159 h 1377"/>
                  <a:gd name="T4" fmla="*/ 1170 w 2457"/>
                  <a:gd name="T5" fmla="*/ 1213 h 1377"/>
                  <a:gd name="T6" fmla="*/ 1211 w 2457"/>
                  <a:gd name="T7" fmla="*/ 1245 h 1377"/>
                  <a:gd name="T8" fmla="*/ 1265 w 2457"/>
                  <a:gd name="T9" fmla="*/ 1238 h 1377"/>
                  <a:gd name="T10" fmla="*/ 1296 w 2457"/>
                  <a:gd name="T11" fmla="*/ 1196 h 1377"/>
                  <a:gd name="T12" fmla="*/ 1289 w 2457"/>
                  <a:gd name="T13" fmla="*/ 1143 h 1377"/>
                  <a:gd name="T14" fmla="*/ 1248 w 2457"/>
                  <a:gd name="T15" fmla="*/ 1111 h 1377"/>
                  <a:gd name="T16" fmla="*/ 1211 w 2457"/>
                  <a:gd name="T17" fmla="*/ 776 h 1377"/>
                  <a:gd name="T18" fmla="*/ 1170 w 2457"/>
                  <a:gd name="T19" fmla="*/ 808 h 1377"/>
                  <a:gd name="T20" fmla="*/ 1163 w 2457"/>
                  <a:gd name="T21" fmla="*/ 861 h 1377"/>
                  <a:gd name="T22" fmla="*/ 1195 w 2457"/>
                  <a:gd name="T23" fmla="*/ 902 h 1377"/>
                  <a:gd name="T24" fmla="*/ 1248 w 2457"/>
                  <a:gd name="T25" fmla="*/ 910 h 1377"/>
                  <a:gd name="T26" fmla="*/ 1289 w 2457"/>
                  <a:gd name="T27" fmla="*/ 877 h 1377"/>
                  <a:gd name="T28" fmla="*/ 1296 w 2457"/>
                  <a:gd name="T29" fmla="*/ 824 h 1377"/>
                  <a:gd name="T30" fmla="*/ 1265 w 2457"/>
                  <a:gd name="T31" fmla="*/ 783 h 1377"/>
                  <a:gd name="T32" fmla="*/ 1229 w 2457"/>
                  <a:gd name="T33" fmla="*/ 438 h 1377"/>
                  <a:gd name="T34" fmla="*/ 1181 w 2457"/>
                  <a:gd name="T35" fmla="*/ 458 h 1377"/>
                  <a:gd name="T36" fmla="*/ 1161 w 2457"/>
                  <a:gd name="T37" fmla="*/ 507 h 1377"/>
                  <a:gd name="T38" fmla="*/ 1181 w 2457"/>
                  <a:gd name="T39" fmla="*/ 557 h 1377"/>
                  <a:gd name="T40" fmla="*/ 1229 w 2457"/>
                  <a:gd name="T41" fmla="*/ 577 h 1377"/>
                  <a:gd name="T42" fmla="*/ 1278 w 2457"/>
                  <a:gd name="T43" fmla="*/ 557 h 1377"/>
                  <a:gd name="T44" fmla="*/ 1298 w 2457"/>
                  <a:gd name="T45" fmla="*/ 507 h 1377"/>
                  <a:gd name="T46" fmla="*/ 1278 w 2457"/>
                  <a:gd name="T47" fmla="*/ 458 h 1377"/>
                  <a:gd name="T48" fmla="*/ 1229 w 2457"/>
                  <a:gd name="T49" fmla="*/ 438 h 1377"/>
                  <a:gd name="T50" fmla="*/ 1801 w 2457"/>
                  <a:gd name="T51" fmla="*/ 1 h 1377"/>
                  <a:gd name="T52" fmla="*/ 658 w 2457"/>
                  <a:gd name="T53" fmla="*/ 1 h 1377"/>
                  <a:gd name="T54" fmla="*/ 859 w 2457"/>
                  <a:gd name="T55" fmla="*/ 400 h 1377"/>
                  <a:gd name="T56" fmla="*/ 906 w 2457"/>
                  <a:gd name="T57" fmla="*/ 410 h 1377"/>
                  <a:gd name="T58" fmla="*/ 947 w 2457"/>
                  <a:gd name="T59" fmla="*/ 382 h 1377"/>
                  <a:gd name="T60" fmla="*/ 1112 w 2457"/>
                  <a:gd name="T61" fmla="*/ 155 h 1377"/>
                  <a:gd name="T62" fmla="*/ 1151 w 2457"/>
                  <a:gd name="T63" fmla="*/ 157 h 1377"/>
                  <a:gd name="T64" fmla="*/ 1206 w 2457"/>
                  <a:gd name="T65" fmla="*/ 210 h 1377"/>
                  <a:gd name="T66" fmla="*/ 1242 w 2457"/>
                  <a:gd name="T67" fmla="*/ 215 h 1377"/>
                  <a:gd name="T68" fmla="*/ 1297 w 2457"/>
                  <a:gd name="T69" fmla="*/ 166 h 1377"/>
                  <a:gd name="T70" fmla="*/ 1334 w 2457"/>
                  <a:gd name="T71" fmla="*/ 152 h 1377"/>
                  <a:gd name="T72" fmla="*/ 1367 w 2457"/>
                  <a:gd name="T73" fmla="*/ 172 h 1377"/>
                  <a:gd name="T74" fmla="*/ 1537 w 2457"/>
                  <a:gd name="T75" fmla="*/ 405 h 1377"/>
                  <a:gd name="T76" fmla="*/ 1585 w 2457"/>
                  <a:gd name="T77" fmla="*/ 407 h 1377"/>
                  <a:gd name="T78" fmla="*/ 1622 w 2457"/>
                  <a:gd name="T79" fmla="*/ 374 h 1377"/>
                  <a:gd name="T80" fmla="*/ 1944 w 2457"/>
                  <a:gd name="T81" fmla="*/ 40 h 1377"/>
                  <a:gd name="T82" fmla="*/ 2114 w 2457"/>
                  <a:gd name="T83" fmla="*/ 123 h 1377"/>
                  <a:gd name="T84" fmla="*/ 2256 w 2457"/>
                  <a:gd name="T85" fmla="*/ 244 h 1377"/>
                  <a:gd name="T86" fmla="*/ 2364 w 2457"/>
                  <a:gd name="T87" fmla="*/ 394 h 1377"/>
                  <a:gd name="T88" fmla="*/ 2433 w 2457"/>
                  <a:gd name="T89" fmla="*/ 567 h 1377"/>
                  <a:gd name="T90" fmla="*/ 2457 w 2457"/>
                  <a:gd name="T91" fmla="*/ 757 h 1377"/>
                  <a:gd name="T92" fmla="*/ 2447 w 2457"/>
                  <a:gd name="T93" fmla="*/ 1271 h 1377"/>
                  <a:gd name="T94" fmla="*/ 2399 w 2457"/>
                  <a:gd name="T95" fmla="*/ 1338 h 1377"/>
                  <a:gd name="T96" fmla="*/ 2323 w 2457"/>
                  <a:gd name="T97" fmla="*/ 1375 h 1377"/>
                  <a:gd name="T98" fmla="*/ 136 w 2457"/>
                  <a:gd name="T99" fmla="*/ 1375 h 1377"/>
                  <a:gd name="T100" fmla="*/ 60 w 2457"/>
                  <a:gd name="T101" fmla="*/ 1338 h 1377"/>
                  <a:gd name="T102" fmla="*/ 11 w 2457"/>
                  <a:gd name="T103" fmla="*/ 1271 h 1377"/>
                  <a:gd name="T104" fmla="*/ 0 w 2457"/>
                  <a:gd name="T105" fmla="*/ 757 h 1377"/>
                  <a:gd name="T106" fmla="*/ 24 w 2457"/>
                  <a:gd name="T107" fmla="*/ 567 h 1377"/>
                  <a:gd name="T108" fmla="*/ 93 w 2457"/>
                  <a:gd name="T109" fmla="*/ 394 h 1377"/>
                  <a:gd name="T110" fmla="*/ 202 w 2457"/>
                  <a:gd name="T111" fmla="*/ 244 h 1377"/>
                  <a:gd name="T112" fmla="*/ 344 w 2457"/>
                  <a:gd name="T113" fmla="*/ 123 h 1377"/>
                  <a:gd name="T114" fmla="*/ 514 w 2457"/>
                  <a:gd name="T115" fmla="*/ 40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7" h="1377">
                    <a:moveTo>
                      <a:pt x="1229" y="1108"/>
                    </a:moveTo>
                    <a:lnTo>
                      <a:pt x="1211" y="1111"/>
                    </a:lnTo>
                    <a:lnTo>
                      <a:pt x="1195" y="1118"/>
                    </a:lnTo>
                    <a:lnTo>
                      <a:pt x="1181" y="1128"/>
                    </a:lnTo>
                    <a:lnTo>
                      <a:pt x="1170" y="1143"/>
                    </a:lnTo>
                    <a:lnTo>
                      <a:pt x="1163" y="1159"/>
                    </a:lnTo>
                    <a:lnTo>
                      <a:pt x="1161" y="1177"/>
                    </a:lnTo>
                    <a:lnTo>
                      <a:pt x="1163" y="1196"/>
                    </a:lnTo>
                    <a:lnTo>
                      <a:pt x="1170" y="1213"/>
                    </a:lnTo>
                    <a:lnTo>
                      <a:pt x="1181" y="1227"/>
                    </a:lnTo>
                    <a:lnTo>
                      <a:pt x="1195" y="1238"/>
                    </a:lnTo>
                    <a:lnTo>
                      <a:pt x="1211" y="1245"/>
                    </a:lnTo>
                    <a:lnTo>
                      <a:pt x="1229" y="1247"/>
                    </a:lnTo>
                    <a:lnTo>
                      <a:pt x="1248" y="1245"/>
                    </a:lnTo>
                    <a:lnTo>
                      <a:pt x="1265" y="1238"/>
                    </a:lnTo>
                    <a:lnTo>
                      <a:pt x="1278" y="1227"/>
                    </a:lnTo>
                    <a:lnTo>
                      <a:pt x="1289" y="1213"/>
                    </a:lnTo>
                    <a:lnTo>
                      <a:pt x="1296" y="1196"/>
                    </a:lnTo>
                    <a:lnTo>
                      <a:pt x="1298" y="1177"/>
                    </a:lnTo>
                    <a:lnTo>
                      <a:pt x="1296" y="1159"/>
                    </a:lnTo>
                    <a:lnTo>
                      <a:pt x="1289" y="1143"/>
                    </a:lnTo>
                    <a:lnTo>
                      <a:pt x="1278" y="1128"/>
                    </a:lnTo>
                    <a:lnTo>
                      <a:pt x="1265" y="1118"/>
                    </a:lnTo>
                    <a:lnTo>
                      <a:pt x="1248" y="1111"/>
                    </a:lnTo>
                    <a:lnTo>
                      <a:pt x="1229" y="1108"/>
                    </a:lnTo>
                    <a:close/>
                    <a:moveTo>
                      <a:pt x="1229" y="774"/>
                    </a:moveTo>
                    <a:lnTo>
                      <a:pt x="1211" y="776"/>
                    </a:lnTo>
                    <a:lnTo>
                      <a:pt x="1195" y="783"/>
                    </a:lnTo>
                    <a:lnTo>
                      <a:pt x="1181" y="794"/>
                    </a:lnTo>
                    <a:lnTo>
                      <a:pt x="1170" y="808"/>
                    </a:lnTo>
                    <a:lnTo>
                      <a:pt x="1163" y="824"/>
                    </a:lnTo>
                    <a:lnTo>
                      <a:pt x="1161" y="843"/>
                    </a:lnTo>
                    <a:lnTo>
                      <a:pt x="1163" y="861"/>
                    </a:lnTo>
                    <a:lnTo>
                      <a:pt x="1170" y="877"/>
                    </a:lnTo>
                    <a:lnTo>
                      <a:pt x="1181" y="891"/>
                    </a:lnTo>
                    <a:lnTo>
                      <a:pt x="1195" y="902"/>
                    </a:lnTo>
                    <a:lnTo>
                      <a:pt x="1211" y="910"/>
                    </a:lnTo>
                    <a:lnTo>
                      <a:pt x="1229" y="912"/>
                    </a:lnTo>
                    <a:lnTo>
                      <a:pt x="1248" y="910"/>
                    </a:lnTo>
                    <a:lnTo>
                      <a:pt x="1265" y="902"/>
                    </a:lnTo>
                    <a:lnTo>
                      <a:pt x="1278" y="891"/>
                    </a:lnTo>
                    <a:lnTo>
                      <a:pt x="1289" y="877"/>
                    </a:lnTo>
                    <a:lnTo>
                      <a:pt x="1296" y="861"/>
                    </a:lnTo>
                    <a:lnTo>
                      <a:pt x="1298" y="843"/>
                    </a:lnTo>
                    <a:lnTo>
                      <a:pt x="1296" y="824"/>
                    </a:lnTo>
                    <a:lnTo>
                      <a:pt x="1289" y="808"/>
                    </a:lnTo>
                    <a:lnTo>
                      <a:pt x="1278" y="794"/>
                    </a:lnTo>
                    <a:lnTo>
                      <a:pt x="1265" y="783"/>
                    </a:lnTo>
                    <a:lnTo>
                      <a:pt x="1248" y="776"/>
                    </a:lnTo>
                    <a:lnTo>
                      <a:pt x="1229" y="774"/>
                    </a:lnTo>
                    <a:close/>
                    <a:moveTo>
                      <a:pt x="1229" y="438"/>
                    </a:moveTo>
                    <a:lnTo>
                      <a:pt x="1211" y="441"/>
                    </a:lnTo>
                    <a:lnTo>
                      <a:pt x="1195" y="447"/>
                    </a:lnTo>
                    <a:lnTo>
                      <a:pt x="1181" y="458"/>
                    </a:lnTo>
                    <a:lnTo>
                      <a:pt x="1170" y="473"/>
                    </a:lnTo>
                    <a:lnTo>
                      <a:pt x="1163" y="489"/>
                    </a:lnTo>
                    <a:lnTo>
                      <a:pt x="1161" y="507"/>
                    </a:lnTo>
                    <a:lnTo>
                      <a:pt x="1163" y="525"/>
                    </a:lnTo>
                    <a:lnTo>
                      <a:pt x="1170" y="543"/>
                    </a:lnTo>
                    <a:lnTo>
                      <a:pt x="1181" y="557"/>
                    </a:lnTo>
                    <a:lnTo>
                      <a:pt x="1195" y="567"/>
                    </a:lnTo>
                    <a:lnTo>
                      <a:pt x="1211" y="574"/>
                    </a:lnTo>
                    <a:lnTo>
                      <a:pt x="1229" y="577"/>
                    </a:lnTo>
                    <a:lnTo>
                      <a:pt x="1248" y="574"/>
                    </a:lnTo>
                    <a:lnTo>
                      <a:pt x="1265" y="567"/>
                    </a:lnTo>
                    <a:lnTo>
                      <a:pt x="1278" y="557"/>
                    </a:lnTo>
                    <a:lnTo>
                      <a:pt x="1289" y="543"/>
                    </a:lnTo>
                    <a:lnTo>
                      <a:pt x="1296" y="525"/>
                    </a:lnTo>
                    <a:lnTo>
                      <a:pt x="1298" y="507"/>
                    </a:lnTo>
                    <a:lnTo>
                      <a:pt x="1296" y="489"/>
                    </a:lnTo>
                    <a:lnTo>
                      <a:pt x="1289" y="473"/>
                    </a:lnTo>
                    <a:lnTo>
                      <a:pt x="1278" y="458"/>
                    </a:lnTo>
                    <a:lnTo>
                      <a:pt x="1265" y="447"/>
                    </a:lnTo>
                    <a:lnTo>
                      <a:pt x="1248" y="441"/>
                    </a:lnTo>
                    <a:lnTo>
                      <a:pt x="1229" y="438"/>
                    </a:lnTo>
                    <a:close/>
                    <a:moveTo>
                      <a:pt x="1801" y="1"/>
                    </a:moveTo>
                    <a:lnTo>
                      <a:pt x="1801" y="1"/>
                    </a:lnTo>
                    <a:lnTo>
                      <a:pt x="1801" y="1"/>
                    </a:lnTo>
                    <a:lnTo>
                      <a:pt x="1801" y="1"/>
                    </a:lnTo>
                    <a:close/>
                    <a:moveTo>
                      <a:pt x="658" y="0"/>
                    </a:moveTo>
                    <a:lnTo>
                      <a:pt x="658" y="1"/>
                    </a:lnTo>
                    <a:lnTo>
                      <a:pt x="838" y="374"/>
                    </a:lnTo>
                    <a:lnTo>
                      <a:pt x="847" y="389"/>
                    </a:lnTo>
                    <a:lnTo>
                      <a:pt x="859" y="400"/>
                    </a:lnTo>
                    <a:lnTo>
                      <a:pt x="874" y="407"/>
                    </a:lnTo>
                    <a:lnTo>
                      <a:pt x="890" y="411"/>
                    </a:lnTo>
                    <a:lnTo>
                      <a:pt x="906" y="410"/>
                    </a:lnTo>
                    <a:lnTo>
                      <a:pt x="922" y="405"/>
                    </a:lnTo>
                    <a:lnTo>
                      <a:pt x="936" y="396"/>
                    </a:lnTo>
                    <a:lnTo>
                      <a:pt x="947" y="382"/>
                    </a:lnTo>
                    <a:lnTo>
                      <a:pt x="1092" y="172"/>
                    </a:lnTo>
                    <a:lnTo>
                      <a:pt x="1101" y="162"/>
                    </a:lnTo>
                    <a:lnTo>
                      <a:pt x="1112" y="155"/>
                    </a:lnTo>
                    <a:lnTo>
                      <a:pt x="1125" y="152"/>
                    </a:lnTo>
                    <a:lnTo>
                      <a:pt x="1138" y="153"/>
                    </a:lnTo>
                    <a:lnTo>
                      <a:pt x="1151" y="157"/>
                    </a:lnTo>
                    <a:lnTo>
                      <a:pt x="1162" y="166"/>
                    </a:lnTo>
                    <a:lnTo>
                      <a:pt x="1197" y="202"/>
                    </a:lnTo>
                    <a:lnTo>
                      <a:pt x="1206" y="210"/>
                    </a:lnTo>
                    <a:lnTo>
                      <a:pt x="1217" y="215"/>
                    </a:lnTo>
                    <a:lnTo>
                      <a:pt x="1229" y="216"/>
                    </a:lnTo>
                    <a:lnTo>
                      <a:pt x="1242" y="215"/>
                    </a:lnTo>
                    <a:lnTo>
                      <a:pt x="1253" y="210"/>
                    </a:lnTo>
                    <a:lnTo>
                      <a:pt x="1262" y="202"/>
                    </a:lnTo>
                    <a:lnTo>
                      <a:pt x="1297" y="166"/>
                    </a:lnTo>
                    <a:lnTo>
                      <a:pt x="1307" y="157"/>
                    </a:lnTo>
                    <a:lnTo>
                      <a:pt x="1321" y="153"/>
                    </a:lnTo>
                    <a:lnTo>
                      <a:pt x="1334" y="152"/>
                    </a:lnTo>
                    <a:lnTo>
                      <a:pt x="1347" y="155"/>
                    </a:lnTo>
                    <a:lnTo>
                      <a:pt x="1358" y="162"/>
                    </a:lnTo>
                    <a:lnTo>
                      <a:pt x="1367" y="172"/>
                    </a:lnTo>
                    <a:lnTo>
                      <a:pt x="1512" y="382"/>
                    </a:lnTo>
                    <a:lnTo>
                      <a:pt x="1523" y="396"/>
                    </a:lnTo>
                    <a:lnTo>
                      <a:pt x="1537" y="405"/>
                    </a:lnTo>
                    <a:lnTo>
                      <a:pt x="1553" y="410"/>
                    </a:lnTo>
                    <a:lnTo>
                      <a:pt x="1569" y="411"/>
                    </a:lnTo>
                    <a:lnTo>
                      <a:pt x="1585" y="407"/>
                    </a:lnTo>
                    <a:lnTo>
                      <a:pt x="1599" y="400"/>
                    </a:lnTo>
                    <a:lnTo>
                      <a:pt x="1613" y="389"/>
                    </a:lnTo>
                    <a:lnTo>
                      <a:pt x="1622" y="374"/>
                    </a:lnTo>
                    <a:lnTo>
                      <a:pt x="1801" y="1"/>
                    </a:lnTo>
                    <a:lnTo>
                      <a:pt x="1882" y="22"/>
                    </a:lnTo>
                    <a:lnTo>
                      <a:pt x="1944" y="40"/>
                    </a:lnTo>
                    <a:lnTo>
                      <a:pt x="2004" y="63"/>
                    </a:lnTo>
                    <a:lnTo>
                      <a:pt x="2061" y="91"/>
                    </a:lnTo>
                    <a:lnTo>
                      <a:pt x="2114" y="123"/>
                    </a:lnTo>
                    <a:lnTo>
                      <a:pt x="2165" y="159"/>
                    </a:lnTo>
                    <a:lnTo>
                      <a:pt x="2213" y="199"/>
                    </a:lnTo>
                    <a:lnTo>
                      <a:pt x="2256" y="244"/>
                    </a:lnTo>
                    <a:lnTo>
                      <a:pt x="2296" y="290"/>
                    </a:lnTo>
                    <a:lnTo>
                      <a:pt x="2332" y="341"/>
                    </a:lnTo>
                    <a:lnTo>
                      <a:pt x="2364" y="394"/>
                    </a:lnTo>
                    <a:lnTo>
                      <a:pt x="2391" y="449"/>
                    </a:lnTo>
                    <a:lnTo>
                      <a:pt x="2414" y="507"/>
                    </a:lnTo>
                    <a:lnTo>
                      <a:pt x="2433" y="567"/>
                    </a:lnTo>
                    <a:lnTo>
                      <a:pt x="2446" y="629"/>
                    </a:lnTo>
                    <a:lnTo>
                      <a:pt x="2454" y="693"/>
                    </a:lnTo>
                    <a:lnTo>
                      <a:pt x="2457" y="757"/>
                    </a:lnTo>
                    <a:lnTo>
                      <a:pt x="2457" y="1214"/>
                    </a:lnTo>
                    <a:lnTo>
                      <a:pt x="2454" y="1243"/>
                    </a:lnTo>
                    <a:lnTo>
                      <a:pt x="2447" y="1271"/>
                    </a:lnTo>
                    <a:lnTo>
                      <a:pt x="2435" y="1297"/>
                    </a:lnTo>
                    <a:lnTo>
                      <a:pt x="2418" y="1319"/>
                    </a:lnTo>
                    <a:lnTo>
                      <a:pt x="2399" y="1338"/>
                    </a:lnTo>
                    <a:lnTo>
                      <a:pt x="2376" y="1355"/>
                    </a:lnTo>
                    <a:lnTo>
                      <a:pt x="2350" y="1367"/>
                    </a:lnTo>
                    <a:lnTo>
                      <a:pt x="2323" y="1375"/>
                    </a:lnTo>
                    <a:lnTo>
                      <a:pt x="2294" y="1377"/>
                    </a:lnTo>
                    <a:lnTo>
                      <a:pt x="165" y="1377"/>
                    </a:lnTo>
                    <a:lnTo>
                      <a:pt x="136" y="1375"/>
                    </a:lnTo>
                    <a:lnTo>
                      <a:pt x="108" y="1367"/>
                    </a:lnTo>
                    <a:lnTo>
                      <a:pt x="83" y="1355"/>
                    </a:lnTo>
                    <a:lnTo>
                      <a:pt x="60" y="1338"/>
                    </a:lnTo>
                    <a:lnTo>
                      <a:pt x="40" y="1319"/>
                    </a:lnTo>
                    <a:lnTo>
                      <a:pt x="23" y="1297"/>
                    </a:lnTo>
                    <a:lnTo>
                      <a:pt x="11" y="1271"/>
                    </a:lnTo>
                    <a:lnTo>
                      <a:pt x="3" y="1243"/>
                    </a:lnTo>
                    <a:lnTo>
                      <a:pt x="0" y="1214"/>
                    </a:lnTo>
                    <a:lnTo>
                      <a:pt x="0" y="757"/>
                    </a:lnTo>
                    <a:lnTo>
                      <a:pt x="3" y="693"/>
                    </a:lnTo>
                    <a:lnTo>
                      <a:pt x="11" y="629"/>
                    </a:lnTo>
                    <a:lnTo>
                      <a:pt x="24" y="567"/>
                    </a:lnTo>
                    <a:lnTo>
                      <a:pt x="43" y="507"/>
                    </a:lnTo>
                    <a:lnTo>
                      <a:pt x="66" y="449"/>
                    </a:lnTo>
                    <a:lnTo>
                      <a:pt x="93" y="394"/>
                    </a:lnTo>
                    <a:lnTo>
                      <a:pt x="126" y="341"/>
                    </a:lnTo>
                    <a:lnTo>
                      <a:pt x="161" y="290"/>
                    </a:lnTo>
                    <a:lnTo>
                      <a:pt x="202" y="244"/>
                    </a:lnTo>
                    <a:lnTo>
                      <a:pt x="245" y="199"/>
                    </a:lnTo>
                    <a:lnTo>
                      <a:pt x="293" y="159"/>
                    </a:lnTo>
                    <a:lnTo>
                      <a:pt x="344" y="123"/>
                    </a:lnTo>
                    <a:lnTo>
                      <a:pt x="397" y="91"/>
                    </a:lnTo>
                    <a:lnTo>
                      <a:pt x="454" y="63"/>
                    </a:lnTo>
                    <a:lnTo>
                      <a:pt x="514" y="40"/>
                    </a:lnTo>
                    <a:lnTo>
                      <a:pt x="576" y="22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2" name="Freeform 16"/>
              <p:cNvSpPr>
                <a:spLocks noEditPoints="1"/>
              </p:cNvSpPr>
              <p:nvPr/>
            </p:nvSpPr>
            <p:spPr bwMode="auto">
              <a:xfrm>
                <a:off x="1584663" y="3014249"/>
                <a:ext cx="298064" cy="336524"/>
              </a:xfrm>
              <a:custGeom>
                <a:avLst/>
                <a:gdLst>
                  <a:gd name="T0" fmla="*/ 1064 w 1707"/>
                  <a:gd name="T1" fmla="*/ 577 h 1920"/>
                  <a:gd name="T2" fmla="*/ 895 w 1707"/>
                  <a:gd name="T3" fmla="*/ 695 h 1920"/>
                  <a:gd name="T4" fmla="*/ 676 w 1707"/>
                  <a:gd name="T5" fmla="*/ 792 h 1920"/>
                  <a:gd name="T6" fmla="*/ 401 w 1707"/>
                  <a:gd name="T7" fmla="*/ 848 h 1920"/>
                  <a:gd name="T8" fmla="*/ 239 w 1707"/>
                  <a:gd name="T9" fmla="*/ 942 h 1920"/>
                  <a:gd name="T10" fmla="*/ 271 w 1707"/>
                  <a:gd name="T11" fmla="*/ 1174 h 1920"/>
                  <a:gd name="T12" fmla="*/ 357 w 1707"/>
                  <a:gd name="T13" fmla="*/ 1400 h 1920"/>
                  <a:gd name="T14" fmla="*/ 489 w 1707"/>
                  <a:gd name="T15" fmla="*/ 1592 h 1920"/>
                  <a:gd name="T16" fmla="*/ 655 w 1707"/>
                  <a:gd name="T17" fmla="*/ 1727 h 1920"/>
                  <a:gd name="T18" fmla="*/ 847 w 1707"/>
                  <a:gd name="T19" fmla="*/ 1778 h 1920"/>
                  <a:gd name="T20" fmla="*/ 1038 w 1707"/>
                  <a:gd name="T21" fmla="*/ 1729 h 1920"/>
                  <a:gd name="T22" fmla="*/ 1203 w 1707"/>
                  <a:gd name="T23" fmla="*/ 1598 h 1920"/>
                  <a:gd name="T24" fmla="*/ 1334 w 1707"/>
                  <a:gd name="T25" fmla="*/ 1410 h 1920"/>
                  <a:gd name="T26" fmla="*/ 1422 w 1707"/>
                  <a:gd name="T27" fmla="*/ 1188 h 1920"/>
                  <a:gd name="T28" fmla="*/ 1439 w 1707"/>
                  <a:gd name="T29" fmla="*/ 969 h 1920"/>
                  <a:gd name="T30" fmla="*/ 1354 w 1707"/>
                  <a:gd name="T31" fmla="*/ 756 h 1920"/>
                  <a:gd name="T32" fmla="*/ 1209 w 1707"/>
                  <a:gd name="T33" fmla="*/ 536 h 1920"/>
                  <a:gd name="T34" fmla="*/ 899 w 1707"/>
                  <a:gd name="T35" fmla="*/ 2 h 1920"/>
                  <a:gd name="T36" fmla="*/ 1070 w 1707"/>
                  <a:gd name="T37" fmla="*/ 37 h 1920"/>
                  <a:gd name="T38" fmla="*/ 1204 w 1707"/>
                  <a:gd name="T39" fmla="*/ 95 h 1920"/>
                  <a:gd name="T40" fmla="*/ 1298 w 1707"/>
                  <a:gd name="T41" fmla="*/ 159 h 1920"/>
                  <a:gd name="T42" fmla="*/ 1351 w 1707"/>
                  <a:gd name="T43" fmla="*/ 208 h 1920"/>
                  <a:gd name="T44" fmla="*/ 1365 w 1707"/>
                  <a:gd name="T45" fmla="*/ 221 h 1920"/>
                  <a:gd name="T46" fmla="*/ 1397 w 1707"/>
                  <a:gd name="T47" fmla="*/ 234 h 1920"/>
                  <a:gd name="T48" fmla="*/ 1458 w 1707"/>
                  <a:gd name="T49" fmla="*/ 270 h 1920"/>
                  <a:gd name="T50" fmla="*/ 1531 w 1707"/>
                  <a:gd name="T51" fmla="*/ 334 h 1920"/>
                  <a:gd name="T52" fmla="*/ 1598 w 1707"/>
                  <a:gd name="T53" fmla="*/ 434 h 1920"/>
                  <a:gd name="T54" fmla="*/ 1645 w 1707"/>
                  <a:gd name="T55" fmla="*/ 575 h 1920"/>
                  <a:gd name="T56" fmla="*/ 1652 w 1707"/>
                  <a:gd name="T57" fmla="*/ 765 h 1920"/>
                  <a:gd name="T58" fmla="*/ 1665 w 1707"/>
                  <a:gd name="T59" fmla="*/ 909 h 1920"/>
                  <a:gd name="T60" fmla="*/ 1702 w 1707"/>
                  <a:gd name="T61" fmla="*/ 1003 h 1920"/>
                  <a:gd name="T62" fmla="*/ 1700 w 1707"/>
                  <a:gd name="T63" fmla="*/ 1152 h 1920"/>
                  <a:gd name="T64" fmla="*/ 1654 w 1707"/>
                  <a:gd name="T65" fmla="*/ 1274 h 1920"/>
                  <a:gd name="T66" fmla="*/ 1578 w 1707"/>
                  <a:gd name="T67" fmla="*/ 1343 h 1920"/>
                  <a:gd name="T68" fmla="*/ 1484 w 1707"/>
                  <a:gd name="T69" fmla="*/ 1426 h 1920"/>
                  <a:gd name="T70" fmla="*/ 1348 w 1707"/>
                  <a:gd name="T71" fmla="*/ 1644 h 1920"/>
                  <a:gd name="T72" fmla="*/ 1171 w 1707"/>
                  <a:gd name="T73" fmla="*/ 1812 h 1920"/>
                  <a:gd name="T74" fmla="*/ 962 w 1707"/>
                  <a:gd name="T75" fmla="*/ 1908 h 1920"/>
                  <a:gd name="T76" fmla="*/ 734 w 1707"/>
                  <a:gd name="T77" fmla="*/ 1908 h 1920"/>
                  <a:gd name="T78" fmla="*/ 524 w 1707"/>
                  <a:gd name="T79" fmla="*/ 1812 h 1920"/>
                  <a:gd name="T80" fmla="*/ 347 w 1707"/>
                  <a:gd name="T81" fmla="*/ 1643 h 1920"/>
                  <a:gd name="T82" fmla="*/ 211 w 1707"/>
                  <a:gd name="T83" fmla="*/ 1424 h 1920"/>
                  <a:gd name="T84" fmla="*/ 116 w 1707"/>
                  <a:gd name="T85" fmla="*/ 1336 h 1920"/>
                  <a:gd name="T86" fmla="*/ 41 w 1707"/>
                  <a:gd name="T87" fmla="*/ 1254 h 1920"/>
                  <a:gd name="T88" fmla="*/ 2 w 1707"/>
                  <a:gd name="T89" fmla="*/ 1111 h 1920"/>
                  <a:gd name="T90" fmla="*/ 10 w 1707"/>
                  <a:gd name="T91" fmla="*/ 977 h 1920"/>
                  <a:gd name="T92" fmla="*/ 53 w 1707"/>
                  <a:gd name="T93" fmla="*/ 896 h 1920"/>
                  <a:gd name="T94" fmla="*/ 98 w 1707"/>
                  <a:gd name="T95" fmla="*/ 859 h 1920"/>
                  <a:gd name="T96" fmla="*/ 88 w 1707"/>
                  <a:gd name="T97" fmla="*/ 795 h 1920"/>
                  <a:gd name="T98" fmla="*/ 100 w 1707"/>
                  <a:gd name="T99" fmla="*/ 672 h 1920"/>
                  <a:gd name="T100" fmla="*/ 90 w 1707"/>
                  <a:gd name="T101" fmla="*/ 590 h 1920"/>
                  <a:gd name="T102" fmla="*/ 46 w 1707"/>
                  <a:gd name="T103" fmla="*/ 532 h 1920"/>
                  <a:gd name="T104" fmla="*/ 122 w 1707"/>
                  <a:gd name="T105" fmla="*/ 376 h 1920"/>
                  <a:gd name="T106" fmla="*/ 290 w 1707"/>
                  <a:gd name="T107" fmla="*/ 189 h 1920"/>
                  <a:gd name="T108" fmla="*/ 512 w 1707"/>
                  <a:gd name="T109" fmla="*/ 67 h 1920"/>
                  <a:gd name="T110" fmla="*/ 746 w 1707"/>
                  <a:gd name="T111" fmla="*/ 6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7" h="1920">
                    <a:moveTo>
                      <a:pt x="1162" y="485"/>
                    </a:moveTo>
                    <a:lnTo>
                      <a:pt x="1131" y="515"/>
                    </a:lnTo>
                    <a:lnTo>
                      <a:pt x="1100" y="546"/>
                    </a:lnTo>
                    <a:lnTo>
                      <a:pt x="1064" y="577"/>
                    </a:lnTo>
                    <a:lnTo>
                      <a:pt x="1027" y="608"/>
                    </a:lnTo>
                    <a:lnTo>
                      <a:pt x="986" y="638"/>
                    </a:lnTo>
                    <a:lnTo>
                      <a:pt x="942" y="667"/>
                    </a:lnTo>
                    <a:lnTo>
                      <a:pt x="895" y="695"/>
                    </a:lnTo>
                    <a:lnTo>
                      <a:pt x="845" y="722"/>
                    </a:lnTo>
                    <a:lnTo>
                      <a:pt x="792" y="747"/>
                    </a:lnTo>
                    <a:lnTo>
                      <a:pt x="736" y="770"/>
                    </a:lnTo>
                    <a:lnTo>
                      <a:pt x="676" y="792"/>
                    </a:lnTo>
                    <a:lnTo>
                      <a:pt x="612" y="810"/>
                    </a:lnTo>
                    <a:lnTo>
                      <a:pt x="545" y="826"/>
                    </a:lnTo>
                    <a:lnTo>
                      <a:pt x="475" y="839"/>
                    </a:lnTo>
                    <a:lnTo>
                      <a:pt x="401" y="848"/>
                    </a:lnTo>
                    <a:lnTo>
                      <a:pt x="323" y="855"/>
                    </a:lnTo>
                    <a:lnTo>
                      <a:pt x="241" y="857"/>
                    </a:lnTo>
                    <a:lnTo>
                      <a:pt x="240" y="898"/>
                    </a:lnTo>
                    <a:lnTo>
                      <a:pt x="239" y="942"/>
                    </a:lnTo>
                    <a:lnTo>
                      <a:pt x="241" y="1000"/>
                    </a:lnTo>
                    <a:lnTo>
                      <a:pt x="247" y="1057"/>
                    </a:lnTo>
                    <a:lnTo>
                      <a:pt x="257" y="1116"/>
                    </a:lnTo>
                    <a:lnTo>
                      <a:pt x="271" y="1174"/>
                    </a:lnTo>
                    <a:lnTo>
                      <a:pt x="287" y="1233"/>
                    </a:lnTo>
                    <a:lnTo>
                      <a:pt x="307" y="1289"/>
                    </a:lnTo>
                    <a:lnTo>
                      <a:pt x="330" y="1345"/>
                    </a:lnTo>
                    <a:lnTo>
                      <a:pt x="357" y="1400"/>
                    </a:lnTo>
                    <a:lnTo>
                      <a:pt x="386" y="1453"/>
                    </a:lnTo>
                    <a:lnTo>
                      <a:pt x="418" y="1502"/>
                    </a:lnTo>
                    <a:lnTo>
                      <a:pt x="452" y="1549"/>
                    </a:lnTo>
                    <a:lnTo>
                      <a:pt x="489" y="1592"/>
                    </a:lnTo>
                    <a:lnTo>
                      <a:pt x="527" y="1633"/>
                    </a:lnTo>
                    <a:lnTo>
                      <a:pt x="568" y="1670"/>
                    </a:lnTo>
                    <a:lnTo>
                      <a:pt x="610" y="1701"/>
                    </a:lnTo>
                    <a:lnTo>
                      <a:pt x="655" y="1727"/>
                    </a:lnTo>
                    <a:lnTo>
                      <a:pt x="701" y="1750"/>
                    </a:lnTo>
                    <a:lnTo>
                      <a:pt x="749" y="1765"/>
                    </a:lnTo>
                    <a:lnTo>
                      <a:pt x="798" y="1775"/>
                    </a:lnTo>
                    <a:lnTo>
                      <a:pt x="847" y="1778"/>
                    </a:lnTo>
                    <a:lnTo>
                      <a:pt x="897" y="1775"/>
                    </a:lnTo>
                    <a:lnTo>
                      <a:pt x="946" y="1766"/>
                    </a:lnTo>
                    <a:lnTo>
                      <a:pt x="992" y="1750"/>
                    </a:lnTo>
                    <a:lnTo>
                      <a:pt x="1038" y="1729"/>
                    </a:lnTo>
                    <a:lnTo>
                      <a:pt x="1082" y="1703"/>
                    </a:lnTo>
                    <a:lnTo>
                      <a:pt x="1124" y="1673"/>
                    </a:lnTo>
                    <a:lnTo>
                      <a:pt x="1165" y="1637"/>
                    </a:lnTo>
                    <a:lnTo>
                      <a:pt x="1203" y="1598"/>
                    </a:lnTo>
                    <a:lnTo>
                      <a:pt x="1240" y="1555"/>
                    </a:lnTo>
                    <a:lnTo>
                      <a:pt x="1273" y="1509"/>
                    </a:lnTo>
                    <a:lnTo>
                      <a:pt x="1306" y="1461"/>
                    </a:lnTo>
                    <a:lnTo>
                      <a:pt x="1334" y="1410"/>
                    </a:lnTo>
                    <a:lnTo>
                      <a:pt x="1360" y="1356"/>
                    </a:lnTo>
                    <a:lnTo>
                      <a:pt x="1384" y="1302"/>
                    </a:lnTo>
                    <a:lnTo>
                      <a:pt x="1405" y="1246"/>
                    </a:lnTo>
                    <a:lnTo>
                      <a:pt x="1422" y="1188"/>
                    </a:lnTo>
                    <a:lnTo>
                      <a:pt x="1435" y="1131"/>
                    </a:lnTo>
                    <a:lnTo>
                      <a:pt x="1446" y="1074"/>
                    </a:lnTo>
                    <a:lnTo>
                      <a:pt x="1453" y="1016"/>
                    </a:lnTo>
                    <a:lnTo>
                      <a:pt x="1439" y="969"/>
                    </a:lnTo>
                    <a:lnTo>
                      <a:pt x="1423" y="918"/>
                    </a:lnTo>
                    <a:lnTo>
                      <a:pt x="1404" y="866"/>
                    </a:lnTo>
                    <a:lnTo>
                      <a:pt x="1381" y="812"/>
                    </a:lnTo>
                    <a:lnTo>
                      <a:pt x="1354" y="756"/>
                    </a:lnTo>
                    <a:lnTo>
                      <a:pt x="1325" y="700"/>
                    </a:lnTo>
                    <a:lnTo>
                      <a:pt x="1290" y="645"/>
                    </a:lnTo>
                    <a:lnTo>
                      <a:pt x="1252" y="590"/>
                    </a:lnTo>
                    <a:lnTo>
                      <a:pt x="1209" y="536"/>
                    </a:lnTo>
                    <a:lnTo>
                      <a:pt x="1162" y="485"/>
                    </a:lnTo>
                    <a:close/>
                    <a:moveTo>
                      <a:pt x="850" y="0"/>
                    </a:moveTo>
                    <a:lnTo>
                      <a:pt x="850" y="0"/>
                    </a:lnTo>
                    <a:lnTo>
                      <a:pt x="899" y="2"/>
                    </a:lnTo>
                    <a:lnTo>
                      <a:pt x="946" y="7"/>
                    </a:lnTo>
                    <a:lnTo>
                      <a:pt x="989" y="15"/>
                    </a:lnTo>
                    <a:lnTo>
                      <a:pt x="1031" y="24"/>
                    </a:lnTo>
                    <a:lnTo>
                      <a:pt x="1070" y="37"/>
                    </a:lnTo>
                    <a:lnTo>
                      <a:pt x="1108" y="50"/>
                    </a:lnTo>
                    <a:lnTo>
                      <a:pt x="1142" y="64"/>
                    </a:lnTo>
                    <a:lnTo>
                      <a:pt x="1174" y="79"/>
                    </a:lnTo>
                    <a:lnTo>
                      <a:pt x="1204" y="95"/>
                    </a:lnTo>
                    <a:lnTo>
                      <a:pt x="1232" y="112"/>
                    </a:lnTo>
                    <a:lnTo>
                      <a:pt x="1256" y="128"/>
                    </a:lnTo>
                    <a:lnTo>
                      <a:pt x="1278" y="144"/>
                    </a:lnTo>
                    <a:lnTo>
                      <a:pt x="1298" y="159"/>
                    </a:lnTo>
                    <a:lnTo>
                      <a:pt x="1316" y="173"/>
                    </a:lnTo>
                    <a:lnTo>
                      <a:pt x="1330" y="187"/>
                    </a:lnTo>
                    <a:lnTo>
                      <a:pt x="1342" y="198"/>
                    </a:lnTo>
                    <a:lnTo>
                      <a:pt x="1351" y="208"/>
                    </a:lnTo>
                    <a:lnTo>
                      <a:pt x="1358" y="215"/>
                    </a:lnTo>
                    <a:lnTo>
                      <a:pt x="1362" y="219"/>
                    </a:lnTo>
                    <a:lnTo>
                      <a:pt x="1363" y="221"/>
                    </a:lnTo>
                    <a:lnTo>
                      <a:pt x="1365" y="221"/>
                    </a:lnTo>
                    <a:lnTo>
                      <a:pt x="1369" y="222"/>
                    </a:lnTo>
                    <a:lnTo>
                      <a:pt x="1376" y="225"/>
                    </a:lnTo>
                    <a:lnTo>
                      <a:pt x="1386" y="229"/>
                    </a:lnTo>
                    <a:lnTo>
                      <a:pt x="1397" y="234"/>
                    </a:lnTo>
                    <a:lnTo>
                      <a:pt x="1410" y="240"/>
                    </a:lnTo>
                    <a:lnTo>
                      <a:pt x="1425" y="248"/>
                    </a:lnTo>
                    <a:lnTo>
                      <a:pt x="1441" y="259"/>
                    </a:lnTo>
                    <a:lnTo>
                      <a:pt x="1458" y="270"/>
                    </a:lnTo>
                    <a:lnTo>
                      <a:pt x="1476" y="283"/>
                    </a:lnTo>
                    <a:lnTo>
                      <a:pt x="1494" y="298"/>
                    </a:lnTo>
                    <a:lnTo>
                      <a:pt x="1512" y="314"/>
                    </a:lnTo>
                    <a:lnTo>
                      <a:pt x="1531" y="334"/>
                    </a:lnTo>
                    <a:lnTo>
                      <a:pt x="1549" y="355"/>
                    </a:lnTo>
                    <a:lnTo>
                      <a:pt x="1566" y="379"/>
                    </a:lnTo>
                    <a:lnTo>
                      <a:pt x="1583" y="406"/>
                    </a:lnTo>
                    <a:lnTo>
                      <a:pt x="1598" y="434"/>
                    </a:lnTo>
                    <a:lnTo>
                      <a:pt x="1613" y="465"/>
                    </a:lnTo>
                    <a:lnTo>
                      <a:pt x="1626" y="499"/>
                    </a:lnTo>
                    <a:lnTo>
                      <a:pt x="1636" y="535"/>
                    </a:lnTo>
                    <a:lnTo>
                      <a:pt x="1645" y="575"/>
                    </a:lnTo>
                    <a:lnTo>
                      <a:pt x="1651" y="618"/>
                    </a:lnTo>
                    <a:lnTo>
                      <a:pt x="1654" y="664"/>
                    </a:lnTo>
                    <a:lnTo>
                      <a:pt x="1655" y="713"/>
                    </a:lnTo>
                    <a:lnTo>
                      <a:pt x="1652" y="765"/>
                    </a:lnTo>
                    <a:lnTo>
                      <a:pt x="1646" y="821"/>
                    </a:lnTo>
                    <a:lnTo>
                      <a:pt x="1636" y="880"/>
                    </a:lnTo>
                    <a:lnTo>
                      <a:pt x="1651" y="893"/>
                    </a:lnTo>
                    <a:lnTo>
                      <a:pt x="1665" y="909"/>
                    </a:lnTo>
                    <a:lnTo>
                      <a:pt x="1677" y="928"/>
                    </a:lnTo>
                    <a:lnTo>
                      <a:pt x="1688" y="949"/>
                    </a:lnTo>
                    <a:lnTo>
                      <a:pt x="1696" y="974"/>
                    </a:lnTo>
                    <a:lnTo>
                      <a:pt x="1702" y="1003"/>
                    </a:lnTo>
                    <a:lnTo>
                      <a:pt x="1706" y="1035"/>
                    </a:lnTo>
                    <a:lnTo>
                      <a:pt x="1707" y="1070"/>
                    </a:lnTo>
                    <a:lnTo>
                      <a:pt x="1705" y="1111"/>
                    </a:lnTo>
                    <a:lnTo>
                      <a:pt x="1700" y="1152"/>
                    </a:lnTo>
                    <a:lnTo>
                      <a:pt x="1692" y="1188"/>
                    </a:lnTo>
                    <a:lnTo>
                      <a:pt x="1682" y="1220"/>
                    </a:lnTo>
                    <a:lnTo>
                      <a:pt x="1668" y="1249"/>
                    </a:lnTo>
                    <a:lnTo>
                      <a:pt x="1654" y="1274"/>
                    </a:lnTo>
                    <a:lnTo>
                      <a:pt x="1637" y="1297"/>
                    </a:lnTo>
                    <a:lnTo>
                      <a:pt x="1619" y="1315"/>
                    </a:lnTo>
                    <a:lnTo>
                      <a:pt x="1598" y="1331"/>
                    </a:lnTo>
                    <a:lnTo>
                      <a:pt x="1578" y="1343"/>
                    </a:lnTo>
                    <a:lnTo>
                      <a:pt x="1556" y="1353"/>
                    </a:lnTo>
                    <a:lnTo>
                      <a:pt x="1534" y="1361"/>
                    </a:lnTo>
                    <a:lnTo>
                      <a:pt x="1510" y="1366"/>
                    </a:lnTo>
                    <a:lnTo>
                      <a:pt x="1484" y="1426"/>
                    </a:lnTo>
                    <a:lnTo>
                      <a:pt x="1455" y="1484"/>
                    </a:lnTo>
                    <a:lnTo>
                      <a:pt x="1422" y="1540"/>
                    </a:lnTo>
                    <a:lnTo>
                      <a:pt x="1387" y="1594"/>
                    </a:lnTo>
                    <a:lnTo>
                      <a:pt x="1348" y="1644"/>
                    </a:lnTo>
                    <a:lnTo>
                      <a:pt x="1308" y="1692"/>
                    </a:lnTo>
                    <a:lnTo>
                      <a:pt x="1264" y="1736"/>
                    </a:lnTo>
                    <a:lnTo>
                      <a:pt x="1218" y="1777"/>
                    </a:lnTo>
                    <a:lnTo>
                      <a:pt x="1171" y="1812"/>
                    </a:lnTo>
                    <a:lnTo>
                      <a:pt x="1121" y="1844"/>
                    </a:lnTo>
                    <a:lnTo>
                      <a:pt x="1070" y="1870"/>
                    </a:lnTo>
                    <a:lnTo>
                      <a:pt x="1017" y="1892"/>
                    </a:lnTo>
                    <a:lnTo>
                      <a:pt x="962" y="1908"/>
                    </a:lnTo>
                    <a:lnTo>
                      <a:pt x="905" y="1917"/>
                    </a:lnTo>
                    <a:lnTo>
                      <a:pt x="847" y="1920"/>
                    </a:lnTo>
                    <a:lnTo>
                      <a:pt x="791" y="1917"/>
                    </a:lnTo>
                    <a:lnTo>
                      <a:pt x="734" y="1908"/>
                    </a:lnTo>
                    <a:lnTo>
                      <a:pt x="679" y="1892"/>
                    </a:lnTo>
                    <a:lnTo>
                      <a:pt x="625" y="1870"/>
                    </a:lnTo>
                    <a:lnTo>
                      <a:pt x="574" y="1844"/>
                    </a:lnTo>
                    <a:lnTo>
                      <a:pt x="524" y="1812"/>
                    </a:lnTo>
                    <a:lnTo>
                      <a:pt x="476" y="1776"/>
                    </a:lnTo>
                    <a:lnTo>
                      <a:pt x="431" y="1735"/>
                    </a:lnTo>
                    <a:lnTo>
                      <a:pt x="388" y="1691"/>
                    </a:lnTo>
                    <a:lnTo>
                      <a:pt x="347" y="1643"/>
                    </a:lnTo>
                    <a:lnTo>
                      <a:pt x="309" y="1592"/>
                    </a:lnTo>
                    <a:lnTo>
                      <a:pt x="274" y="1539"/>
                    </a:lnTo>
                    <a:lnTo>
                      <a:pt x="241" y="1482"/>
                    </a:lnTo>
                    <a:lnTo>
                      <a:pt x="211" y="1424"/>
                    </a:lnTo>
                    <a:lnTo>
                      <a:pt x="184" y="1363"/>
                    </a:lnTo>
                    <a:lnTo>
                      <a:pt x="161" y="1357"/>
                    </a:lnTo>
                    <a:lnTo>
                      <a:pt x="138" y="1348"/>
                    </a:lnTo>
                    <a:lnTo>
                      <a:pt x="116" y="1336"/>
                    </a:lnTo>
                    <a:lnTo>
                      <a:pt x="94" y="1320"/>
                    </a:lnTo>
                    <a:lnTo>
                      <a:pt x="75" y="1302"/>
                    </a:lnTo>
                    <a:lnTo>
                      <a:pt x="57" y="1279"/>
                    </a:lnTo>
                    <a:lnTo>
                      <a:pt x="41" y="1254"/>
                    </a:lnTo>
                    <a:lnTo>
                      <a:pt x="27" y="1224"/>
                    </a:lnTo>
                    <a:lnTo>
                      <a:pt x="16" y="1190"/>
                    </a:lnTo>
                    <a:lnTo>
                      <a:pt x="7" y="1153"/>
                    </a:lnTo>
                    <a:lnTo>
                      <a:pt x="2" y="1111"/>
                    </a:lnTo>
                    <a:lnTo>
                      <a:pt x="0" y="1071"/>
                    </a:lnTo>
                    <a:lnTo>
                      <a:pt x="1" y="1036"/>
                    </a:lnTo>
                    <a:lnTo>
                      <a:pt x="5" y="1005"/>
                    </a:lnTo>
                    <a:lnTo>
                      <a:pt x="10" y="977"/>
                    </a:lnTo>
                    <a:lnTo>
                      <a:pt x="18" y="952"/>
                    </a:lnTo>
                    <a:lnTo>
                      <a:pt x="28" y="931"/>
                    </a:lnTo>
                    <a:lnTo>
                      <a:pt x="40" y="912"/>
                    </a:lnTo>
                    <a:lnTo>
                      <a:pt x="53" y="896"/>
                    </a:lnTo>
                    <a:lnTo>
                      <a:pt x="67" y="883"/>
                    </a:lnTo>
                    <a:lnTo>
                      <a:pt x="83" y="872"/>
                    </a:lnTo>
                    <a:lnTo>
                      <a:pt x="99" y="864"/>
                    </a:lnTo>
                    <a:lnTo>
                      <a:pt x="98" y="859"/>
                    </a:lnTo>
                    <a:lnTo>
                      <a:pt x="96" y="848"/>
                    </a:lnTo>
                    <a:lnTo>
                      <a:pt x="93" y="835"/>
                    </a:lnTo>
                    <a:lnTo>
                      <a:pt x="90" y="817"/>
                    </a:lnTo>
                    <a:lnTo>
                      <a:pt x="88" y="795"/>
                    </a:lnTo>
                    <a:lnTo>
                      <a:pt x="87" y="769"/>
                    </a:lnTo>
                    <a:lnTo>
                      <a:pt x="88" y="740"/>
                    </a:lnTo>
                    <a:lnTo>
                      <a:pt x="92" y="708"/>
                    </a:lnTo>
                    <a:lnTo>
                      <a:pt x="100" y="672"/>
                    </a:lnTo>
                    <a:lnTo>
                      <a:pt x="112" y="634"/>
                    </a:lnTo>
                    <a:lnTo>
                      <a:pt x="129" y="592"/>
                    </a:lnTo>
                    <a:lnTo>
                      <a:pt x="109" y="594"/>
                    </a:lnTo>
                    <a:lnTo>
                      <a:pt x="90" y="590"/>
                    </a:lnTo>
                    <a:lnTo>
                      <a:pt x="74" y="581"/>
                    </a:lnTo>
                    <a:lnTo>
                      <a:pt x="60" y="568"/>
                    </a:lnTo>
                    <a:lnTo>
                      <a:pt x="50" y="551"/>
                    </a:lnTo>
                    <a:lnTo>
                      <a:pt x="46" y="532"/>
                    </a:lnTo>
                    <a:lnTo>
                      <a:pt x="47" y="513"/>
                    </a:lnTo>
                    <a:lnTo>
                      <a:pt x="53" y="495"/>
                    </a:lnTo>
                    <a:lnTo>
                      <a:pt x="85" y="434"/>
                    </a:lnTo>
                    <a:lnTo>
                      <a:pt x="122" y="376"/>
                    </a:lnTo>
                    <a:lnTo>
                      <a:pt x="160" y="322"/>
                    </a:lnTo>
                    <a:lnTo>
                      <a:pt x="202" y="273"/>
                    </a:lnTo>
                    <a:lnTo>
                      <a:pt x="245" y="228"/>
                    </a:lnTo>
                    <a:lnTo>
                      <a:pt x="290" y="189"/>
                    </a:lnTo>
                    <a:lnTo>
                      <a:pt x="336" y="155"/>
                    </a:lnTo>
                    <a:lnTo>
                      <a:pt x="382" y="128"/>
                    </a:lnTo>
                    <a:lnTo>
                      <a:pt x="448" y="94"/>
                    </a:lnTo>
                    <a:lnTo>
                      <a:pt x="512" y="67"/>
                    </a:lnTo>
                    <a:lnTo>
                      <a:pt x="574" y="46"/>
                    </a:lnTo>
                    <a:lnTo>
                      <a:pt x="634" y="27"/>
                    </a:lnTo>
                    <a:lnTo>
                      <a:pt x="691" y="15"/>
                    </a:lnTo>
                    <a:lnTo>
                      <a:pt x="746" y="6"/>
                    </a:lnTo>
                    <a:lnTo>
                      <a:pt x="800" y="2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</p:grpSp>
        <p:sp>
          <p:nvSpPr>
            <p:cNvPr id="567" name="Freeform 22"/>
            <p:cNvSpPr>
              <a:spLocks noEditPoints="1"/>
            </p:cNvSpPr>
            <p:nvPr/>
          </p:nvSpPr>
          <p:spPr bwMode="auto">
            <a:xfrm>
              <a:off x="3978817" y="3020018"/>
              <a:ext cx="501901" cy="563439"/>
            </a:xfrm>
            <a:custGeom>
              <a:avLst/>
              <a:gdLst>
                <a:gd name="T0" fmla="*/ 1739 w 2869"/>
                <a:gd name="T1" fmla="*/ 2207 h 3226"/>
                <a:gd name="T2" fmla="*/ 1616 w 2869"/>
                <a:gd name="T3" fmla="*/ 2167 h 3226"/>
                <a:gd name="T4" fmla="*/ 1550 w 2869"/>
                <a:gd name="T5" fmla="*/ 2278 h 3226"/>
                <a:gd name="T6" fmla="*/ 2210 w 2869"/>
                <a:gd name="T7" fmla="*/ 2598 h 3226"/>
                <a:gd name="T8" fmla="*/ 2564 w 2869"/>
                <a:gd name="T9" fmla="*/ 2803 h 3226"/>
                <a:gd name="T10" fmla="*/ 2470 w 2869"/>
                <a:gd name="T11" fmla="*/ 2204 h 3226"/>
                <a:gd name="T12" fmla="*/ 2165 w 2869"/>
                <a:gd name="T13" fmla="*/ 1933 h 3226"/>
                <a:gd name="T14" fmla="*/ 432 w 2869"/>
                <a:gd name="T15" fmla="*/ 2155 h 3226"/>
                <a:gd name="T16" fmla="*/ 304 w 2869"/>
                <a:gd name="T17" fmla="*/ 2547 h 3226"/>
                <a:gd name="T18" fmla="*/ 645 w 2869"/>
                <a:gd name="T19" fmla="*/ 2595 h 3226"/>
                <a:gd name="T20" fmla="*/ 1340 w 2869"/>
                <a:gd name="T21" fmla="*/ 2281 h 3226"/>
                <a:gd name="T22" fmla="*/ 1255 w 2869"/>
                <a:gd name="T23" fmla="*/ 2168 h 3226"/>
                <a:gd name="T24" fmla="*/ 1132 w 2869"/>
                <a:gd name="T25" fmla="*/ 2207 h 3226"/>
                <a:gd name="T26" fmla="*/ 1201 w 2869"/>
                <a:gd name="T27" fmla="*/ 1800 h 3226"/>
                <a:gd name="T28" fmla="*/ 1127 w 2869"/>
                <a:gd name="T29" fmla="*/ 2037 h 3226"/>
                <a:gd name="T30" fmla="*/ 1665 w 2869"/>
                <a:gd name="T31" fmla="*/ 1799 h 3226"/>
                <a:gd name="T32" fmla="*/ 1763 w 2869"/>
                <a:gd name="T33" fmla="*/ 2041 h 3226"/>
                <a:gd name="T34" fmla="*/ 1839 w 2869"/>
                <a:gd name="T35" fmla="*/ 434 h 3226"/>
                <a:gd name="T36" fmla="*/ 1598 w 2869"/>
                <a:gd name="T37" fmla="*/ 576 h 3226"/>
                <a:gd name="T38" fmla="*/ 1218 w 2869"/>
                <a:gd name="T39" fmla="*/ 713 h 3226"/>
                <a:gd name="T40" fmla="*/ 1126 w 2869"/>
                <a:gd name="T41" fmla="*/ 675 h 3226"/>
                <a:gd name="T42" fmla="*/ 1227 w 2869"/>
                <a:gd name="T43" fmla="*/ 524 h 3226"/>
                <a:gd name="T44" fmla="*/ 1070 w 2869"/>
                <a:gd name="T45" fmla="*/ 570 h 3226"/>
                <a:gd name="T46" fmla="*/ 852 w 2869"/>
                <a:gd name="T47" fmla="*/ 821 h 3226"/>
                <a:gd name="T48" fmla="*/ 884 w 2869"/>
                <a:gd name="T49" fmla="*/ 1180 h 3226"/>
                <a:gd name="T50" fmla="*/ 1079 w 2869"/>
                <a:gd name="T51" fmla="*/ 1532 h 3226"/>
                <a:gd name="T52" fmla="*/ 1382 w 2869"/>
                <a:gd name="T53" fmla="*/ 1709 h 3226"/>
                <a:gd name="T54" fmla="*/ 1703 w 2869"/>
                <a:gd name="T55" fmla="*/ 1607 h 3226"/>
                <a:gd name="T56" fmla="*/ 1934 w 2869"/>
                <a:gd name="T57" fmla="*/ 1291 h 3226"/>
                <a:gd name="T58" fmla="*/ 2022 w 2869"/>
                <a:gd name="T59" fmla="*/ 897 h 3226"/>
                <a:gd name="T60" fmla="*/ 1970 w 2869"/>
                <a:gd name="T61" fmla="*/ 543 h 3226"/>
                <a:gd name="T62" fmla="*/ 1859 w 2869"/>
                <a:gd name="T63" fmla="*/ 437 h 3226"/>
                <a:gd name="T64" fmla="*/ 1832 w 2869"/>
                <a:gd name="T65" fmla="*/ 86 h 3226"/>
                <a:gd name="T66" fmla="*/ 2087 w 2869"/>
                <a:gd name="T67" fmla="*/ 412 h 3226"/>
                <a:gd name="T68" fmla="*/ 2162 w 2869"/>
                <a:gd name="T69" fmla="*/ 816 h 3226"/>
                <a:gd name="T70" fmla="*/ 2257 w 2869"/>
                <a:gd name="T71" fmla="*/ 927 h 3226"/>
                <a:gd name="T72" fmla="*/ 2241 w 2869"/>
                <a:gd name="T73" fmla="*/ 1175 h 3226"/>
                <a:gd name="T74" fmla="*/ 2105 w 2869"/>
                <a:gd name="T75" fmla="*/ 1305 h 3226"/>
                <a:gd name="T76" fmla="*/ 1868 w 2869"/>
                <a:gd name="T77" fmla="*/ 1649 h 3226"/>
                <a:gd name="T78" fmla="*/ 2392 w 2869"/>
                <a:gd name="T79" fmla="*/ 1907 h 3226"/>
                <a:gd name="T80" fmla="*/ 2658 w 2869"/>
                <a:gd name="T81" fmla="*/ 2279 h 3226"/>
                <a:gd name="T82" fmla="*/ 2792 w 2869"/>
                <a:gd name="T83" fmla="*/ 2806 h 3226"/>
                <a:gd name="T84" fmla="*/ 2869 w 2869"/>
                <a:gd name="T85" fmla="*/ 3123 h 3226"/>
                <a:gd name="T86" fmla="*/ 2769 w 2869"/>
                <a:gd name="T87" fmla="*/ 3226 h 3226"/>
                <a:gd name="T88" fmla="*/ 3 w 2869"/>
                <a:gd name="T89" fmla="*/ 3147 h 3226"/>
                <a:gd name="T90" fmla="*/ 56 w 2869"/>
                <a:gd name="T91" fmla="*/ 2812 h 3226"/>
                <a:gd name="T92" fmla="*/ 191 w 2869"/>
                <a:gd name="T93" fmla="*/ 2344 h 3226"/>
                <a:gd name="T94" fmla="*/ 427 w 2869"/>
                <a:gd name="T95" fmla="*/ 1951 h 3226"/>
                <a:gd name="T96" fmla="*/ 1044 w 2869"/>
                <a:gd name="T97" fmla="*/ 1694 h 3226"/>
                <a:gd name="T98" fmla="*/ 780 w 2869"/>
                <a:gd name="T99" fmla="*/ 1309 h 3226"/>
                <a:gd name="T100" fmla="*/ 642 w 2869"/>
                <a:gd name="T101" fmla="*/ 1202 h 3226"/>
                <a:gd name="T102" fmla="*/ 606 w 2869"/>
                <a:gd name="T103" fmla="*/ 959 h 3226"/>
                <a:gd name="T104" fmla="*/ 681 w 2869"/>
                <a:gd name="T105" fmla="*/ 831 h 3226"/>
                <a:gd name="T106" fmla="*/ 675 w 2869"/>
                <a:gd name="T107" fmla="*/ 606 h 3226"/>
                <a:gd name="T108" fmla="*/ 810 w 2869"/>
                <a:gd name="T109" fmla="*/ 266 h 3226"/>
                <a:gd name="T110" fmla="*/ 1078 w 2869"/>
                <a:gd name="T111" fmla="*/ 46 h 3226"/>
                <a:gd name="T112" fmla="*/ 1395 w 2869"/>
                <a:gd name="T113" fmla="*/ 18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9" h="3226">
                  <a:moveTo>
                    <a:pt x="2165" y="1933"/>
                  </a:moveTo>
                  <a:lnTo>
                    <a:pt x="1867" y="2172"/>
                  </a:lnTo>
                  <a:lnTo>
                    <a:pt x="1845" y="2187"/>
                  </a:lnTo>
                  <a:lnTo>
                    <a:pt x="1819" y="2199"/>
                  </a:lnTo>
                  <a:lnTo>
                    <a:pt x="1794" y="2206"/>
                  </a:lnTo>
                  <a:lnTo>
                    <a:pt x="1767" y="2209"/>
                  </a:lnTo>
                  <a:lnTo>
                    <a:pt x="1739" y="2207"/>
                  </a:lnTo>
                  <a:lnTo>
                    <a:pt x="1713" y="2201"/>
                  </a:lnTo>
                  <a:lnTo>
                    <a:pt x="1688" y="2191"/>
                  </a:lnTo>
                  <a:lnTo>
                    <a:pt x="1664" y="2178"/>
                  </a:lnTo>
                  <a:lnTo>
                    <a:pt x="1644" y="2159"/>
                  </a:lnTo>
                  <a:lnTo>
                    <a:pt x="1626" y="2139"/>
                  </a:lnTo>
                  <a:lnTo>
                    <a:pt x="1601" y="2105"/>
                  </a:lnTo>
                  <a:lnTo>
                    <a:pt x="1616" y="2167"/>
                  </a:lnTo>
                  <a:lnTo>
                    <a:pt x="1619" y="2189"/>
                  </a:lnTo>
                  <a:lnTo>
                    <a:pt x="1617" y="2209"/>
                  </a:lnTo>
                  <a:lnTo>
                    <a:pt x="1611" y="2228"/>
                  </a:lnTo>
                  <a:lnTo>
                    <a:pt x="1599" y="2246"/>
                  </a:lnTo>
                  <a:lnTo>
                    <a:pt x="1586" y="2260"/>
                  </a:lnTo>
                  <a:lnTo>
                    <a:pt x="1569" y="2271"/>
                  </a:lnTo>
                  <a:lnTo>
                    <a:pt x="1550" y="2278"/>
                  </a:lnTo>
                  <a:lnTo>
                    <a:pt x="1529" y="2282"/>
                  </a:lnTo>
                  <a:lnTo>
                    <a:pt x="1789" y="3081"/>
                  </a:lnTo>
                  <a:lnTo>
                    <a:pt x="2187" y="3081"/>
                  </a:lnTo>
                  <a:lnTo>
                    <a:pt x="2187" y="2631"/>
                  </a:lnTo>
                  <a:lnTo>
                    <a:pt x="2190" y="2617"/>
                  </a:lnTo>
                  <a:lnTo>
                    <a:pt x="2199" y="2605"/>
                  </a:lnTo>
                  <a:lnTo>
                    <a:pt x="2210" y="2598"/>
                  </a:lnTo>
                  <a:lnTo>
                    <a:pt x="2224" y="2595"/>
                  </a:lnTo>
                  <a:lnTo>
                    <a:pt x="2238" y="2598"/>
                  </a:lnTo>
                  <a:lnTo>
                    <a:pt x="2249" y="2605"/>
                  </a:lnTo>
                  <a:lnTo>
                    <a:pt x="2257" y="2617"/>
                  </a:lnTo>
                  <a:lnTo>
                    <a:pt x="2260" y="2631"/>
                  </a:lnTo>
                  <a:lnTo>
                    <a:pt x="2260" y="2805"/>
                  </a:lnTo>
                  <a:lnTo>
                    <a:pt x="2564" y="2803"/>
                  </a:lnTo>
                  <a:lnTo>
                    <a:pt x="2564" y="2547"/>
                  </a:lnTo>
                  <a:lnTo>
                    <a:pt x="2561" y="2485"/>
                  </a:lnTo>
                  <a:lnTo>
                    <a:pt x="2553" y="2425"/>
                  </a:lnTo>
                  <a:lnTo>
                    <a:pt x="2540" y="2366"/>
                  </a:lnTo>
                  <a:lnTo>
                    <a:pt x="2521" y="2310"/>
                  </a:lnTo>
                  <a:lnTo>
                    <a:pt x="2498" y="2256"/>
                  </a:lnTo>
                  <a:lnTo>
                    <a:pt x="2470" y="2204"/>
                  </a:lnTo>
                  <a:lnTo>
                    <a:pt x="2438" y="2154"/>
                  </a:lnTo>
                  <a:lnTo>
                    <a:pt x="2401" y="2109"/>
                  </a:lnTo>
                  <a:lnTo>
                    <a:pt x="2362" y="2066"/>
                  </a:lnTo>
                  <a:lnTo>
                    <a:pt x="2317" y="2027"/>
                  </a:lnTo>
                  <a:lnTo>
                    <a:pt x="2269" y="1992"/>
                  </a:lnTo>
                  <a:lnTo>
                    <a:pt x="2219" y="1961"/>
                  </a:lnTo>
                  <a:lnTo>
                    <a:pt x="2165" y="1933"/>
                  </a:lnTo>
                  <a:close/>
                  <a:moveTo>
                    <a:pt x="705" y="1933"/>
                  </a:moveTo>
                  <a:lnTo>
                    <a:pt x="651" y="1961"/>
                  </a:lnTo>
                  <a:lnTo>
                    <a:pt x="600" y="1992"/>
                  </a:lnTo>
                  <a:lnTo>
                    <a:pt x="552" y="2027"/>
                  </a:lnTo>
                  <a:lnTo>
                    <a:pt x="509" y="2066"/>
                  </a:lnTo>
                  <a:lnTo>
                    <a:pt x="468" y="2109"/>
                  </a:lnTo>
                  <a:lnTo>
                    <a:pt x="432" y="2155"/>
                  </a:lnTo>
                  <a:lnTo>
                    <a:pt x="399" y="2204"/>
                  </a:lnTo>
                  <a:lnTo>
                    <a:pt x="371" y="2256"/>
                  </a:lnTo>
                  <a:lnTo>
                    <a:pt x="348" y="2310"/>
                  </a:lnTo>
                  <a:lnTo>
                    <a:pt x="328" y="2367"/>
                  </a:lnTo>
                  <a:lnTo>
                    <a:pt x="315" y="2425"/>
                  </a:lnTo>
                  <a:lnTo>
                    <a:pt x="307" y="2486"/>
                  </a:lnTo>
                  <a:lnTo>
                    <a:pt x="304" y="2547"/>
                  </a:lnTo>
                  <a:lnTo>
                    <a:pt x="304" y="2803"/>
                  </a:lnTo>
                  <a:lnTo>
                    <a:pt x="607" y="2806"/>
                  </a:lnTo>
                  <a:lnTo>
                    <a:pt x="608" y="2631"/>
                  </a:lnTo>
                  <a:lnTo>
                    <a:pt x="611" y="2617"/>
                  </a:lnTo>
                  <a:lnTo>
                    <a:pt x="619" y="2605"/>
                  </a:lnTo>
                  <a:lnTo>
                    <a:pt x="630" y="2598"/>
                  </a:lnTo>
                  <a:lnTo>
                    <a:pt x="645" y="2595"/>
                  </a:lnTo>
                  <a:lnTo>
                    <a:pt x="659" y="2598"/>
                  </a:lnTo>
                  <a:lnTo>
                    <a:pt x="670" y="2605"/>
                  </a:lnTo>
                  <a:lnTo>
                    <a:pt x="678" y="2617"/>
                  </a:lnTo>
                  <a:lnTo>
                    <a:pt x="681" y="2631"/>
                  </a:lnTo>
                  <a:lnTo>
                    <a:pt x="681" y="3081"/>
                  </a:lnTo>
                  <a:lnTo>
                    <a:pt x="1083" y="3081"/>
                  </a:lnTo>
                  <a:lnTo>
                    <a:pt x="1340" y="2281"/>
                  </a:lnTo>
                  <a:lnTo>
                    <a:pt x="1317" y="2277"/>
                  </a:lnTo>
                  <a:lnTo>
                    <a:pt x="1295" y="2267"/>
                  </a:lnTo>
                  <a:lnTo>
                    <a:pt x="1278" y="2253"/>
                  </a:lnTo>
                  <a:lnTo>
                    <a:pt x="1265" y="2235"/>
                  </a:lnTo>
                  <a:lnTo>
                    <a:pt x="1256" y="2214"/>
                  </a:lnTo>
                  <a:lnTo>
                    <a:pt x="1253" y="2192"/>
                  </a:lnTo>
                  <a:lnTo>
                    <a:pt x="1255" y="2168"/>
                  </a:lnTo>
                  <a:lnTo>
                    <a:pt x="1270" y="2106"/>
                  </a:lnTo>
                  <a:lnTo>
                    <a:pt x="1245" y="2140"/>
                  </a:lnTo>
                  <a:lnTo>
                    <a:pt x="1227" y="2160"/>
                  </a:lnTo>
                  <a:lnTo>
                    <a:pt x="1207" y="2178"/>
                  </a:lnTo>
                  <a:lnTo>
                    <a:pt x="1184" y="2192"/>
                  </a:lnTo>
                  <a:lnTo>
                    <a:pt x="1159" y="2202"/>
                  </a:lnTo>
                  <a:lnTo>
                    <a:pt x="1132" y="2207"/>
                  </a:lnTo>
                  <a:lnTo>
                    <a:pt x="1105" y="2209"/>
                  </a:lnTo>
                  <a:lnTo>
                    <a:pt x="1077" y="2206"/>
                  </a:lnTo>
                  <a:lnTo>
                    <a:pt x="1052" y="2199"/>
                  </a:lnTo>
                  <a:lnTo>
                    <a:pt x="1027" y="2188"/>
                  </a:lnTo>
                  <a:lnTo>
                    <a:pt x="1004" y="2173"/>
                  </a:lnTo>
                  <a:lnTo>
                    <a:pt x="705" y="1933"/>
                  </a:lnTo>
                  <a:close/>
                  <a:moveTo>
                    <a:pt x="1201" y="1800"/>
                  </a:moveTo>
                  <a:lnTo>
                    <a:pt x="870" y="1884"/>
                  </a:lnTo>
                  <a:lnTo>
                    <a:pt x="1045" y="2023"/>
                  </a:lnTo>
                  <a:lnTo>
                    <a:pt x="1059" y="2033"/>
                  </a:lnTo>
                  <a:lnTo>
                    <a:pt x="1075" y="2039"/>
                  </a:lnTo>
                  <a:lnTo>
                    <a:pt x="1093" y="2042"/>
                  </a:lnTo>
                  <a:lnTo>
                    <a:pt x="1110" y="2041"/>
                  </a:lnTo>
                  <a:lnTo>
                    <a:pt x="1127" y="2037"/>
                  </a:lnTo>
                  <a:lnTo>
                    <a:pt x="1143" y="2030"/>
                  </a:lnTo>
                  <a:lnTo>
                    <a:pt x="1157" y="2020"/>
                  </a:lnTo>
                  <a:lnTo>
                    <a:pt x="1169" y="2006"/>
                  </a:lnTo>
                  <a:lnTo>
                    <a:pt x="1292" y="1834"/>
                  </a:lnTo>
                  <a:lnTo>
                    <a:pt x="1246" y="1820"/>
                  </a:lnTo>
                  <a:lnTo>
                    <a:pt x="1201" y="1800"/>
                  </a:lnTo>
                  <a:close/>
                  <a:moveTo>
                    <a:pt x="1665" y="1799"/>
                  </a:moveTo>
                  <a:lnTo>
                    <a:pt x="1623" y="1817"/>
                  </a:lnTo>
                  <a:lnTo>
                    <a:pt x="1579" y="1832"/>
                  </a:lnTo>
                  <a:lnTo>
                    <a:pt x="1704" y="2006"/>
                  </a:lnTo>
                  <a:lnTo>
                    <a:pt x="1715" y="2020"/>
                  </a:lnTo>
                  <a:lnTo>
                    <a:pt x="1729" y="2030"/>
                  </a:lnTo>
                  <a:lnTo>
                    <a:pt x="1745" y="2037"/>
                  </a:lnTo>
                  <a:lnTo>
                    <a:pt x="1763" y="2041"/>
                  </a:lnTo>
                  <a:lnTo>
                    <a:pt x="1780" y="2042"/>
                  </a:lnTo>
                  <a:lnTo>
                    <a:pt x="1797" y="2039"/>
                  </a:lnTo>
                  <a:lnTo>
                    <a:pt x="1813" y="2033"/>
                  </a:lnTo>
                  <a:lnTo>
                    <a:pt x="1828" y="2023"/>
                  </a:lnTo>
                  <a:lnTo>
                    <a:pt x="2002" y="1884"/>
                  </a:lnTo>
                  <a:lnTo>
                    <a:pt x="1665" y="1799"/>
                  </a:lnTo>
                  <a:close/>
                  <a:moveTo>
                    <a:pt x="1839" y="434"/>
                  </a:moveTo>
                  <a:lnTo>
                    <a:pt x="1817" y="435"/>
                  </a:lnTo>
                  <a:lnTo>
                    <a:pt x="1797" y="440"/>
                  </a:lnTo>
                  <a:lnTo>
                    <a:pt x="1778" y="449"/>
                  </a:lnTo>
                  <a:lnTo>
                    <a:pt x="1761" y="462"/>
                  </a:lnTo>
                  <a:lnTo>
                    <a:pt x="1709" y="505"/>
                  </a:lnTo>
                  <a:lnTo>
                    <a:pt x="1654" y="543"/>
                  </a:lnTo>
                  <a:lnTo>
                    <a:pt x="1598" y="576"/>
                  </a:lnTo>
                  <a:lnTo>
                    <a:pt x="1541" y="607"/>
                  </a:lnTo>
                  <a:lnTo>
                    <a:pt x="1484" y="632"/>
                  </a:lnTo>
                  <a:lnTo>
                    <a:pt x="1427" y="654"/>
                  </a:lnTo>
                  <a:lnTo>
                    <a:pt x="1371" y="673"/>
                  </a:lnTo>
                  <a:lnTo>
                    <a:pt x="1318" y="690"/>
                  </a:lnTo>
                  <a:lnTo>
                    <a:pt x="1266" y="703"/>
                  </a:lnTo>
                  <a:lnTo>
                    <a:pt x="1218" y="713"/>
                  </a:lnTo>
                  <a:lnTo>
                    <a:pt x="1175" y="722"/>
                  </a:lnTo>
                  <a:lnTo>
                    <a:pt x="1162" y="722"/>
                  </a:lnTo>
                  <a:lnTo>
                    <a:pt x="1149" y="718"/>
                  </a:lnTo>
                  <a:lnTo>
                    <a:pt x="1139" y="711"/>
                  </a:lnTo>
                  <a:lnTo>
                    <a:pt x="1131" y="701"/>
                  </a:lnTo>
                  <a:lnTo>
                    <a:pt x="1126" y="689"/>
                  </a:lnTo>
                  <a:lnTo>
                    <a:pt x="1126" y="675"/>
                  </a:lnTo>
                  <a:lnTo>
                    <a:pt x="1129" y="663"/>
                  </a:lnTo>
                  <a:lnTo>
                    <a:pt x="1137" y="652"/>
                  </a:lnTo>
                  <a:lnTo>
                    <a:pt x="1168" y="618"/>
                  </a:lnTo>
                  <a:lnTo>
                    <a:pt x="1196" y="581"/>
                  </a:lnTo>
                  <a:lnTo>
                    <a:pt x="1224" y="543"/>
                  </a:lnTo>
                  <a:lnTo>
                    <a:pt x="1227" y="534"/>
                  </a:lnTo>
                  <a:lnTo>
                    <a:pt x="1227" y="524"/>
                  </a:lnTo>
                  <a:lnTo>
                    <a:pt x="1222" y="515"/>
                  </a:lnTo>
                  <a:lnTo>
                    <a:pt x="1214" y="510"/>
                  </a:lnTo>
                  <a:lnTo>
                    <a:pt x="1205" y="508"/>
                  </a:lnTo>
                  <a:lnTo>
                    <a:pt x="1196" y="511"/>
                  </a:lnTo>
                  <a:lnTo>
                    <a:pt x="1157" y="531"/>
                  </a:lnTo>
                  <a:lnTo>
                    <a:pt x="1116" y="549"/>
                  </a:lnTo>
                  <a:lnTo>
                    <a:pt x="1070" y="570"/>
                  </a:lnTo>
                  <a:lnTo>
                    <a:pt x="1029" y="595"/>
                  </a:lnTo>
                  <a:lnTo>
                    <a:pt x="990" y="625"/>
                  </a:lnTo>
                  <a:lnTo>
                    <a:pt x="955" y="657"/>
                  </a:lnTo>
                  <a:lnTo>
                    <a:pt x="923" y="694"/>
                  </a:lnTo>
                  <a:lnTo>
                    <a:pt x="895" y="733"/>
                  </a:lnTo>
                  <a:lnTo>
                    <a:pt x="872" y="776"/>
                  </a:lnTo>
                  <a:lnTo>
                    <a:pt x="852" y="821"/>
                  </a:lnTo>
                  <a:lnTo>
                    <a:pt x="837" y="868"/>
                  </a:lnTo>
                  <a:lnTo>
                    <a:pt x="837" y="897"/>
                  </a:lnTo>
                  <a:lnTo>
                    <a:pt x="839" y="953"/>
                  </a:lnTo>
                  <a:lnTo>
                    <a:pt x="844" y="1010"/>
                  </a:lnTo>
                  <a:lnTo>
                    <a:pt x="854" y="1067"/>
                  </a:lnTo>
                  <a:lnTo>
                    <a:pt x="868" y="1125"/>
                  </a:lnTo>
                  <a:lnTo>
                    <a:pt x="884" y="1180"/>
                  </a:lnTo>
                  <a:lnTo>
                    <a:pt x="903" y="1236"/>
                  </a:lnTo>
                  <a:lnTo>
                    <a:pt x="925" y="1291"/>
                  </a:lnTo>
                  <a:lnTo>
                    <a:pt x="951" y="1344"/>
                  </a:lnTo>
                  <a:lnTo>
                    <a:pt x="979" y="1395"/>
                  </a:lnTo>
                  <a:lnTo>
                    <a:pt x="1011" y="1444"/>
                  </a:lnTo>
                  <a:lnTo>
                    <a:pt x="1044" y="1489"/>
                  </a:lnTo>
                  <a:lnTo>
                    <a:pt x="1079" y="1532"/>
                  </a:lnTo>
                  <a:lnTo>
                    <a:pt x="1117" y="1572"/>
                  </a:lnTo>
                  <a:lnTo>
                    <a:pt x="1157" y="1607"/>
                  </a:lnTo>
                  <a:lnTo>
                    <a:pt x="1199" y="1637"/>
                  </a:lnTo>
                  <a:lnTo>
                    <a:pt x="1242" y="1664"/>
                  </a:lnTo>
                  <a:lnTo>
                    <a:pt x="1287" y="1685"/>
                  </a:lnTo>
                  <a:lnTo>
                    <a:pt x="1334" y="1700"/>
                  </a:lnTo>
                  <a:lnTo>
                    <a:pt x="1382" y="1709"/>
                  </a:lnTo>
                  <a:lnTo>
                    <a:pt x="1430" y="1713"/>
                  </a:lnTo>
                  <a:lnTo>
                    <a:pt x="1479" y="1709"/>
                  </a:lnTo>
                  <a:lnTo>
                    <a:pt x="1526" y="1700"/>
                  </a:lnTo>
                  <a:lnTo>
                    <a:pt x="1572" y="1685"/>
                  </a:lnTo>
                  <a:lnTo>
                    <a:pt x="1618" y="1664"/>
                  </a:lnTo>
                  <a:lnTo>
                    <a:pt x="1661" y="1637"/>
                  </a:lnTo>
                  <a:lnTo>
                    <a:pt x="1703" y="1607"/>
                  </a:lnTo>
                  <a:lnTo>
                    <a:pt x="1742" y="1572"/>
                  </a:lnTo>
                  <a:lnTo>
                    <a:pt x="1780" y="1532"/>
                  </a:lnTo>
                  <a:lnTo>
                    <a:pt x="1816" y="1489"/>
                  </a:lnTo>
                  <a:lnTo>
                    <a:pt x="1850" y="1444"/>
                  </a:lnTo>
                  <a:lnTo>
                    <a:pt x="1880" y="1395"/>
                  </a:lnTo>
                  <a:lnTo>
                    <a:pt x="1909" y="1344"/>
                  </a:lnTo>
                  <a:lnTo>
                    <a:pt x="1934" y="1291"/>
                  </a:lnTo>
                  <a:lnTo>
                    <a:pt x="1956" y="1236"/>
                  </a:lnTo>
                  <a:lnTo>
                    <a:pt x="1977" y="1180"/>
                  </a:lnTo>
                  <a:lnTo>
                    <a:pt x="1993" y="1125"/>
                  </a:lnTo>
                  <a:lnTo>
                    <a:pt x="2006" y="1067"/>
                  </a:lnTo>
                  <a:lnTo>
                    <a:pt x="2015" y="1010"/>
                  </a:lnTo>
                  <a:lnTo>
                    <a:pt x="2021" y="953"/>
                  </a:lnTo>
                  <a:lnTo>
                    <a:pt x="2022" y="897"/>
                  </a:lnTo>
                  <a:lnTo>
                    <a:pt x="2021" y="827"/>
                  </a:lnTo>
                  <a:lnTo>
                    <a:pt x="2018" y="762"/>
                  </a:lnTo>
                  <a:lnTo>
                    <a:pt x="2013" y="701"/>
                  </a:lnTo>
                  <a:lnTo>
                    <a:pt x="2005" y="644"/>
                  </a:lnTo>
                  <a:lnTo>
                    <a:pt x="1998" y="609"/>
                  </a:lnTo>
                  <a:lnTo>
                    <a:pt x="1986" y="575"/>
                  </a:lnTo>
                  <a:lnTo>
                    <a:pt x="1970" y="543"/>
                  </a:lnTo>
                  <a:lnTo>
                    <a:pt x="1951" y="512"/>
                  </a:lnTo>
                  <a:lnTo>
                    <a:pt x="1928" y="484"/>
                  </a:lnTo>
                  <a:lnTo>
                    <a:pt x="1921" y="476"/>
                  </a:lnTo>
                  <a:lnTo>
                    <a:pt x="1914" y="469"/>
                  </a:lnTo>
                  <a:lnTo>
                    <a:pt x="1896" y="455"/>
                  </a:lnTo>
                  <a:lnTo>
                    <a:pt x="1878" y="443"/>
                  </a:lnTo>
                  <a:lnTo>
                    <a:pt x="1859" y="437"/>
                  </a:lnTo>
                  <a:lnTo>
                    <a:pt x="1839" y="434"/>
                  </a:lnTo>
                  <a:close/>
                  <a:moveTo>
                    <a:pt x="1580" y="0"/>
                  </a:moveTo>
                  <a:lnTo>
                    <a:pt x="1634" y="5"/>
                  </a:lnTo>
                  <a:lnTo>
                    <a:pt x="1686" y="17"/>
                  </a:lnTo>
                  <a:lnTo>
                    <a:pt x="1736" y="34"/>
                  </a:lnTo>
                  <a:lnTo>
                    <a:pt x="1785" y="57"/>
                  </a:lnTo>
                  <a:lnTo>
                    <a:pt x="1832" y="86"/>
                  </a:lnTo>
                  <a:lnTo>
                    <a:pt x="1877" y="119"/>
                  </a:lnTo>
                  <a:lnTo>
                    <a:pt x="1920" y="157"/>
                  </a:lnTo>
                  <a:lnTo>
                    <a:pt x="1959" y="200"/>
                  </a:lnTo>
                  <a:lnTo>
                    <a:pt x="1997" y="247"/>
                  </a:lnTo>
                  <a:lnTo>
                    <a:pt x="2030" y="298"/>
                  </a:lnTo>
                  <a:lnTo>
                    <a:pt x="2061" y="353"/>
                  </a:lnTo>
                  <a:lnTo>
                    <a:pt x="2087" y="412"/>
                  </a:lnTo>
                  <a:lnTo>
                    <a:pt x="2110" y="474"/>
                  </a:lnTo>
                  <a:lnTo>
                    <a:pt x="2129" y="539"/>
                  </a:lnTo>
                  <a:lnTo>
                    <a:pt x="2142" y="607"/>
                  </a:lnTo>
                  <a:lnTo>
                    <a:pt x="2151" y="677"/>
                  </a:lnTo>
                  <a:lnTo>
                    <a:pt x="2155" y="721"/>
                  </a:lnTo>
                  <a:lnTo>
                    <a:pt x="2159" y="768"/>
                  </a:lnTo>
                  <a:lnTo>
                    <a:pt x="2162" y="816"/>
                  </a:lnTo>
                  <a:lnTo>
                    <a:pt x="2179" y="824"/>
                  </a:lnTo>
                  <a:lnTo>
                    <a:pt x="2196" y="835"/>
                  </a:lnTo>
                  <a:lnTo>
                    <a:pt x="2212" y="848"/>
                  </a:lnTo>
                  <a:lnTo>
                    <a:pt x="2226" y="863"/>
                  </a:lnTo>
                  <a:lnTo>
                    <a:pt x="2238" y="880"/>
                  </a:lnTo>
                  <a:lnTo>
                    <a:pt x="2248" y="902"/>
                  </a:lnTo>
                  <a:lnTo>
                    <a:pt x="2257" y="927"/>
                  </a:lnTo>
                  <a:lnTo>
                    <a:pt x="2263" y="954"/>
                  </a:lnTo>
                  <a:lnTo>
                    <a:pt x="2267" y="987"/>
                  </a:lnTo>
                  <a:lnTo>
                    <a:pt x="2268" y="1022"/>
                  </a:lnTo>
                  <a:lnTo>
                    <a:pt x="2266" y="1063"/>
                  </a:lnTo>
                  <a:lnTo>
                    <a:pt x="2260" y="1104"/>
                  </a:lnTo>
                  <a:lnTo>
                    <a:pt x="2252" y="1142"/>
                  </a:lnTo>
                  <a:lnTo>
                    <a:pt x="2241" y="1175"/>
                  </a:lnTo>
                  <a:lnTo>
                    <a:pt x="2227" y="1205"/>
                  </a:lnTo>
                  <a:lnTo>
                    <a:pt x="2211" y="1230"/>
                  </a:lnTo>
                  <a:lnTo>
                    <a:pt x="2192" y="1252"/>
                  </a:lnTo>
                  <a:lnTo>
                    <a:pt x="2172" y="1271"/>
                  </a:lnTo>
                  <a:lnTo>
                    <a:pt x="2151" y="1285"/>
                  </a:lnTo>
                  <a:lnTo>
                    <a:pt x="2129" y="1297"/>
                  </a:lnTo>
                  <a:lnTo>
                    <a:pt x="2105" y="1305"/>
                  </a:lnTo>
                  <a:lnTo>
                    <a:pt x="2081" y="1311"/>
                  </a:lnTo>
                  <a:lnTo>
                    <a:pt x="2055" y="1374"/>
                  </a:lnTo>
                  <a:lnTo>
                    <a:pt x="2023" y="1435"/>
                  </a:lnTo>
                  <a:lnTo>
                    <a:pt x="1989" y="1492"/>
                  </a:lnTo>
                  <a:lnTo>
                    <a:pt x="1952" y="1548"/>
                  </a:lnTo>
                  <a:lnTo>
                    <a:pt x="1912" y="1600"/>
                  </a:lnTo>
                  <a:lnTo>
                    <a:pt x="1868" y="1649"/>
                  </a:lnTo>
                  <a:lnTo>
                    <a:pt x="1822" y="1693"/>
                  </a:lnTo>
                  <a:lnTo>
                    <a:pt x="2090" y="1760"/>
                  </a:lnTo>
                  <a:lnTo>
                    <a:pt x="2156" y="1779"/>
                  </a:lnTo>
                  <a:lnTo>
                    <a:pt x="2220" y="1805"/>
                  </a:lnTo>
                  <a:lnTo>
                    <a:pt x="2281" y="1834"/>
                  </a:lnTo>
                  <a:lnTo>
                    <a:pt x="2338" y="1869"/>
                  </a:lnTo>
                  <a:lnTo>
                    <a:pt x="2392" y="1907"/>
                  </a:lnTo>
                  <a:lnTo>
                    <a:pt x="2443" y="1951"/>
                  </a:lnTo>
                  <a:lnTo>
                    <a:pt x="2489" y="1997"/>
                  </a:lnTo>
                  <a:lnTo>
                    <a:pt x="2532" y="2047"/>
                  </a:lnTo>
                  <a:lnTo>
                    <a:pt x="2571" y="2101"/>
                  </a:lnTo>
                  <a:lnTo>
                    <a:pt x="2604" y="2157"/>
                  </a:lnTo>
                  <a:lnTo>
                    <a:pt x="2633" y="2217"/>
                  </a:lnTo>
                  <a:lnTo>
                    <a:pt x="2658" y="2279"/>
                  </a:lnTo>
                  <a:lnTo>
                    <a:pt x="2677" y="2344"/>
                  </a:lnTo>
                  <a:lnTo>
                    <a:pt x="2691" y="2410"/>
                  </a:lnTo>
                  <a:lnTo>
                    <a:pt x="2700" y="2478"/>
                  </a:lnTo>
                  <a:lnTo>
                    <a:pt x="2703" y="2547"/>
                  </a:lnTo>
                  <a:lnTo>
                    <a:pt x="2703" y="2803"/>
                  </a:lnTo>
                  <a:lnTo>
                    <a:pt x="2769" y="2803"/>
                  </a:lnTo>
                  <a:lnTo>
                    <a:pt x="2792" y="2806"/>
                  </a:lnTo>
                  <a:lnTo>
                    <a:pt x="2814" y="2813"/>
                  </a:lnTo>
                  <a:lnTo>
                    <a:pt x="2832" y="2824"/>
                  </a:lnTo>
                  <a:lnTo>
                    <a:pt x="2847" y="2840"/>
                  </a:lnTo>
                  <a:lnTo>
                    <a:pt x="2858" y="2858"/>
                  </a:lnTo>
                  <a:lnTo>
                    <a:pt x="2865" y="2879"/>
                  </a:lnTo>
                  <a:lnTo>
                    <a:pt x="2869" y="2902"/>
                  </a:lnTo>
                  <a:lnTo>
                    <a:pt x="2869" y="3123"/>
                  </a:lnTo>
                  <a:lnTo>
                    <a:pt x="2865" y="3147"/>
                  </a:lnTo>
                  <a:lnTo>
                    <a:pt x="2858" y="3168"/>
                  </a:lnTo>
                  <a:lnTo>
                    <a:pt x="2847" y="3187"/>
                  </a:lnTo>
                  <a:lnTo>
                    <a:pt x="2832" y="3204"/>
                  </a:lnTo>
                  <a:lnTo>
                    <a:pt x="2814" y="3216"/>
                  </a:lnTo>
                  <a:lnTo>
                    <a:pt x="2792" y="3224"/>
                  </a:lnTo>
                  <a:lnTo>
                    <a:pt x="2769" y="3226"/>
                  </a:lnTo>
                  <a:lnTo>
                    <a:pt x="100" y="3226"/>
                  </a:lnTo>
                  <a:lnTo>
                    <a:pt x="77" y="3224"/>
                  </a:lnTo>
                  <a:lnTo>
                    <a:pt x="56" y="3216"/>
                  </a:lnTo>
                  <a:lnTo>
                    <a:pt x="37" y="3204"/>
                  </a:lnTo>
                  <a:lnTo>
                    <a:pt x="21" y="3187"/>
                  </a:lnTo>
                  <a:lnTo>
                    <a:pt x="10" y="3168"/>
                  </a:lnTo>
                  <a:lnTo>
                    <a:pt x="3" y="3147"/>
                  </a:lnTo>
                  <a:lnTo>
                    <a:pt x="0" y="3123"/>
                  </a:lnTo>
                  <a:lnTo>
                    <a:pt x="0" y="2895"/>
                  </a:lnTo>
                  <a:lnTo>
                    <a:pt x="3" y="2873"/>
                  </a:lnTo>
                  <a:lnTo>
                    <a:pt x="10" y="2853"/>
                  </a:lnTo>
                  <a:lnTo>
                    <a:pt x="22" y="2836"/>
                  </a:lnTo>
                  <a:lnTo>
                    <a:pt x="37" y="2821"/>
                  </a:lnTo>
                  <a:lnTo>
                    <a:pt x="56" y="2812"/>
                  </a:lnTo>
                  <a:lnTo>
                    <a:pt x="78" y="2805"/>
                  </a:lnTo>
                  <a:lnTo>
                    <a:pt x="101" y="2803"/>
                  </a:lnTo>
                  <a:lnTo>
                    <a:pt x="166" y="2803"/>
                  </a:lnTo>
                  <a:lnTo>
                    <a:pt x="165" y="2547"/>
                  </a:lnTo>
                  <a:lnTo>
                    <a:pt x="168" y="2478"/>
                  </a:lnTo>
                  <a:lnTo>
                    <a:pt x="176" y="2410"/>
                  </a:lnTo>
                  <a:lnTo>
                    <a:pt x="191" y="2344"/>
                  </a:lnTo>
                  <a:lnTo>
                    <a:pt x="211" y="2279"/>
                  </a:lnTo>
                  <a:lnTo>
                    <a:pt x="235" y="2217"/>
                  </a:lnTo>
                  <a:lnTo>
                    <a:pt x="265" y="2157"/>
                  </a:lnTo>
                  <a:lnTo>
                    <a:pt x="299" y="2101"/>
                  </a:lnTo>
                  <a:lnTo>
                    <a:pt x="338" y="2047"/>
                  </a:lnTo>
                  <a:lnTo>
                    <a:pt x="380" y="1997"/>
                  </a:lnTo>
                  <a:lnTo>
                    <a:pt x="427" y="1951"/>
                  </a:lnTo>
                  <a:lnTo>
                    <a:pt x="477" y="1907"/>
                  </a:lnTo>
                  <a:lnTo>
                    <a:pt x="532" y="1869"/>
                  </a:lnTo>
                  <a:lnTo>
                    <a:pt x="589" y="1834"/>
                  </a:lnTo>
                  <a:lnTo>
                    <a:pt x="650" y="1805"/>
                  </a:lnTo>
                  <a:lnTo>
                    <a:pt x="714" y="1779"/>
                  </a:lnTo>
                  <a:lnTo>
                    <a:pt x="780" y="1760"/>
                  </a:lnTo>
                  <a:lnTo>
                    <a:pt x="1044" y="1694"/>
                  </a:lnTo>
                  <a:lnTo>
                    <a:pt x="997" y="1650"/>
                  </a:lnTo>
                  <a:lnTo>
                    <a:pt x="954" y="1601"/>
                  </a:lnTo>
                  <a:lnTo>
                    <a:pt x="912" y="1548"/>
                  </a:lnTo>
                  <a:lnTo>
                    <a:pt x="875" y="1492"/>
                  </a:lnTo>
                  <a:lnTo>
                    <a:pt x="839" y="1434"/>
                  </a:lnTo>
                  <a:lnTo>
                    <a:pt x="808" y="1372"/>
                  </a:lnTo>
                  <a:lnTo>
                    <a:pt x="780" y="1309"/>
                  </a:lnTo>
                  <a:lnTo>
                    <a:pt x="757" y="1303"/>
                  </a:lnTo>
                  <a:lnTo>
                    <a:pt x="735" y="1294"/>
                  </a:lnTo>
                  <a:lnTo>
                    <a:pt x="714" y="1282"/>
                  </a:lnTo>
                  <a:lnTo>
                    <a:pt x="693" y="1266"/>
                  </a:lnTo>
                  <a:lnTo>
                    <a:pt x="674" y="1248"/>
                  </a:lnTo>
                  <a:lnTo>
                    <a:pt x="657" y="1226"/>
                  </a:lnTo>
                  <a:lnTo>
                    <a:pt x="642" y="1202"/>
                  </a:lnTo>
                  <a:lnTo>
                    <a:pt x="628" y="1172"/>
                  </a:lnTo>
                  <a:lnTo>
                    <a:pt x="617" y="1140"/>
                  </a:lnTo>
                  <a:lnTo>
                    <a:pt x="609" y="1103"/>
                  </a:lnTo>
                  <a:lnTo>
                    <a:pt x="604" y="1063"/>
                  </a:lnTo>
                  <a:lnTo>
                    <a:pt x="602" y="1025"/>
                  </a:lnTo>
                  <a:lnTo>
                    <a:pt x="603" y="991"/>
                  </a:lnTo>
                  <a:lnTo>
                    <a:pt x="606" y="959"/>
                  </a:lnTo>
                  <a:lnTo>
                    <a:pt x="611" y="933"/>
                  </a:lnTo>
                  <a:lnTo>
                    <a:pt x="619" y="909"/>
                  </a:lnTo>
                  <a:lnTo>
                    <a:pt x="628" y="887"/>
                  </a:lnTo>
                  <a:lnTo>
                    <a:pt x="640" y="869"/>
                  </a:lnTo>
                  <a:lnTo>
                    <a:pt x="652" y="854"/>
                  </a:lnTo>
                  <a:lnTo>
                    <a:pt x="666" y="841"/>
                  </a:lnTo>
                  <a:lnTo>
                    <a:pt x="681" y="831"/>
                  </a:lnTo>
                  <a:lnTo>
                    <a:pt x="697" y="821"/>
                  </a:lnTo>
                  <a:lnTo>
                    <a:pt x="689" y="794"/>
                  </a:lnTo>
                  <a:lnTo>
                    <a:pt x="681" y="763"/>
                  </a:lnTo>
                  <a:lnTo>
                    <a:pt x="676" y="728"/>
                  </a:lnTo>
                  <a:lnTo>
                    <a:pt x="673" y="690"/>
                  </a:lnTo>
                  <a:lnTo>
                    <a:pt x="672" y="649"/>
                  </a:lnTo>
                  <a:lnTo>
                    <a:pt x="675" y="606"/>
                  </a:lnTo>
                  <a:lnTo>
                    <a:pt x="681" y="560"/>
                  </a:lnTo>
                  <a:lnTo>
                    <a:pt x="691" y="512"/>
                  </a:lnTo>
                  <a:lnTo>
                    <a:pt x="706" y="462"/>
                  </a:lnTo>
                  <a:lnTo>
                    <a:pt x="727" y="411"/>
                  </a:lnTo>
                  <a:lnTo>
                    <a:pt x="752" y="358"/>
                  </a:lnTo>
                  <a:lnTo>
                    <a:pt x="784" y="305"/>
                  </a:lnTo>
                  <a:lnTo>
                    <a:pt x="810" y="266"/>
                  </a:lnTo>
                  <a:lnTo>
                    <a:pt x="839" y="227"/>
                  </a:lnTo>
                  <a:lnTo>
                    <a:pt x="873" y="191"/>
                  </a:lnTo>
                  <a:lnTo>
                    <a:pt x="909" y="157"/>
                  </a:lnTo>
                  <a:lnTo>
                    <a:pt x="949" y="124"/>
                  </a:lnTo>
                  <a:lnTo>
                    <a:pt x="990" y="95"/>
                  </a:lnTo>
                  <a:lnTo>
                    <a:pt x="1033" y="68"/>
                  </a:lnTo>
                  <a:lnTo>
                    <a:pt x="1078" y="46"/>
                  </a:lnTo>
                  <a:lnTo>
                    <a:pt x="1125" y="28"/>
                  </a:lnTo>
                  <a:lnTo>
                    <a:pt x="1172" y="15"/>
                  </a:lnTo>
                  <a:lnTo>
                    <a:pt x="1220" y="8"/>
                  </a:lnTo>
                  <a:lnTo>
                    <a:pt x="1269" y="5"/>
                  </a:lnTo>
                  <a:lnTo>
                    <a:pt x="1317" y="10"/>
                  </a:lnTo>
                  <a:lnTo>
                    <a:pt x="1356" y="15"/>
                  </a:lnTo>
                  <a:lnTo>
                    <a:pt x="1395" y="18"/>
                  </a:lnTo>
                  <a:lnTo>
                    <a:pt x="1434" y="16"/>
                  </a:lnTo>
                  <a:lnTo>
                    <a:pt x="1473" y="10"/>
                  </a:lnTo>
                  <a:lnTo>
                    <a:pt x="1526" y="1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Zetta Sans" panose="020B0000000000000000" pitchFamily="2" charset="0"/>
              </a:endParaRPr>
            </a:p>
          </p:txBody>
        </p:sp>
        <p:grpSp>
          <p:nvGrpSpPr>
            <p:cNvPr id="568" name="Group 567"/>
            <p:cNvGrpSpPr/>
            <p:nvPr/>
          </p:nvGrpSpPr>
          <p:grpSpPr>
            <a:xfrm>
              <a:off x="6449183" y="3014249"/>
              <a:ext cx="428828" cy="569207"/>
              <a:chOff x="1519281" y="3014249"/>
              <a:chExt cx="428828" cy="569207"/>
            </a:xfrm>
          </p:grpSpPr>
          <p:sp>
            <p:nvSpPr>
              <p:cNvPr id="579" name="Freeform 15"/>
              <p:cNvSpPr>
                <a:spLocks noEditPoints="1"/>
              </p:cNvSpPr>
              <p:nvPr/>
            </p:nvSpPr>
            <p:spPr bwMode="auto">
              <a:xfrm>
                <a:off x="1519281" y="3343081"/>
                <a:ext cx="428828" cy="240375"/>
              </a:xfrm>
              <a:custGeom>
                <a:avLst/>
                <a:gdLst>
                  <a:gd name="T0" fmla="*/ 1195 w 2457"/>
                  <a:gd name="T1" fmla="*/ 1118 h 1377"/>
                  <a:gd name="T2" fmla="*/ 1163 w 2457"/>
                  <a:gd name="T3" fmla="*/ 1159 h 1377"/>
                  <a:gd name="T4" fmla="*/ 1170 w 2457"/>
                  <a:gd name="T5" fmla="*/ 1213 h 1377"/>
                  <a:gd name="T6" fmla="*/ 1211 w 2457"/>
                  <a:gd name="T7" fmla="*/ 1245 h 1377"/>
                  <a:gd name="T8" fmla="*/ 1265 w 2457"/>
                  <a:gd name="T9" fmla="*/ 1238 h 1377"/>
                  <a:gd name="T10" fmla="*/ 1296 w 2457"/>
                  <a:gd name="T11" fmla="*/ 1196 h 1377"/>
                  <a:gd name="T12" fmla="*/ 1289 w 2457"/>
                  <a:gd name="T13" fmla="*/ 1143 h 1377"/>
                  <a:gd name="T14" fmla="*/ 1248 w 2457"/>
                  <a:gd name="T15" fmla="*/ 1111 h 1377"/>
                  <a:gd name="T16" fmla="*/ 1211 w 2457"/>
                  <a:gd name="T17" fmla="*/ 776 h 1377"/>
                  <a:gd name="T18" fmla="*/ 1170 w 2457"/>
                  <a:gd name="T19" fmla="*/ 808 h 1377"/>
                  <a:gd name="T20" fmla="*/ 1163 w 2457"/>
                  <a:gd name="T21" fmla="*/ 861 h 1377"/>
                  <a:gd name="T22" fmla="*/ 1195 w 2457"/>
                  <a:gd name="T23" fmla="*/ 902 h 1377"/>
                  <a:gd name="T24" fmla="*/ 1248 w 2457"/>
                  <a:gd name="T25" fmla="*/ 910 h 1377"/>
                  <a:gd name="T26" fmla="*/ 1289 w 2457"/>
                  <a:gd name="T27" fmla="*/ 877 h 1377"/>
                  <a:gd name="T28" fmla="*/ 1296 w 2457"/>
                  <a:gd name="T29" fmla="*/ 824 h 1377"/>
                  <a:gd name="T30" fmla="*/ 1265 w 2457"/>
                  <a:gd name="T31" fmla="*/ 783 h 1377"/>
                  <a:gd name="T32" fmla="*/ 1229 w 2457"/>
                  <a:gd name="T33" fmla="*/ 438 h 1377"/>
                  <a:gd name="T34" fmla="*/ 1181 w 2457"/>
                  <a:gd name="T35" fmla="*/ 458 h 1377"/>
                  <a:gd name="T36" fmla="*/ 1161 w 2457"/>
                  <a:gd name="T37" fmla="*/ 507 h 1377"/>
                  <a:gd name="T38" fmla="*/ 1181 w 2457"/>
                  <a:gd name="T39" fmla="*/ 557 h 1377"/>
                  <a:gd name="T40" fmla="*/ 1229 w 2457"/>
                  <a:gd name="T41" fmla="*/ 577 h 1377"/>
                  <a:gd name="T42" fmla="*/ 1278 w 2457"/>
                  <a:gd name="T43" fmla="*/ 557 h 1377"/>
                  <a:gd name="T44" fmla="*/ 1298 w 2457"/>
                  <a:gd name="T45" fmla="*/ 507 h 1377"/>
                  <a:gd name="T46" fmla="*/ 1278 w 2457"/>
                  <a:gd name="T47" fmla="*/ 458 h 1377"/>
                  <a:gd name="T48" fmla="*/ 1229 w 2457"/>
                  <a:gd name="T49" fmla="*/ 438 h 1377"/>
                  <a:gd name="T50" fmla="*/ 1801 w 2457"/>
                  <a:gd name="T51" fmla="*/ 1 h 1377"/>
                  <a:gd name="T52" fmla="*/ 658 w 2457"/>
                  <a:gd name="T53" fmla="*/ 1 h 1377"/>
                  <a:gd name="T54" fmla="*/ 859 w 2457"/>
                  <a:gd name="T55" fmla="*/ 400 h 1377"/>
                  <a:gd name="T56" fmla="*/ 906 w 2457"/>
                  <a:gd name="T57" fmla="*/ 410 h 1377"/>
                  <a:gd name="T58" fmla="*/ 947 w 2457"/>
                  <a:gd name="T59" fmla="*/ 382 h 1377"/>
                  <a:gd name="T60" fmla="*/ 1112 w 2457"/>
                  <a:gd name="T61" fmla="*/ 155 h 1377"/>
                  <a:gd name="T62" fmla="*/ 1151 w 2457"/>
                  <a:gd name="T63" fmla="*/ 157 h 1377"/>
                  <a:gd name="T64" fmla="*/ 1206 w 2457"/>
                  <a:gd name="T65" fmla="*/ 210 h 1377"/>
                  <a:gd name="T66" fmla="*/ 1242 w 2457"/>
                  <a:gd name="T67" fmla="*/ 215 h 1377"/>
                  <a:gd name="T68" fmla="*/ 1297 w 2457"/>
                  <a:gd name="T69" fmla="*/ 166 h 1377"/>
                  <a:gd name="T70" fmla="*/ 1334 w 2457"/>
                  <a:gd name="T71" fmla="*/ 152 h 1377"/>
                  <a:gd name="T72" fmla="*/ 1367 w 2457"/>
                  <a:gd name="T73" fmla="*/ 172 h 1377"/>
                  <a:gd name="T74" fmla="*/ 1537 w 2457"/>
                  <a:gd name="T75" fmla="*/ 405 h 1377"/>
                  <a:gd name="T76" fmla="*/ 1585 w 2457"/>
                  <a:gd name="T77" fmla="*/ 407 h 1377"/>
                  <a:gd name="T78" fmla="*/ 1622 w 2457"/>
                  <a:gd name="T79" fmla="*/ 374 h 1377"/>
                  <a:gd name="T80" fmla="*/ 1944 w 2457"/>
                  <a:gd name="T81" fmla="*/ 40 h 1377"/>
                  <a:gd name="T82" fmla="*/ 2114 w 2457"/>
                  <a:gd name="T83" fmla="*/ 123 h 1377"/>
                  <a:gd name="T84" fmla="*/ 2256 w 2457"/>
                  <a:gd name="T85" fmla="*/ 244 h 1377"/>
                  <a:gd name="T86" fmla="*/ 2364 w 2457"/>
                  <a:gd name="T87" fmla="*/ 394 h 1377"/>
                  <a:gd name="T88" fmla="*/ 2433 w 2457"/>
                  <a:gd name="T89" fmla="*/ 567 h 1377"/>
                  <a:gd name="T90" fmla="*/ 2457 w 2457"/>
                  <a:gd name="T91" fmla="*/ 757 h 1377"/>
                  <a:gd name="T92" fmla="*/ 2447 w 2457"/>
                  <a:gd name="T93" fmla="*/ 1271 h 1377"/>
                  <a:gd name="T94" fmla="*/ 2399 w 2457"/>
                  <a:gd name="T95" fmla="*/ 1338 h 1377"/>
                  <a:gd name="T96" fmla="*/ 2323 w 2457"/>
                  <a:gd name="T97" fmla="*/ 1375 h 1377"/>
                  <a:gd name="T98" fmla="*/ 136 w 2457"/>
                  <a:gd name="T99" fmla="*/ 1375 h 1377"/>
                  <a:gd name="T100" fmla="*/ 60 w 2457"/>
                  <a:gd name="T101" fmla="*/ 1338 h 1377"/>
                  <a:gd name="T102" fmla="*/ 11 w 2457"/>
                  <a:gd name="T103" fmla="*/ 1271 h 1377"/>
                  <a:gd name="T104" fmla="*/ 0 w 2457"/>
                  <a:gd name="T105" fmla="*/ 757 h 1377"/>
                  <a:gd name="T106" fmla="*/ 24 w 2457"/>
                  <a:gd name="T107" fmla="*/ 567 h 1377"/>
                  <a:gd name="T108" fmla="*/ 93 w 2457"/>
                  <a:gd name="T109" fmla="*/ 394 h 1377"/>
                  <a:gd name="T110" fmla="*/ 202 w 2457"/>
                  <a:gd name="T111" fmla="*/ 244 h 1377"/>
                  <a:gd name="T112" fmla="*/ 344 w 2457"/>
                  <a:gd name="T113" fmla="*/ 123 h 1377"/>
                  <a:gd name="T114" fmla="*/ 514 w 2457"/>
                  <a:gd name="T115" fmla="*/ 40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7" h="1377">
                    <a:moveTo>
                      <a:pt x="1229" y="1108"/>
                    </a:moveTo>
                    <a:lnTo>
                      <a:pt x="1211" y="1111"/>
                    </a:lnTo>
                    <a:lnTo>
                      <a:pt x="1195" y="1118"/>
                    </a:lnTo>
                    <a:lnTo>
                      <a:pt x="1181" y="1128"/>
                    </a:lnTo>
                    <a:lnTo>
                      <a:pt x="1170" y="1143"/>
                    </a:lnTo>
                    <a:lnTo>
                      <a:pt x="1163" y="1159"/>
                    </a:lnTo>
                    <a:lnTo>
                      <a:pt x="1161" y="1177"/>
                    </a:lnTo>
                    <a:lnTo>
                      <a:pt x="1163" y="1196"/>
                    </a:lnTo>
                    <a:lnTo>
                      <a:pt x="1170" y="1213"/>
                    </a:lnTo>
                    <a:lnTo>
                      <a:pt x="1181" y="1227"/>
                    </a:lnTo>
                    <a:lnTo>
                      <a:pt x="1195" y="1238"/>
                    </a:lnTo>
                    <a:lnTo>
                      <a:pt x="1211" y="1245"/>
                    </a:lnTo>
                    <a:lnTo>
                      <a:pt x="1229" y="1247"/>
                    </a:lnTo>
                    <a:lnTo>
                      <a:pt x="1248" y="1245"/>
                    </a:lnTo>
                    <a:lnTo>
                      <a:pt x="1265" y="1238"/>
                    </a:lnTo>
                    <a:lnTo>
                      <a:pt x="1278" y="1227"/>
                    </a:lnTo>
                    <a:lnTo>
                      <a:pt x="1289" y="1213"/>
                    </a:lnTo>
                    <a:lnTo>
                      <a:pt x="1296" y="1196"/>
                    </a:lnTo>
                    <a:lnTo>
                      <a:pt x="1298" y="1177"/>
                    </a:lnTo>
                    <a:lnTo>
                      <a:pt x="1296" y="1159"/>
                    </a:lnTo>
                    <a:lnTo>
                      <a:pt x="1289" y="1143"/>
                    </a:lnTo>
                    <a:lnTo>
                      <a:pt x="1278" y="1128"/>
                    </a:lnTo>
                    <a:lnTo>
                      <a:pt x="1265" y="1118"/>
                    </a:lnTo>
                    <a:lnTo>
                      <a:pt x="1248" y="1111"/>
                    </a:lnTo>
                    <a:lnTo>
                      <a:pt x="1229" y="1108"/>
                    </a:lnTo>
                    <a:close/>
                    <a:moveTo>
                      <a:pt x="1229" y="774"/>
                    </a:moveTo>
                    <a:lnTo>
                      <a:pt x="1211" y="776"/>
                    </a:lnTo>
                    <a:lnTo>
                      <a:pt x="1195" y="783"/>
                    </a:lnTo>
                    <a:lnTo>
                      <a:pt x="1181" y="794"/>
                    </a:lnTo>
                    <a:lnTo>
                      <a:pt x="1170" y="808"/>
                    </a:lnTo>
                    <a:lnTo>
                      <a:pt x="1163" y="824"/>
                    </a:lnTo>
                    <a:lnTo>
                      <a:pt x="1161" y="843"/>
                    </a:lnTo>
                    <a:lnTo>
                      <a:pt x="1163" y="861"/>
                    </a:lnTo>
                    <a:lnTo>
                      <a:pt x="1170" y="877"/>
                    </a:lnTo>
                    <a:lnTo>
                      <a:pt x="1181" y="891"/>
                    </a:lnTo>
                    <a:lnTo>
                      <a:pt x="1195" y="902"/>
                    </a:lnTo>
                    <a:lnTo>
                      <a:pt x="1211" y="910"/>
                    </a:lnTo>
                    <a:lnTo>
                      <a:pt x="1229" y="912"/>
                    </a:lnTo>
                    <a:lnTo>
                      <a:pt x="1248" y="910"/>
                    </a:lnTo>
                    <a:lnTo>
                      <a:pt x="1265" y="902"/>
                    </a:lnTo>
                    <a:lnTo>
                      <a:pt x="1278" y="891"/>
                    </a:lnTo>
                    <a:lnTo>
                      <a:pt x="1289" y="877"/>
                    </a:lnTo>
                    <a:lnTo>
                      <a:pt x="1296" y="861"/>
                    </a:lnTo>
                    <a:lnTo>
                      <a:pt x="1298" y="843"/>
                    </a:lnTo>
                    <a:lnTo>
                      <a:pt x="1296" y="824"/>
                    </a:lnTo>
                    <a:lnTo>
                      <a:pt x="1289" y="808"/>
                    </a:lnTo>
                    <a:lnTo>
                      <a:pt x="1278" y="794"/>
                    </a:lnTo>
                    <a:lnTo>
                      <a:pt x="1265" y="783"/>
                    </a:lnTo>
                    <a:lnTo>
                      <a:pt x="1248" y="776"/>
                    </a:lnTo>
                    <a:lnTo>
                      <a:pt x="1229" y="774"/>
                    </a:lnTo>
                    <a:close/>
                    <a:moveTo>
                      <a:pt x="1229" y="438"/>
                    </a:moveTo>
                    <a:lnTo>
                      <a:pt x="1211" y="441"/>
                    </a:lnTo>
                    <a:lnTo>
                      <a:pt x="1195" y="447"/>
                    </a:lnTo>
                    <a:lnTo>
                      <a:pt x="1181" y="458"/>
                    </a:lnTo>
                    <a:lnTo>
                      <a:pt x="1170" y="473"/>
                    </a:lnTo>
                    <a:lnTo>
                      <a:pt x="1163" y="489"/>
                    </a:lnTo>
                    <a:lnTo>
                      <a:pt x="1161" y="507"/>
                    </a:lnTo>
                    <a:lnTo>
                      <a:pt x="1163" y="525"/>
                    </a:lnTo>
                    <a:lnTo>
                      <a:pt x="1170" y="543"/>
                    </a:lnTo>
                    <a:lnTo>
                      <a:pt x="1181" y="557"/>
                    </a:lnTo>
                    <a:lnTo>
                      <a:pt x="1195" y="567"/>
                    </a:lnTo>
                    <a:lnTo>
                      <a:pt x="1211" y="574"/>
                    </a:lnTo>
                    <a:lnTo>
                      <a:pt x="1229" y="577"/>
                    </a:lnTo>
                    <a:lnTo>
                      <a:pt x="1248" y="574"/>
                    </a:lnTo>
                    <a:lnTo>
                      <a:pt x="1265" y="567"/>
                    </a:lnTo>
                    <a:lnTo>
                      <a:pt x="1278" y="557"/>
                    </a:lnTo>
                    <a:lnTo>
                      <a:pt x="1289" y="543"/>
                    </a:lnTo>
                    <a:lnTo>
                      <a:pt x="1296" y="525"/>
                    </a:lnTo>
                    <a:lnTo>
                      <a:pt x="1298" y="507"/>
                    </a:lnTo>
                    <a:lnTo>
                      <a:pt x="1296" y="489"/>
                    </a:lnTo>
                    <a:lnTo>
                      <a:pt x="1289" y="473"/>
                    </a:lnTo>
                    <a:lnTo>
                      <a:pt x="1278" y="458"/>
                    </a:lnTo>
                    <a:lnTo>
                      <a:pt x="1265" y="447"/>
                    </a:lnTo>
                    <a:lnTo>
                      <a:pt x="1248" y="441"/>
                    </a:lnTo>
                    <a:lnTo>
                      <a:pt x="1229" y="438"/>
                    </a:lnTo>
                    <a:close/>
                    <a:moveTo>
                      <a:pt x="1801" y="1"/>
                    </a:moveTo>
                    <a:lnTo>
                      <a:pt x="1801" y="1"/>
                    </a:lnTo>
                    <a:lnTo>
                      <a:pt x="1801" y="1"/>
                    </a:lnTo>
                    <a:lnTo>
                      <a:pt x="1801" y="1"/>
                    </a:lnTo>
                    <a:close/>
                    <a:moveTo>
                      <a:pt x="658" y="0"/>
                    </a:moveTo>
                    <a:lnTo>
                      <a:pt x="658" y="1"/>
                    </a:lnTo>
                    <a:lnTo>
                      <a:pt x="838" y="374"/>
                    </a:lnTo>
                    <a:lnTo>
                      <a:pt x="847" y="389"/>
                    </a:lnTo>
                    <a:lnTo>
                      <a:pt x="859" y="400"/>
                    </a:lnTo>
                    <a:lnTo>
                      <a:pt x="874" y="407"/>
                    </a:lnTo>
                    <a:lnTo>
                      <a:pt x="890" y="411"/>
                    </a:lnTo>
                    <a:lnTo>
                      <a:pt x="906" y="410"/>
                    </a:lnTo>
                    <a:lnTo>
                      <a:pt x="922" y="405"/>
                    </a:lnTo>
                    <a:lnTo>
                      <a:pt x="936" y="396"/>
                    </a:lnTo>
                    <a:lnTo>
                      <a:pt x="947" y="382"/>
                    </a:lnTo>
                    <a:lnTo>
                      <a:pt x="1092" y="172"/>
                    </a:lnTo>
                    <a:lnTo>
                      <a:pt x="1101" y="162"/>
                    </a:lnTo>
                    <a:lnTo>
                      <a:pt x="1112" y="155"/>
                    </a:lnTo>
                    <a:lnTo>
                      <a:pt x="1125" y="152"/>
                    </a:lnTo>
                    <a:lnTo>
                      <a:pt x="1138" y="153"/>
                    </a:lnTo>
                    <a:lnTo>
                      <a:pt x="1151" y="157"/>
                    </a:lnTo>
                    <a:lnTo>
                      <a:pt x="1162" y="166"/>
                    </a:lnTo>
                    <a:lnTo>
                      <a:pt x="1197" y="202"/>
                    </a:lnTo>
                    <a:lnTo>
                      <a:pt x="1206" y="210"/>
                    </a:lnTo>
                    <a:lnTo>
                      <a:pt x="1217" y="215"/>
                    </a:lnTo>
                    <a:lnTo>
                      <a:pt x="1229" y="216"/>
                    </a:lnTo>
                    <a:lnTo>
                      <a:pt x="1242" y="215"/>
                    </a:lnTo>
                    <a:lnTo>
                      <a:pt x="1253" y="210"/>
                    </a:lnTo>
                    <a:lnTo>
                      <a:pt x="1262" y="202"/>
                    </a:lnTo>
                    <a:lnTo>
                      <a:pt x="1297" y="166"/>
                    </a:lnTo>
                    <a:lnTo>
                      <a:pt x="1307" y="157"/>
                    </a:lnTo>
                    <a:lnTo>
                      <a:pt x="1321" y="153"/>
                    </a:lnTo>
                    <a:lnTo>
                      <a:pt x="1334" y="152"/>
                    </a:lnTo>
                    <a:lnTo>
                      <a:pt x="1347" y="155"/>
                    </a:lnTo>
                    <a:lnTo>
                      <a:pt x="1358" y="162"/>
                    </a:lnTo>
                    <a:lnTo>
                      <a:pt x="1367" y="172"/>
                    </a:lnTo>
                    <a:lnTo>
                      <a:pt x="1512" y="382"/>
                    </a:lnTo>
                    <a:lnTo>
                      <a:pt x="1523" y="396"/>
                    </a:lnTo>
                    <a:lnTo>
                      <a:pt x="1537" y="405"/>
                    </a:lnTo>
                    <a:lnTo>
                      <a:pt x="1553" y="410"/>
                    </a:lnTo>
                    <a:lnTo>
                      <a:pt x="1569" y="411"/>
                    </a:lnTo>
                    <a:lnTo>
                      <a:pt x="1585" y="407"/>
                    </a:lnTo>
                    <a:lnTo>
                      <a:pt x="1599" y="400"/>
                    </a:lnTo>
                    <a:lnTo>
                      <a:pt x="1613" y="389"/>
                    </a:lnTo>
                    <a:lnTo>
                      <a:pt x="1622" y="374"/>
                    </a:lnTo>
                    <a:lnTo>
                      <a:pt x="1801" y="1"/>
                    </a:lnTo>
                    <a:lnTo>
                      <a:pt x="1882" y="22"/>
                    </a:lnTo>
                    <a:lnTo>
                      <a:pt x="1944" y="40"/>
                    </a:lnTo>
                    <a:lnTo>
                      <a:pt x="2004" y="63"/>
                    </a:lnTo>
                    <a:lnTo>
                      <a:pt x="2061" y="91"/>
                    </a:lnTo>
                    <a:lnTo>
                      <a:pt x="2114" y="123"/>
                    </a:lnTo>
                    <a:lnTo>
                      <a:pt x="2165" y="159"/>
                    </a:lnTo>
                    <a:lnTo>
                      <a:pt x="2213" y="199"/>
                    </a:lnTo>
                    <a:lnTo>
                      <a:pt x="2256" y="244"/>
                    </a:lnTo>
                    <a:lnTo>
                      <a:pt x="2296" y="290"/>
                    </a:lnTo>
                    <a:lnTo>
                      <a:pt x="2332" y="341"/>
                    </a:lnTo>
                    <a:lnTo>
                      <a:pt x="2364" y="394"/>
                    </a:lnTo>
                    <a:lnTo>
                      <a:pt x="2391" y="449"/>
                    </a:lnTo>
                    <a:lnTo>
                      <a:pt x="2414" y="507"/>
                    </a:lnTo>
                    <a:lnTo>
                      <a:pt x="2433" y="567"/>
                    </a:lnTo>
                    <a:lnTo>
                      <a:pt x="2446" y="629"/>
                    </a:lnTo>
                    <a:lnTo>
                      <a:pt x="2454" y="693"/>
                    </a:lnTo>
                    <a:lnTo>
                      <a:pt x="2457" y="757"/>
                    </a:lnTo>
                    <a:lnTo>
                      <a:pt x="2457" y="1214"/>
                    </a:lnTo>
                    <a:lnTo>
                      <a:pt x="2454" y="1243"/>
                    </a:lnTo>
                    <a:lnTo>
                      <a:pt x="2447" y="1271"/>
                    </a:lnTo>
                    <a:lnTo>
                      <a:pt x="2435" y="1297"/>
                    </a:lnTo>
                    <a:lnTo>
                      <a:pt x="2418" y="1319"/>
                    </a:lnTo>
                    <a:lnTo>
                      <a:pt x="2399" y="1338"/>
                    </a:lnTo>
                    <a:lnTo>
                      <a:pt x="2376" y="1355"/>
                    </a:lnTo>
                    <a:lnTo>
                      <a:pt x="2350" y="1367"/>
                    </a:lnTo>
                    <a:lnTo>
                      <a:pt x="2323" y="1375"/>
                    </a:lnTo>
                    <a:lnTo>
                      <a:pt x="2294" y="1377"/>
                    </a:lnTo>
                    <a:lnTo>
                      <a:pt x="165" y="1377"/>
                    </a:lnTo>
                    <a:lnTo>
                      <a:pt x="136" y="1375"/>
                    </a:lnTo>
                    <a:lnTo>
                      <a:pt x="108" y="1367"/>
                    </a:lnTo>
                    <a:lnTo>
                      <a:pt x="83" y="1355"/>
                    </a:lnTo>
                    <a:lnTo>
                      <a:pt x="60" y="1338"/>
                    </a:lnTo>
                    <a:lnTo>
                      <a:pt x="40" y="1319"/>
                    </a:lnTo>
                    <a:lnTo>
                      <a:pt x="23" y="1297"/>
                    </a:lnTo>
                    <a:lnTo>
                      <a:pt x="11" y="1271"/>
                    </a:lnTo>
                    <a:lnTo>
                      <a:pt x="3" y="1243"/>
                    </a:lnTo>
                    <a:lnTo>
                      <a:pt x="0" y="1214"/>
                    </a:lnTo>
                    <a:lnTo>
                      <a:pt x="0" y="757"/>
                    </a:lnTo>
                    <a:lnTo>
                      <a:pt x="3" y="693"/>
                    </a:lnTo>
                    <a:lnTo>
                      <a:pt x="11" y="629"/>
                    </a:lnTo>
                    <a:lnTo>
                      <a:pt x="24" y="567"/>
                    </a:lnTo>
                    <a:lnTo>
                      <a:pt x="43" y="507"/>
                    </a:lnTo>
                    <a:lnTo>
                      <a:pt x="66" y="449"/>
                    </a:lnTo>
                    <a:lnTo>
                      <a:pt x="93" y="394"/>
                    </a:lnTo>
                    <a:lnTo>
                      <a:pt x="126" y="341"/>
                    </a:lnTo>
                    <a:lnTo>
                      <a:pt x="161" y="290"/>
                    </a:lnTo>
                    <a:lnTo>
                      <a:pt x="202" y="244"/>
                    </a:lnTo>
                    <a:lnTo>
                      <a:pt x="245" y="199"/>
                    </a:lnTo>
                    <a:lnTo>
                      <a:pt x="293" y="159"/>
                    </a:lnTo>
                    <a:lnTo>
                      <a:pt x="344" y="123"/>
                    </a:lnTo>
                    <a:lnTo>
                      <a:pt x="397" y="91"/>
                    </a:lnTo>
                    <a:lnTo>
                      <a:pt x="454" y="63"/>
                    </a:lnTo>
                    <a:lnTo>
                      <a:pt x="514" y="40"/>
                    </a:lnTo>
                    <a:lnTo>
                      <a:pt x="576" y="22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0" name="Freeform 16"/>
              <p:cNvSpPr>
                <a:spLocks noEditPoints="1"/>
              </p:cNvSpPr>
              <p:nvPr/>
            </p:nvSpPr>
            <p:spPr bwMode="auto">
              <a:xfrm>
                <a:off x="1584663" y="3014249"/>
                <a:ext cx="298064" cy="336524"/>
              </a:xfrm>
              <a:custGeom>
                <a:avLst/>
                <a:gdLst>
                  <a:gd name="T0" fmla="*/ 1064 w 1707"/>
                  <a:gd name="T1" fmla="*/ 577 h 1920"/>
                  <a:gd name="T2" fmla="*/ 895 w 1707"/>
                  <a:gd name="T3" fmla="*/ 695 h 1920"/>
                  <a:gd name="T4" fmla="*/ 676 w 1707"/>
                  <a:gd name="T5" fmla="*/ 792 h 1920"/>
                  <a:gd name="T6" fmla="*/ 401 w 1707"/>
                  <a:gd name="T7" fmla="*/ 848 h 1920"/>
                  <a:gd name="T8" fmla="*/ 239 w 1707"/>
                  <a:gd name="T9" fmla="*/ 942 h 1920"/>
                  <a:gd name="T10" fmla="*/ 271 w 1707"/>
                  <a:gd name="T11" fmla="*/ 1174 h 1920"/>
                  <a:gd name="T12" fmla="*/ 357 w 1707"/>
                  <a:gd name="T13" fmla="*/ 1400 h 1920"/>
                  <a:gd name="T14" fmla="*/ 489 w 1707"/>
                  <a:gd name="T15" fmla="*/ 1592 h 1920"/>
                  <a:gd name="T16" fmla="*/ 655 w 1707"/>
                  <a:gd name="T17" fmla="*/ 1727 h 1920"/>
                  <a:gd name="T18" fmla="*/ 847 w 1707"/>
                  <a:gd name="T19" fmla="*/ 1778 h 1920"/>
                  <a:gd name="T20" fmla="*/ 1038 w 1707"/>
                  <a:gd name="T21" fmla="*/ 1729 h 1920"/>
                  <a:gd name="T22" fmla="*/ 1203 w 1707"/>
                  <a:gd name="T23" fmla="*/ 1598 h 1920"/>
                  <a:gd name="T24" fmla="*/ 1334 w 1707"/>
                  <a:gd name="T25" fmla="*/ 1410 h 1920"/>
                  <a:gd name="T26" fmla="*/ 1422 w 1707"/>
                  <a:gd name="T27" fmla="*/ 1188 h 1920"/>
                  <a:gd name="T28" fmla="*/ 1439 w 1707"/>
                  <a:gd name="T29" fmla="*/ 969 h 1920"/>
                  <a:gd name="T30" fmla="*/ 1354 w 1707"/>
                  <a:gd name="T31" fmla="*/ 756 h 1920"/>
                  <a:gd name="T32" fmla="*/ 1209 w 1707"/>
                  <a:gd name="T33" fmla="*/ 536 h 1920"/>
                  <a:gd name="T34" fmla="*/ 899 w 1707"/>
                  <a:gd name="T35" fmla="*/ 2 h 1920"/>
                  <a:gd name="T36" fmla="*/ 1070 w 1707"/>
                  <a:gd name="T37" fmla="*/ 37 h 1920"/>
                  <a:gd name="T38" fmla="*/ 1204 w 1707"/>
                  <a:gd name="T39" fmla="*/ 95 h 1920"/>
                  <a:gd name="T40" fmla="*/ 1298 w 1707"/>
                  <a:gd name="T41" fmla="*/ 159 h 1920"/>
                  <a:gd name="T42" fmla="*/ 1351 w 1707"/>
                  <a:gd name="T43" fmla="*/ 208 h 1920"/>
                  <a:gd name="T44" fmla="*/ 1365 w 1707"/>
                  <a:gd name="T45" fmla="*/ 221 h 1920"/>
                  <a:gd name="T46" fmla="*/ 1397 w 1707"/>
                  <a:gd name="T47" fmla="*/ 234 h 1920"/>
                  <a:gd name="T48" fmla="*/ 1458 w 1707"/>
                  <a:gd name="T49" fmla="*/ 270 h 1920"/>
                  <a:gd name="T50" fmla="*/ 1531 w 1707"/>
                  <a:gd name="T51" fmla="*/ 334 h 1920"/>
                  <a:gd name="T52" fmla="*/ 1598 w 1707"/>
                  <a:gd name="T53" fmla="*/ 434 h 1920"/>
                  <a:gd name="T54" fmla="*/ 1645 w 1707"/>
                  <a:gd name="T55" fmla="*/ 575 h 1920"/>
                  <a:gd name="T56" fmla="*/ 1652 w 1707"/>
                  <a:gd name="T57" fmla="*/ 765 h 1920"/>
                  <a:gd name="T58" fmla="*/ 1665 w 1707"/>
                  <a:gd name="T59" fmla="*/ 909 h 1920"/>
                  <a:gd name="T60" fmla="*/ 1702 w 1707"/>
                  <a:gd name="T61" fmla="*/ 1003 h 1920"/>
                  <a:gd name="T62" fmla="*/ 1700 w 1707"/>
                  <a:gd name="T63" fmla="*/ 1152 h 1920"/>
                  <a:gd name="T64" fmla="*/ 1654 w 1707"/>
                  <a:gd name="T65" fmla="*/ 1274 h 1920"/>
                  <a:gd name="T66" fmla="*/ 1578 w 1707"/>
                  <a:gd name="T67" fmla="*/ 1343 h 1920"/>
                  <a:gd name="T68" fmla="*/ 1484 w 1707"/>
                  <a:gd name="T69" fmla="*/ 1426 h 1920"/>
                  <a:gd name="T70" fmla="*/ 1348 w 1707"/>
                  <a:gd name="T71" fmla="*/ 1644 h 1920"/>
                  <a:gd name="T72" fmla="*/ 1171 w 1707"/>
                  <a:gd name="T73" fmla="*/ 1812 h 1920"/>
                  <a:gd name="T74" fmla="*/ 962 w 1707"/>
                  <a:gd name="T75" fmla="*/ 1908 h 1920"/>
                  <a:gd name="T76" fmla="*/ 734 w 1707"/>
                  <a:gd name="T77" fmla="*/ 1908 h 1920"/>
                  <a:gd name="T78" fmla="*/ 524 w 1707"/>
                  <a:gd name="T79" fmla="*/ 1812 h 1920"/>
                  <a:gd name="T80" fmla="*/ 347 w 1707"/>
                  <a:gd name="T81" fmla="*/ 1643 h 1920"/>
                  <a:gd name="T82" fmla="*/ 211 w 1707"/>
                  <a:gd name="T83" fmla="*/ 1424 h 1920"/>
                  <a:gd name="T84" fmla="*/ 116 w 1707"/>
                  <a:gd name="T85" fmla="*/ 1336 h 1920"/>
                  <a:gd name="T86" fmla="*/ 41 w 1707"/>
                  <a:gd name="T87" fmla="*/ 1254 h 1920"/>
                  <a:gd name="T88" fmla="*/ 2 w 1707"/>
                  <a:gd name="T89" fmla="*/ 1111 h 1920"/>
                  <a:gd name="T90" fmla="*/ 10 w 1707"/>
                  <a:gd name="T91" fmla="*/ 977 h 1920"/>
                  <a:gd name="T92" fmla="*/ 53 w 1707"/>
                  <a:gd name="T93" fmla="*/ 896 h 1920"/>
                  <a:gd name="T94" fmla="*/ 98 w 1707"/>
                  <a:gd name="T95" fmla="*/ 859 h 1920"/>
                  <a:gd name="T96" fmla="*/ 88 w 1707"/>
                  <a:gd name="T97" fmla="*/ 795 h 1920"/>
                  <a:gd name="T98" fmla="*/ 100 w 1707"/>
                  <a:gd name="T99" fmla="*/ 672 h 1920"/>
                  <a:gd name="T100" fmla="*/ 90 w 1707"/>
                  <a:gd name="T101" fmla="*/ 590 h 1920"/>
                  <a:gd name="T102" fmla="*/ 46 w 1707"/>
                  <a:gd name="T103" fmla="*/ 532 h 1920"/>
                  <a:gd name="T104" fmla="*/ 122 w 1707"/>
                  <a:gd name="T105" fmla="*/ 376 h 1920"/>
                  <a:gd name="T106" fmla="*/ 290 w 1707"/>
                  <a:gd name="T107" fmla="*/ 189 h 1920"/>
                  <a:gd name="T108" fmla="*/ 512 w 1707"/>
                  <a:gd name="T109" fmla="*/ 67 h 1920"/>
                  <a:gd name="T110" fmla="*/ 746 w 1707"/>
                  <a:gd name="T111" fmla="*/ 6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7" h="1920">
                    <a:moveTo>
                      <a:pt x="1162" y="485"/>
                    </a:moveTo>
                    <a:lnTo>
                      <a:pt x="1131" y="515"/>
                    </a:lnTo>
                    <a:lnTo>
                      <a:pt x="1100" y="546"/>
                    </a:lnTo>
                    <a:lnTo>
                      <a:pt x="1064" y="577"/>
                    </a:lnTo>
                    <a:lnTo>
                      <a:pt x="1027" y="608"/>
                    </a:lnTo>
                    <a:lnTo>
                      <a:pt x="986" y="638"/>
                    </a:lnTo>
                    <a:lnTo>
                      <a:pt x="942" y="667"/>
                    </a:lnTo>
                    <a:lnTo>
                      <a:pt x="895" y="695"/>
                    </a:lnTo>
                    <a:lnTo>
                      <a:pt x="845" y="722"/>
                    </a:lnTo>
                    <a:lnTo>
                      <a:pt x="792" y="747"/>
                    </a:lnTo>
                    <a:lnTo>
                      <a:pt x="736" y="770"/>
                    </a:lnTo>
                    <a:lnTo>
                      <a:pt x="676" y="792"/>
                    </a:lnTo>
                    <a:lnTo>
                      <a:pt x="612" y="810"/>
                    </a:lnTo>
                    <a:lnTo>
                      <a:pt x="545" y="826"/>
                    </a:lnTo>
                    <a:lnTo>
                      <a:pt x="475" y="839"/>
                    </a:lnTo>
                    <a:lnTo>
                      <a:pt x="401" y="848"/>
                    </a:lnTo>
                    <a:lnTo>
                      <a:pt x="323" y="855"/>
                    </a:lnTo>
                    <a:lnTo>
                      <a:pt x="241" y="857"/>
                    </a:lnTo>
                    <a:lnTo>
                      <a:pt x="240" y="898"/>
                    </a:lnTo>
                    <a:lnTo>
                      <a:pt x="239" y="942"/>
                    </a:lnTo>
                    <a:lnTo>
                      <a:pt x="241" y="1000"/>
                    </a:lnTo>
                    <a:lnTo>
                      <a:pt x="247" y="1057"/>
                    </a:lnTo>
                    <a:lnTo>
                      <a:pt x="257" y="1116"/>
                    </a:lnTo>
                    <a:lnTo>
                      <a:pt x="271" y="1174"/>
                    </a:lnTo>
                    <a:lnTo>
                      <a:pt x="287" y="1233"/>
                    </a:lnTo>
                    <a:lnTo>
                      <a:pt x="307" y="1289"/>
                    </a:lnTo>
                    <a:lnTo>
                      <a:pt x="330" y="1345"/>
                    </a:lnTo>
                    <a:lnTo>
                      <a:pt x="357" y="1400"/>
                    </a:lnTo>
                    <a:lnTo>
                      <a:pt x="386" y="1453"/>
                    </a:lnTo>
                    <a:lnTo>
                      <a:pt x="418" y="1502"/>
                    </a:lnTo>
                    <a:lnTo>
                      <a:pt x="452" y="1549"/>
                    </a:lnTo>
                    <a:lnTo>
                      <a:pt x="489" y="1592"/>
                    </a:lnTo>
                    <a:lnTo>
                      <a:pt x="527" y="1633"/>
                    </a:lnTo>
                    <a:lnTo>
                      <a:pt x="568" y="1670"/>
                    </a:lnTo>
                    <a:lnTo>
                      <a:pt x="610" y="1701"/>
                    </a:lnTo>
                    <a:lnTo>
                      <a:pt x="655" y="1727"/>
                    </a:lnTo>
                    <a:lnTo>
                      <a:pt x="701" y="1750"/>
                    </a:lnTo>
                    <a:lnTo>
                      <a:pt x="749" y="1765"/>
                    </a:lnTo>
                    <a:lnTo>
                      <a:pt x="798" y="1775"/>
                    </a:lnTo>
                    <a:lnTo>
                      <a:pt x="847" y="1778"/>
                    </a:lnTo>
                    <a:lnTo>
                      <a:pt x="897" y="1775"/>
                    </a:lnTo>
                    <a:lnTo>
                      <a:pt x="946" y="1766"/>
                    </a:lnTo>
                    <a:lnTo>
                      <a:pt x="992" y="1750"/>
                    </a:lnTo>
                    <a:lnTo>
                      <a:pt x="1038" y="1729"/>
                    </a:lnTo>
                    <a:lnTo>
                      <a:pt x="1082" y="1703"/>
                    </a:lnTo>
                    <a:lnTo>
                      <a:pt x="1124" y="1673"/>
                    </a:lnTo>
                    <a:lnTo>
                      <a:pt x="1165" y="1637"/>
                    </a:lnTo>
                    <a:lnTo>
                      <a:pt x="1203" y="1598"/>
                    </a:lnTo>
                    <a:lnTo>
                      <a:pt x="1240" y="1555"/>
                    </a:lnTo>
                    <a:lnTo>
                      <a:pt x="1273" y="1509"/>
                    </a:lnTo>
                    <a:lnTo>
                      <a:pt x="1306" y="1461"/>
                    </a:lnTo>
                    <a:lnTo>
                      <a:pt x="1334" y="1410"/>
                    </a:lnTo>
                    <a:lnTo>
                      <a:pt x="1360" y="1356"/>
                    </a:lnTo>
                    <a:lnTo>
                      <a:pt x="1384" y="1302"/>
                    </a:lnTo>
                    <a:lnTo>
                      <a:pt x="1405" y="1246"/>
                    </a:lnTo>
                    <a:lnTo>
                      <a:pt x="1422" y="1188"/>
                    </a:lnTo>
                    <a:lnTo>
                      <a:pt x="1435" y="1131"/>
                    </a:lnTo>
                    <a:lnTo>
                      <a:pt x="1446" y="1074"/>
                    </a:lnTo>
                    <a:lnTo>
                      <a:pt x="1453" y="1016"/>
                    </a:lnTo>
                    <a:lnTo>
                      <a:pt x="1439" y="969"/>
                    </a:lnTo>
                    <a:lnTo>
                      <a:pt x="1423" y="918"/>
                    </a:lnTo>
                    <a:lnTo>
                      <a:pt x="1404" y="866"/>
                    </a:lnTo>
                    <a:lnTo>
                      <a:pt x="1381" y="812"/>
                    </a:lnTo>
                    <a:lnTo>
                      <a:pt x="1354" y="756"/>
                    </a:lnTo>
                    <a:lnTo>
                      <a:pt x="1325" y="700"/>
                    </a:lnTo>
                    <a:lnTo>
                      <a:pt x="1290" y="645"/>
                    </a:lnTo>
                    <a:lnTo>
                      <a:pt x="1252" y="590"/>
                    </a:lnTo>
                    <a:lnTo>
                      <a:pt x="1209" y="536"/>
                    </a:lnTo>
                    <a:lnTo>
                      <a:pt x="1162" y="485"/>
                    </a:lnTo>
                    <a:close/>
                    <a:moveTo>
                      <a:pt x="850" y="0"/>
                    </a:moveTo>
                    <a:lnTo>
                      <a:pt x="850" y="0"/>
                    </a:lnTo>
                    <a:lnTo>
                      <a:pt x="899" y="2"/>
                    </a:lnTo>
                    <a:lnTo>
                      <a:pt x="946" y="7"/>
                    </a:lnTo>
                    <a:lnTo>
                      <a:pt x="989" y="15"/>
                    </a:lnTo>
                    <a:lnTo>
                      <a:pt x="1031" y="24"/>
                    </a:lnTo>
                    <a:lnTo>
                      <a:pt x="1070" y="37"/>
                    </a:lnTo>
                    <a:lnTo>
                      <a:pt x="1108" y="50"/>
                    </a:lnTo>
                    <a:lnTo>
                      <a:pt x="1142" y="64"/>
                    </a:lnTo>
                    <a:lnTo>
                      <a:pt x="1174" y="79"/>
                    </a:lnTo>
                    <a:lnTo>
                      <a:pt x="1204" y="95"/>
                    </a:lnTo>
                    <a:lnTo>
                      <a:pt x="1232" y="112"/>
                    </a:lnTo>
                    <a:lnTo>
                      <a:pt x="1256" y="128"/>
                    </a:lnTo>
                    <a:lnTo>
                      <a:pt x="1278" y="144"/>
                    </a:lnTo>
                    <a:lnTo>
                      <a:pt x="1298" y="159"/>
                    </a:lnTo>
                    <a:lnTo>
                      <a:pt x="1316" y="173"/>
                    </a:lnTo>
                    <a:lnTo>
                      <a:pt x="1330" y="187"/>
                    </a:lnTo>
                    <a:lnTo>
                      <a:pt x="1342" y="198"/>
                    </a:lnTo>
                    <a:lnTo>
                      <a:pt x="1351" y="208"/>
                    </a:lnTo>
                    <a:lnTo>
                      <a:pt x="1358" y="215"/>
                    </a:lnTo>
                    <a:lnTo>
                      <a:pt x="1362" y="219"/>
                    </a:lnTo>
                    <a:lnTo>
                      <a:pt x="1363" y="221"/>
                    </a:lnTo>
                    <a:lnTo>
                      <a:pt x="1365" y="221"/>
                    </a:lnTo>
                    <a:lnTo>
                      <a:pt x="1369" y="222"/>
                    </a:lnTo>
                    <a:lnTo>
                      <a:pt x="1376" y="225"/>
                    </a:lnTo>
                    <a:lnTo>
                      <a:pt x="1386" y="229"/>
                    </a:lnTo>
                    <a:lnTo>
                      <a:pt x="1397" y="234"/>
                    </a:lnTo>
                    <a:lnTo>
                      <a:pt x="1410" y="240"/>
                    </a:lnTo>
                    <a:lnTo>
                      <a:pt x="1425" y="248"/>
                    </a:lnTo>
                    <a:lnTo>
                      <a:pt x="1441" y="259"/>
                    </a:lnTo>
                    <a:lnTo>
                      <a:pt x="1458" y="270"/>
                    </a:lnTo>
                    <a:lnTo>
                      <a:pt x="1476" y="283"/>
                    </a:lnTo>
                    <a:lnTo>
                      <a:pt x="1494" y="298"/>
                    </a:lnTo>
                    <a:lnTo>
                      <a:pt x="1512" y="314"/>
                    </a:lnTo>
                    <a:lnTo>
                      <a:pt x="1531" y="334"/>
                    </a:lnTo>
                    <a:lnTo>
                      <a:pt x="1549" y="355"/>
                    </a:lnTo>
                    <a:lnTo>
                      <a:pt x="1566" y="379"/>
                    </a:lnTo>
                    <a:lnTo>
                      <a:pt x="1583" y="406"/>
                    </a:lnTo>
                    <a:lnTo>
                      <a:pt x="1598" y="434"/>
                    </a:lnTo>
                    <a:lnTo>
                      <a:pt x="1613" y="465"/>
                    </a:lnTo>
                    <a:lnTo>
                      <a:pt x="1626" y="499"/>
                    </a:lnTo>
                    <a:lnTo>
                      <a:pt x="1636" y="535"/>
                    </a:lnTo>
                    <a:lnTo>
                      <a:pt x="1645" y="575"/>
                    </a:lnTo>
                    <a:lnTo>
                      <a:pt x="1651" y="618"/>
                    </a:lnTo>
                    <a:lnTo>
                      <a:pt x="1654" y="664"/>
                    </a:lnTo>
                    <a:lnTo>
                      <a:pt x="1655" y="713"/>
                    </a:lnTo>
                    <a:lnTo>
                      <a:pt x="1652" y="765"/>
                    </a:lnTo>
                    <a:lnTo>
                      <a:pt x="1646" y="821"/>
                    </a:lnTo>
                    <a:lnTo>
                      <a:pt x="1636" y="880"/>
                    </a:lnTo>
                    <a:lnTo>
                      <a:pt x="1651" y="893"/>
                    </a:lnTo>
                    <a:lnTo>
                      <a:pt x="1665" y="909"/>
                    </a:lnTo>
                    <a:lnTo>
                      <a:pt x="1677" y="928"/>
                    </a:lnTo>
                    <a:lnTo>
                      <a:pt x="1688" y="949"/>
                    </a:lnTo>
                    <a:lnTo>
                      <a:pt x="1696" y="974"/>
                    </a:lnTo>
                    <a:lnTo>
                      <a:pt x="1702" y="1003"/>
                    </a:lnTo>
                    <a:lnTo>
                      <a:pt x="1706" y="1035"/>
                    </a:lnTo>
                    <a:lnTo>
                      <a:pt x="1707" y="1070"/>
                    </a:lnTo>
                    <a:lnTo>
                      <a:pt x="1705" y="1111"/>
                    </a:lnTo>
                    <a:lnTo>
                      <a:pt x="1700" y="1152"/>
                    </a:lnTo>
                    <a:lnTo>
                      <a:pt x="1692" y="1188"/>
                    </a:lnTo>
                    <a:lnTo>
                      <a:pt x="1682" y="1220"/>
                    </a:lnTo>
                    <a:lnTo>
                      <a:pt x="1668" y="1249"/>
                    </a:lnTo>
                    <a:lnTo>
                      <a:pt x="1654" y="1274"/>
                    </a:lnTo>
                    <a:lnTo>
                      <a:pt x="1637" y="1297"/>
                    </a:lnTo>
                    <a:lnTo>
                      <a:pt x="1619" y="1315"/>
                    </a:lnTo>
                    <a:lnTo>
                      <a:pt x="1598" y="1331"/>
                    </a:lnTo>
                    <a:lnTo>
                      <a:pt x="1578" y="1343"/>
                    </a:lnTo>
                    <a:lnTo>
                      <a:pt x="1556" y="1353"/>
                    </a:lnTo>
                    <a:lnTo>
                      <a:pt x="1534" y="1361"/>
                    </a:lnTo>
                    <a:lnTo>
                      <a:pt x="1510" y="1366"/>
                    </a:lnTo>
                    <a:lnTo>
                      <a:pt x="1484" y="1426"/>
                    </a:lnTo>
                    <a:lnTo>
                      <a:pt x="1455" y="1484"/>
                    </a:lnTo>
                    <a:lnTo>
                      <a:pt x="1422" y="1540"/>
                    </a:lnTo>
                    <a:lnTo>
                      <a:pt x="1387" y="1594"/>
                    </a:lnTo>
                    <a:lnTo>
                      <a:pt x="1348" y="1644"/>
                    </a:lnTo>
                    <a:lnTo>
                      <a:pt x="1308" y="1692"/>
                    </a:lnTo>
                    <a:lnTo>
                      <a:pt x="1264" y="1736"/>
                    </a:lnTo>
                    <a:lnTo>
                      <a:pt x="1218" y="1777"/>
                    </a:lnTo>
                    <a:lnTo>
                      <a:pt x="1171" y="1812"/>
                    </a:lnTo>
                    <a:lnTo>
                      <a:pt x="1121" y="1844"/>
                    </a:lnTo>
                    <a:lnTo>
                      <a:pt x="1070" y="1870"/>
                    </a:lnTo>
                    <a:lnTo>
                      <a:pt x="1017" y="1892"/>
                    </a:lnTo>
                    <a:lnTo>
                      <a:pt x="962" y="1908"/>
                    </a:lnTo>
                    <a:lnTo>
                      <a:pt x="905" y="1917"/>
                    </a:lnTo>
                    <a:lnTo>
                      <a:pt x="847" y="1920"/>
                    </a:lnTo>
                    <a:lnTo>
                      <a:pt x="791" y="1917"/>
                    </a:lnTo>
                    <a:lnTo>
                      <a:pt x="734" y="1908"/>
                    </a:lnTo>
                    <a:lnTo>
                      <a:pt x="679" y="1892"/>
                    </a:lnTo>
                    <a:lnTo>
                      <a:pt x="625" y="1870"/>
                    </a:lnTo>
                    <a:lnTo>
                      <a:pt x="574" y="1844"/>
                    </a:lnTo>
                    <a:lnTo>
                      <a:pt x="524" y="1812"/>
                    </a:lnTo>
                    <a:lnTo>
                      <a:pt x="476" y="1776"/>
                    </a:lnTo>
                    <a:lnTo>
                      <a:pt x="431" y="1735"/>
                    </a:lnTo>
                    <a:lnTo>
                      <a:pt x="388" y="1691"/>
                    </a:lnTo>
                    <a:lnTo>
                      <a:pt x="347" y="1643"/>
                    </a:lnTo>
                    <a:lnTo>
                      <a:pt x="309" y="1592"/>
                    </a:lnTo>
                    <a:lnTo>
                      <a:pt x="274" y="1539"/>
                    </a:lnTo>
                    <a:lnTo>
                      <a:pt x="241" y="1482"/>
                    </a:lnTo>
                    <a:lnTo>
                      <a:pt x="211" y="1424"/>
                    </a:lnTo>
                    <a:lnTo>
                      <a:pt x="184" y="1363"/>
                    </a:lnTo>
                    <a:lnTo>
                      <a:pt x="161" y="1357"/>
                    </a:lnTo>
                    <a:lnTo>
                      <a:pt x="138" y="1348"/>
                    </a:lnTo>
                    <a:lnTo>
                      <a:pt x="116" y="1336"/>
                    </a:lnTo>
                    <a:lnTo>
                      <a:pt x="94" y="1320"/>
                    </a:lnTo>
                    <a:lnTo>
                      <a:pt x="75" y="1302"/>
                    </a:lnTo>
                    <a:lnTo>
                      <a:pt x="57" y="1279"/>
                    </a:lnTo>
                    <a:lnTo>
                      <a:pt x="41" y="1254"/>
                    </a:lnTo>
                    <a:lnTo>
                      <a:pt x="27" y="1224"/>
                    </a:lnTo>
                    <a:lnTo>
                      <a:pt x="16" y="1190"/>
                    </a:lnTo>
                    <a:lnTo>
                      <a:pt x="7" y="1153"/>
                    </a:lnTo>
                    <a:lnTo>
                      <a:pt x="2" y="1111"/>
                    </a:lnTo>
                    <a:lnTo>
                      <a:pt x="0" y="1071"/>
                    </a:lnTo>
                    <a:lnTo>
                      <a:pt x="1" y="1036"/>
                    </a:lnTo>
                    <a:lnTo>
                      <a:pt x="5" y="1005"/>
                    </a:lnTo>
                    <a:lnTo>
                      <a:pt x="10" y="977"/>
                    </a:lnTo>
                    <a:lnTo>
                      <a:pt x="18" y="952"/>
                    </a:lnTo>
                    <a:lnTo>
                      <a:pt x="28" y="931"/>
                    </a:lnTo>
                    <a:lnTo>
                      <a:pt x="40" y="912"/>
                    </a:lnTo>
                    <a:lnTo>
                      <a:pt x="53" y="896"/>
                    </a:lnTo>
                    <a:lnTo>
                      <a:pt x="67" y="883"/>
                    </a:lnTo>
                    <a:lnTo>
                      <a:pt x="83" y="872"/>
                    </a:lnTo>
                    <a:lnTo>
                      <a:pt x="99" y="864"/>
                    </a:lnTo>
                    <a:lnTo>
                      <a:pt x="98" y="859"/>
                    </a:lnTo>
                    <a:lnTo>
                      <a:pt x="96" y="848"/>
                    </a:lnTo>
                    <a:lnTo>
                      <a:pt x="93" y="835"/>
                    </a:lnTo>
                    <a:lnTo>
                      <a:pt x="90" y="817"/>
                    </a:lnTo>
                    <a:lnTo>
                      <a:pt x="88" y="795"/>
                    </a:lnTo>
                    <a:lnTo>
                      <a:pt x="87" y="769"/>
                    </a:lnTo>
                    <a:lnTo>
                      <a:pt x="88" y="740"/>
                    </a:lnTo>
                    <a:lnTo>
                      <a:pt x="92" y="708"/>
                    </a:lnTo>
                    <a:lnTo>
                      <a:pt x="100" y="672"/>
                    </a:lnTo>
                    <a:lnTo>
                      <a:pt x="112" y="634"/>
                    </a:lnTo>
                    <a:lnTo>
                      <a:pt x="129" y="592"/>
                    </a:lnTo>
                    <a:lnTo>
                      <a:pt x="109" y="594"/>
                    </a:lnTo>
                    <a:lnTo>
                      <a:pt x="90" y="590"/>
                    </a:lnTo>
                    <a:lnTo>
                      <a:pt x="74" y="581"/>
                    </a:lnTo>
                    <a:lnTo>
                      <a:pt x="60" y="568"/>
                    </a:lnTo>
                    <a:lnTo>
                      <a:pt x="50" y="551"/>
                    </a:lnTo>
                    <a:lnTo>
                      <a:pt x="46" y="532"/>
                    </a:lnTo>
                    <a:lnTo>
                      <a:pt x="47" y="513"/>
                    </a:lnTo>
                    <a:lnTo>
                      <a:pt x="53" y="495"/>
                    </a:lnTo>
                    <a:lnTo>
                      <a:pt x="85" y="434"/>
                    </a:lnTo>
                    <a:lnTo>
                      <a:pt x="122" y="376"/>
                    </a:lnTo>
                    <a:lnTo>
                      <a:pt x="160" y="322"/>
                    </a:lnTo>
                    <a:lnTo>
                      <a:pt x="202" y="273"/>
                    </a:lnTo>
                    <a:lnTo>
                      <a:pt x="245" y="228"/>
                    </a:lnTo>
                    <a:lnTo>
                      <a:pt x="290" y="189"/>
                    </a:lnTo>
                    <a:lnTo>
                      <a:pt x="336" y="155"/>
                    </a:lnTo>
                    <a:lnTo>
                      <a:pt x="382" y="128"/>
                    </a:lnTo>
                    <a:lnTo>
                      <a:pt x="448" y="94"/>
                    </a:lnTo>
                    <a:lnTo>
                      <a:pt x="512" y="67"/>
                    </a:lnTo>
                    <a:lnTo>
                      <a:pt x="574" y="46"/>
                    </a:lnTo>
                    <a:lnTo>
                      <a:pt x="634" y="27"/>
                    </a:lnTo>
                    <a:lnTo>
                      <a:pt x="691" y="15"/>
                    </a:lnTo>
                    <a:lnTo>
                      <a:pt x="746" y="6"/>
                    </a:lnTo>
                    <a:lnTo>
                      <a:pt x="800" y="2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</p:grpSp>
        <p:grpSp>
          <p:nvGrpSpPr>
            <p:cNvPr id="569" name="Group 568"/>
            <p:cNvGrpSpPr/>
            <p:nvPr/>
          </p:nvGrpSpPr>
          <p:grpSpPr>
            <a:xfrm>
              <a:off x="2732396" y="3269945"/>
              <a:ext cx="876049" cy="310936"/>
              <a:chOff x="185989" y="3287133"/>
              <a:chExt cx="876049" cy="310936"/>
            </a:xfrm>
          </p:grpSpPr>
          <p:sp>
            <p:nvSpPr>
              <p:cNvPr id="570" name="Freeform 57"/>
              <p:cNvSpPr>
                <a:spLocks noEditPoints="1"/>
              </p:cNvSpPr>
              <p:nvPr/>
            </p:nvSpPr>
            <p:spPr bwMode="auto">
              <a:xfrm>
                <a:off x="185989" y="3287133"/>
                <a:ext cx="235574" cy="193581"/>
              </a:xfrm>
              <a:custGeom>
                <a:avLst/>
                <a:gdLst>
                  <a:gd name="T0" fmla="*/ 461 w 896"/>
                  <a:gd name="T1" fmla="*/ 1056 h 1448"/>
                  <a:gd name="T2" fmla="*/ 461 w 896"/>
                  <a:gd name="T3" fmla="*/ 1229 h 1448"/>
                  <a:gd name="T4" fmla="*/ 648 w 896"/>
                  <a:gd name="T5" fmla="*/ 1229 h 1448"/>
                  <a:gd name="T6" fmla="*/ 648 w 896"/>
                  <a:gd name="T7" fmla="*/ 1056 h 1448"/>
                  <a:gd name="T8" fmla="*/ 461 w 896"/>
                  <a:gd name="T9" fmla="*/ 1056 h 1448"/>
                  <a:gd name="T10" fmla="*/ 461 w 896"/>
                  <a:gd name="T11" fmla="*/ 779 h 1448"/>
                  <a:gd name="T12" fmla="*/ 461 w 896"/>
                  <a:gd name="T13" fmla="*/ 952 h 1448"/>
                  <a:gd name="T14" fmla="*/ 648 w 896"/>
                  <a:gd name="T15" fmla="*/ 952 h 1448"/>
                  <a:gd name="T16" fmla="*/ 648 w 896"/>
                  <a:gd name="T17" fmla="*/ 779 h 1448"/>
                  <a:gd name="T18" fmla="*/ 461 w 896"/>
                  <a:gd name="T19" fmla="*/ 779 h 1448"/>
                  <a:gd name="T20" fmla="*/ 405 w 896"/>
                  <a:gd name="T21" fmla="*/ 0 h 1448"/>
                  <a:gd name="T22" fmla="*/ 464 w 896"/>
                  <a:gd name="T23" fmla="*/ 0 h 1448"/>
                  <a:gd name="T24" fmla="*/ 464 w 896"/>
                  <a:gd name="T25" fmla="*/ 344 h 1448"/>
                  <a:gd name="T26" fmla="*/ 613 w 896"/>
                  <a:gd name="T27" fmla="*/ 344 h 1448"/>
                  <a:gd name="T28" fmla="*/ 613 w 896"/>
                  <a:gd name="T29" fmla="*/ 411 h 1448"/>
                  <a:gd name="T30" fmla="*/ 464 w 896"/>
                  <a:gd name="T31" fmla="*/ 411 h 1448"/>
                  <a:gd name="T32" fmla="*/ 464 w 896"/>
                  <a:gd name="T33" fmla="*/ 579 h 1448"/>
                  <a:gd name="T34" fmla="*/ 896 w 896"/>
                  <a:gd name="T35" fmla="*/ 579 h 1448"/>
                  <a:gd name="T36" fmla="*/ 753 w 896"/>
                  <a:gd name="T37" fmla="*/ 695 h 1448"/>
                  <a:gd name="T38" fmla="*/ 753 w 896"/>
                  <a:gd name="T39" fmla="*/ 1448 h 1448"/>
                  <a:gd name="T40" fmla="*/ 174 w 896"/>
                  <a:gd name="T41" fmla="*/ 1448 h 1448"/>
                  <a:gd name="T42" fmla="*/ 174 w 896"/>
                  <a:gd name="T43" fmla="*/ 695 h 1448"/>
                  <a:gd name="T44" fmla="*/ 0 w 896"/>
                  <a:gd name="T45" fmla="*/ 695 h 1448"/>
                  <a:gd name="T46" fmla="*/ 0 w 896"/>
                  <a:gd name="T47" fmla="*/ 579 h 1448"/>
                  <a:gd name="T48" fmla="*/ 405 w 896"/>
                  <a:gd name="T49" fmla="*/ 579 h 1448"/>
                  <a:gd name="T50" fmla="*/ 405 w 896"/>
                  <a:gd name="T51" fmla="*/ 411 h 1448"/>
                  <a:gd name="T52" fmla="*/ 256 w 896"/>
                  <a:gd name="T53" fmla="*/ 411 h 1448"/>
                  <a:gd name="T54" fmla="*/ 256 w 896"/>
                  <a:gd name="T55" fmla="*/ 344 h 1448"/>
                  <a:gd name="T56" fmla="*/ 405 w 896"/>
                  <a:gd name="T57" fmla="*/ 344 h 1448"/>
                  <a:gd name="T58" fmla="*/ 405 w 896"/>
                  <a:gd name="T59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6" h="1448">
                    <a:moveTo>
                      <a:pt x="461" y="1056"/>
                    </a:moveTo>
                    <a:lnTo>
                      <a:pt x="461" y="1229"/>
                    </a:lnTo>
                    <a:lnTo>
                      <a:pt x="648" y="1229"/>
                    </a:lnTo>
                    <a:lnTo>
                      <a:pt x="648" y="1056"/>
                    </a:lnTo>
                    <a:lnTo>
                      <a:pt x="461" y="1056"/>
                    </a:lnTo>
                    <a:close/>
                    <a:moveTo>
                      <a:pt x="461" y="779"/>
                    </a:moveTo>
                    <a:lnTo>
                      <a:pt x="461" y="952"/>
                    </a:lnTo>
                    <a:lnTo>
                      <a:pt x="648" y="952"/>
                    </a:lnTo>
                    <a:lnTo>
                      <a:pt x="648" y="779"/>
                    </a:lnTo>
                    <a:lnTo>
                      <a:pt x="461" y="779"/>
                    </a:lnTo>
                    <a:close/>
                    <a:moveTo>
                      <a:pt x="405" y="0"/>
                    </a:moveTo>
                    <a:lnTo>
                      <a:pt x="464" y="0"/>
                    </a:lnTo>
                    <a:lnTo>
                      <a:pt x="464" y="344"/>
                    </a:lnTo>
                    <a:lnTo>
                      <a:pt x="613" y="344"/>
                    </a:lnTo>
                    <a:lnTo>
                      <a:pt x="613" y="411"/>
                    </a:lnTo>
                    <a:lnTo>
                      <a:pt x="464" y="411"/>
                    </a:lnTo>
                    <a:lnTo>
                      <a:pt x="464" y="579"/>
                    </a:lnTo>
                    <a:lnTo>
                      <a:pt x="896" y="579"/>
                    </a:lnTo>
                    <a:lnTo>
                      <a:pt x="753" y="695"/>
                    </a:lnTo>
                    <a:lnTo>
                      <a:pt x="753" y="1448"/>
                    </a:lnTo>
                    <a:lnTo>
                      <a:pt x="174" y="1448"/>
                    </a:lnTo>
                    <a:lnTo>
                      <a:pt x="174" y="695"/>
                    </a:lnTo>
                    <a:lnTo>
                      <a:pt x="0" y="695"/>
                    </a:lnTo>
                    <a:lnTo>
                      <a:pt x="0" y="579"/>
                    </a:lnTo>
                    <a:lnTo>
                      <a:pt x="405" y="579"/>
                    </a:lnTo>
                    <a:lnTo>
                      <a:pt x="405" y="411"/>
                    </a:lnTo>
                    <a:lnTo>
                      <a:pt x="256" y="411"/>
                    </a:lnTo>
                    <a:lnTo>
                      <a:pt x="256" y="344"/>
                    </a:lnTo>
                    <a:lnTo>
                      <a:pt x="405" y="344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1" name="Rectangle 58"/>
              <p:cNvSpPr>
                <a:spLocks noChangeArrowheads="1"/>
              </p:cNvSpPr>
              <p:nvPr/>
            </p:nvSpPr>
            <p:spPr bwMode="auto">
              <a:xfrm>
                <a:off x="408227" y="3414668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2" name="Rectangle 59"/>
              <p:cNvSpPr>
                <a:spLocks noChangeArrowheads="1"/>
              </p:cNvSpPr>
              <p:nvPr/>
            </p:nvSpPr>
            <p:spPr bwMode="auto">
              <a:xfrm>
                <a:off x="737140" y="3398725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3" name="Rectangle 60"/>
              <p:cNvSpPr>
                <a:spLocks noChangeArrowheads="1"/>
              </p:cNvSpPr>
              <p:nvPr/>
            </p:nvSpPr>
            <p:spPr bwMode="auto">
              <a:xfrm>
                <a:off x="608240" y="3339513"/>
                <a:ext cx="111120" cy="68322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4" name="Rectangle 61"/>
              <p:cNvSpPr>
                <a:spLocks noChangeArrowheads="1"/>
              </p:cNvSpPr>
              <p:nvPr/>
            </p:nvSpPr>
            <p:spPr bwMode="auto">
              <a:xfrm>
                <a:off x="474897" y="3369120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5" name="Rectangle 62"/>
              <p:cNvSpPr>
                <a:spLocks noChangeArrowheads="1"/>
              </p:cNvSpPr>
              <p:nvPr/>
            </p:nvSpPr>
            <p:spPr bwMode="auto">
              <a:xfrm>
                <a:off x="474897" y="3323572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6" name="Rectangle 63"/>
              <p:cNvSpPr>
                <a:spLocks noChangeArrowheads="1"/>
              </p:cNvSpPr>
              <p:nvPr/>
            </p:nvSpPr>
            <p:spPr bwMode="auto">
              <a:xfrm>
                <a:off x="737140" y="3307629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7" name="Rectangle 64"/>
              <p:cNvSpPr>
                <a:spLocks noChangeArrowheads="1"/>
              </p:cNvSpPr>
              <p:nvPr/>
            </p:nvSpPr>
            <p:spPr bwMode="auto">
              <a:xfrm>
                <a:off x="737140" y="3353177"/>
                <a:ext cx="240017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8" name="Freeform 577"/>
              <p:cNvSpPr/>
              <p:nvPr/>
            </p:nvSpPr>
            <p:spPr>
              <a:xfrm>
                <a:off x="202406" y="3474244"/>
                <a:ext cx="859632" cy="123825"/>
              </a:xfrm>
              <a:custGeom>
                <a:avLst/>
                <a:gdLst>
                  <a:gd name="connsiteX0" fmla="*/ 859632 w 859632"/>
                  <a:gd name="connsiteY0" fmla="*/ 2381 h 123825"/>
                  <a:gd name="connsiteX1" fmla="*/ 738188 w 859632"/>
                  <a:gd name="connsiteY1" fmla="*/ 123825 h 123825"/>
                  <a:gd name="connsiteX2" fmla="*/ 64294 w 859632"/>
                  <a:gd name="connsiteY2" fmla="*/ 123825 h 123825"/>
                  <a:gd name="connsiteX3" fmla="*/ 0 w 859632"/>
                  <a:gd name="connsiteY3" fmla="*/ 59531 h 123825"/>
                  <a:gd name="connsiteX4" fmla="*/ 0 w 859632"/>
                  <a:gd name="connsiteY4" fmla="*/ 14287 h 123825"/>
                  <a:gd name="connsiteX5" fmla="*/ 533400 w 859632"/>
                  <a:gd name="connsiteY5" fmla="*/ 14287 h 123825"/>
                  <a:gd name="connsiteX6" fmla="*/ 533400 w 859632"/>
                  <a:gd name="connsiteY6" fmla="*/ 0 h 123825"/>
                  <a:gd name="connsiteX7" fmla="*/ 859632 w 859632"/>
                  <a:gd name="connsiteY7" fmla="*/ 23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9632" h="123825">
                    <a:moveTo>
                      <a:pt x="859632" y="2381"/>
                    </a:moveTo>
                    <a:lnTo>
                      <a:pt x="738188" y="123825"/>
                    </a:lnTo>
                    <a:lnTo>
                      <a:pt x="64294" y="123825"/>
                    </a:lnTo>
                    <a:lnTo>
                      <a:pt x="0" y="59531"/>
                    </a:lnTo>
                    <a:lnTo>
                      <a:pt x="0" y="14287"/>
                    </a:lnTo>
                    <a:lnTo>
                      <a:pt x="533400" y="14287"/>
                    </a:lnTo>
                    <a:lnTo>
                      <a:pt x="533400" y="0"/>
                    </a:lnTo>
                    <a:lnTo>
                      <a:pt x="859632" y="23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Zetta Sans" panose="020B0000000000000000" pitchFamily="2" charset="0"/>
                </a:endParaRPr>
              </a:p>
            </p:txBody>
          </p:sp>
        </p:grpSp>
      </p:grpSp>
      <p:sp>
        <p:nvSpPr>
          <p:cNvPr id="601" name="Rectangle 600"/>
          <p:cNvSpPr/>
          <p:nvPr/>
        </p:nvSpPr>
        <p:spPr>
          <a:xfrm>
            <a:off x="1985218" y="2946828"/>
            <a:ext cx="8223994" cy="17063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endParaRPr lang="en-US" dirty="0">
              <a:latin typeface="Zetta Sans" panose="020B0000000000000000" pitchFamily="2" charset="0"/>
            </a:endParaRPr>
          </a:p>
        </p:txBody>
      </p:sp>
      <p:sp>
        <p:nvSpPr>
          <p:cNvPr id="602" name="Rectangle 601"/>
          <p:cNvSpPr/>
          <p:nvPr/>
        </p:nvSpPr>
        <p:spPr>
          <a:xfrm>
            <a:off x="1985218" y="2844952"/>
            <a:ext cx="8223994" cy="115633"/>
          </a:xfrm>
          <a:custGeom>
            <a:avLst/>
            <a:gdLst>
              <a:gd name="connsiteX0" fmla="*/ 0 w 8223994"/>
              <a:gd name="connsiteY0" fmla="*/ 0 h 1706308"/>
              <a:gd name="connsiteX1" fmla="*/ 8223994 w 8223994"/>
              <a:gd name="connsiteY1" fmla="*/ 0 h 1706308"/>
              <a:gd name="connsiteX2" fmla="*/ 8223994 w 8223994"/>
              <a:gd name="connsiteY2" fmla="*/ 1706308 h 1706308"/>
              <a:gd name="connsiteX3" fmla="*/ 0 w 8223994"/>
              <a:gd name="connsiteY3" fmla="*/ 1706308 h 1706308"/>
              <a:gd name="connsiteX4" fmla="*/ 0 w 8223994"/>
              <a:gd name="connsiteY4" fmla="*/ 0 h 1706308"/>
              <a:gd name="connsiteX0" fmla="*/ 0 w 8223994"/>
              <a:gd name="connsiteY0" fmla="*/ 0 h 1706308"/>
              <a:gd name="connsiteX1" fmla="*/ 2146579 w 8223994"/>
              <a:gd name="connsiteY1" fmla="*/ 22302 h 1706308"/>
              <a:gd name="connsiteX2" fmla="*/ 8223994 w 8223994"/>
              <a:gd name="connsiteY2" fmla="*/ 1706308 h 1706308"/>
              <a:gd name="connsiteX3" fmla="*/ 0 w 8223994"/>
              <a:gd name="connsiteY3" fmla="*/ 1706308 h 1706308"/>
              <a:gd name="connsiteX4" fmla="*/ 0 w 8223994"/>
              <a:gd name="connsiteY4" fmla="*/ 0 h 1706308"/>
              <a:gd name="connsiteX0" fmla="*/ 0 w 8223994"/>
              <a:gd name="connsiteY0" fmla="*/ 0 h 1706308"/>
              <a:gd name="connsiteX1" fmla="*/ 2060854 w 8223994"/>
              <a:gd name="connsiteY1" fmla="*/ 3252 h 1706308"/>
              <a:gd name="connsiteX2" fmla="*/ 8223994 w 8223994"/>
              <a:gd name="connsiteY2" fmla="*/ 1706308 h 1706308"/>
              <a:gd name="connsiteX3" fmla="*/ 0 w 8223994"/>
              <a:gd name="connsiteY3" fmla="*/ 1706308 h 1706308"/>
              <a:gd name="connsiteX4" fmla="*/ 0 w 8223994"/>
              <a:gd name="connsiteY4" fmla="*/ 0 h 1706308"/>
              <a:gd name="connsiteX0" fmla="*/ 0 w 8223994"/>
              <a:gd name="connsiteY0" fmla="*/ 0 h 1706308"/>
              <a:gd name="connsiteX1" fmla="*/ 2060854 w 8223994"/>
              <a:gd name="connsiteY1" fmla="*/ 3252 h 1706308"/>
              <a:gd name="connsiteX2" fmla="*/ 8223994 w 8223994"/>
              <a:gd name="connsiteY2" fmla="*/ 96583 h 1706308"/>
              <a:gd name="connsiteX3" fmla="*/ 0 w 8223994"/>
              <a:gd name="connsiteY3" fmla="*/ 1706308 h 1706308"/>
              <a:gd name="connsiteX4" fmla="*/ 0 w 8223994"/>
              <a:gd name="connsiteY4" fmla="*/ 0 h 1706308"/>
              <a:gd name="connsiteX0" fmla="*/ 0 w 8223994"/>
              <a:gd name="connsiteY0" fmla="*/ 0 h 115633"/>
              <a:gd name="connsiteX1" fmla="*/ 2060854 w 8223994"/>
              <a:gd name="connsiteY1" fmla="*/ 3252 h 115633"/>
              <a:gd name="connsiteX2" fmla="*/ 8223994 w 8223994"/>
              <a:gd name="connsiteY2" fmla="*/ 96583 h 115633"/>
              <a:gd name="connsiteX3" fmla="*/ 0 w 8223994"/>
              <a:gd name="connsiteY3" fmla="*/ 115633 h 115633"/>
              <a:gd name="connsiteX4" fmla="*/ 0 w 8223994"/>
              <a:gd name="connsiteY4" fmla="*/ 0 h 11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994" h="115633">
                <a:moveTo>
                  <a:pt x="0" y="0"/>
                </a:moveTo>
                <a:lnTo>
                  <a:pt x="2060854" y="3252"/>
                </a:lnTo>
                <a:lnTo>
                  <a:pt x="8223994" y="96583"/>
                </a:lnTo>
                <a:lnTo>
                  <a:pt x="0" y="1156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endParaRPr lang="en-US" dirty="0">
              <a:latin typeface="Zetta Sans" panose="020B0000000000000000" pitchFamily="2" charset="0"/>
            </a:endParaRPr>
          </a:p>
        </p:txBody>
      </p:sp>
      <p:sp>
        <p:nvSpPr>
          <p:cNvPr id="603" name="Rectangle 602"/>
          <p:cNvSpPr>
            <a:spLocks/>
          </p:cNvSpPr>
          <p:nvPr/>
        </p:nvSpPr>
        <p:spPr bwMode="gray">
          <a:xfrm>
            <a:off x="1979613" y="5114716"/>
            <a:ext cx="8229599" cy="104785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3678" tIns="33678" rIns="33678" bIns="182880" numCol="1" rtlCol="0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561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Zetta Sans" panose="020B0000000000000000" pitchFamily="2" charset="0"/>
              </a:rPr>
              <a:t>We want to partner with you to simplify your trade finance process</a:t>
            </a:r>
            <a:endParaRPr lang="en-US" sz="2000" dirty="0">
              <a:solidFill>
                <a:schemeClr val="bg1"/>
              </a:solidFill>
              <a:latin typeface="Zetta Sans" panose="020B0000000000000000" pitchFamily="2" charset="0"/>
            </a:endParaRPr>
          </a:p>
        </p:txBody>
      </p:sp>
      <p:grpSp>
        <p:nvGrpSpPr>
          <p:cNvPr id="604" name="Group 603"/>
          <p:cNvGrpSpPr/>
          <p:nvPr/>
        </p:nvGrpSpPr>
        <p:grpSpPr>
          <a:xfrm rot="5400000">
            <a:off x="5639749" y="4755053"/>
            <a:ext cx="726764" cy="726764"/>
            <a:chOff x="4679397" y="3161184"/>
            <a:chExt cx="1008078" cy="1008078"/>
          </a:xfrm>
        </p:grpSpPr>
        <p:sp>
          <p:nvSpPr>
            <p:cNvPr id="605" name="Oval 604"/>
            <p:cNvSpPr/>
            <p:nvPr/>
          </p:nvSpPr>
          <p:spPr>
            <a:xfrm>
              <a:off x="4679397" y="3161184"/>
              <a:ext cx="1008078" cy="10080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4767205" y="3248992"/>
              <a:ext cx="832462" cy="8324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7A1CB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607" name="Chevron 606"/>
            <p:cNvSpPr/>
            <p:nvPr/>
          </p:nvSpPr>
          <p:spPr>
            <a:xfrm>
              <a:off x="4941120" y="3422907"/>
              <a:ext cx="484632" cy="484632"/>
            </a:xfrm>
            <a:prstGeom prst="chevron">
              <a:avLst/>
            </a:prstGeom>
            <a:solidFill>
              <a:srgbClr val="37A1C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608" name="Chevron 607"/>
            <p:cNvSpPr/>
            <p:nvPr/>
          </p:nvSpPr>
          <p:spPr>
            <a:xfrm>
              <a:off x="4941120" y="3492607"/>
              <a:ext cx="345233" cy="345233"/>
            </a:xfrm>
            <a:prstGeom prst="chevron">
              <a:avLst/>
            </a:prstGeom>
            <a:solidFill>
              <a:srgbClr val="37A1CB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</p:grpSp>
      <p:sp>
        <p:nvSpPr>
          <p:cNvPr id="75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2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0751E-6 L -0.33854 -0.227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11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" grpId="0" animBg="1"/>
      <p:bldP spid="601" grpId="0" animBg="1"/>
      <p:bldP spid="602" grpId="0" animBg="1"/>
      <p:bldP spid="6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5464" y="1219200"/>
            <a:ext cx="9861948" cy="451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455612" y="376880"/>
            <a:ext cx="9578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 smtClean="0">
                <a:latin typeface="Zetta Serif DemiBold" pitchFamily="18" charset="0"/>
              </a:rPr>
              <a:t>We understand what is needed for a successful 2017 Raw Cashew Nut season</a:t>
            </a:r>
            <a:endParaRPr lang="en-PH" dirty="0">
              <a:latin typeface="Zetta Serif DemiBold" pitchFamily="18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64" y="1950897"/>
            <a:ext cx="9633348" cy="3594873"/>
          </a:xfrm>
          <a:prstGeom prst="rect">
            <a:avLst/>
          </a:prstGeom>
          <a:solidFill>
            <a:srgbClr val="B50030"/>
          </a:solidFill>
          <a:ln>
            <a:noFill/>
          </a:ln>
        </p:spPr>
      </p:pic>
      <p:sp>
        <p:nvSpPr>
          <p:cNvPr id="3" name="Flowchart: Connector 2"/>
          <p:cNvSpPr/>
          <p:nvPr/>
        </p:nvSpPr>
        <p:spPr>
          <a:xfrm>
            <a:off x="8761412" y="609600"/>
            <a:ext cx="2907504" cy="2999324"/>
          </a:xfrm>
          <a:prstGeom prst="flowChartConnector">
            <a:avLst/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Rectangle 17"/>
          <p:cNvSpPr/>
          <p:nvPr/>
        </p:nvSpPr>
        <p:spPr>
          <a:xfrm>
            <a:off x="8685212" y="1524000"/>
            <a:ext cx="30480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defRPr/>
            </a:pPr>
            <a:r>
              <a:rPr lang="en-PH" sz="4000" kern="0" dirty="0" smtClean="0">
                <a:solidFill>
                  <a:srgbClr val="FFFFFF"/>
                </a:solidFill>
                <a:latin typeface="Zetta Serif Book" pitchFamily="18" charset="0"/>
                <a:ea typeface="ＭＳ Ｐゴシック"/>
              </a:rPr>
              <a:t>The road to USD 1.5 </a:t>
            </a:r>
            <a:r>
              <a:rPr lang="en-PH" sz="4000" kern="0" dirty="0" smtClean="0">
                <a:solidFill>
                  <a:srgbClr val="FFFFFF"/>
                </a:solidFill>
                <a:latin typeface="Zetta Serif Book" pitchFamily="18" charset="0"/>
                <a:ea typeface="ＭＳ Ｐゴシック"/>
              </a:rPr>
              <a:t>BN*  </a:t>
            </a:r>
            <a:endParaRPr lang="en-PH" sz="4000" kern="0" dirty="0">
              <a:solidFill>
                <a:srgbClr val="FFFFFF"/>
              </a:solidFill>
              <a:latin typeface="Zetta Serif Book" pitchFamily="18" charset="0"/>
              <a:ea typeface="ＭＳ Ｐゴシック"/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1137707" y="3486403"/>
            <a:ext cx="1414735" cy="990600"/>
          </a:xfrm>
          <a:prstGeom prst="homePlate">
            <a:avLst/>
          </a:prstGeom>
          <a:solidFill>
            <a:srgbClr val="B5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PH" sz="1200" dirty="0">
                <a:latin typeface="Zetta Serif Book" panose="02060503060000020004" pitchFamily="18" charset="0"/>
              </a:rPr>
              <a:t>Working capital for procurement &amp; processing</a:t>
            </a:r>
          </a:p>
        </p:txBody>
      </p:sp>
      <p:sp>
        <p:nvSpPr>
          <p:cNvPr id="98" name="Pentagon 97"/>
          <p:cNvSpPr/>
          <p:nvPr/>
        </p:nvSpPr>
        <p:spPr>
          <a:xfrm rot="5400000">
            <a:off x="2502695" y="2994202"/>
            <a:ext cx="1410094" cy="1110853"/>
          </a:xfrm>
          <a:prstGeom prst="homePlate">
            <a:avLst/>
          </a:prstGeom>
          <a:solidFill>
            <a:srgbClr val="FC7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PH" sz="1200" dirty="0">
                <a:latin typeface="Zetta Serif Book" panose="02060503060000020004" pitchFamily="18" charset="0"/>
              </a:rPr>
              <a:t>Extension of </a:t>
            </a:r>
            <a:r>
              <a:rPr lang="en-PH" sz="1200" dirty="0" err="1">
                <a:latin typeface="Zetta Serif Book" panose="02060503060000020004" pitchFamily="18" charset="0"/>
              </a:rPr>
              <a:t>adhoc</a:t>
            </a:r>
            <a:r>
              <a:rPr lang="en-PH" sz="1200" dirty="0">
                <a:latin typeface="Zetta Serif Book" panose="02060503060000020004" pitchFamily="18" charset="0"/>
              </a:rPr>
              <a:t> limits for a short production season</a:t>
            </a:r>
          </a:p>
        </p:txBody>
      </p:sp>
      <p:sp>
        <p:nvSpPr>
          <p:cNvPr id="100" name="Pentagon 99"/>
          <p:cNvSpPr/>
          <p:nvPr/>
        </p:nvSpPr>
        <p:spPr>
          <a:xfrm rot="16200000">
            <a:off x="5261638" y="4044026"/>
            <a:ext cx="1475046" cy="952502"/>
          </a:xfrm>
          <a:prstGeom prst="homePlate">
            <a:avLst/>
          </a:prstGeom>
          <a:solidFill>
            <a:srgbClr val="52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>
            <a:noAutofit/>
          </a:bodyPr>
          <a:lstStyle/>
          <a:p>
            <a:pPr algn="ctr"/>
            <a:r>
              <a:rPr lang="en-PH" sz="1300" dirty="0">
                <a:latin typeface="Zetta Serif Book" panose="02060503060000020004" pitchFamily="18" charset="0"/>
              </a:rPr>
              <a:t>Access to containers for stuffing</a:t>
            </a:r>
          </a:p>
        </p:txBody>
      </p:sp>
      <p:sp>
        <p:nvSpPr>
          <p:cNvPr id="101" name="Pentagon 100"/>
          <p:cNvSpPr/>
          <p:nvPr/>
        </p:nvSpPr>
        <p:spPr>
          <a:xfrm rot="16200000">
            <a:off x="6748639" y="3778425"/>
            <a:ext cx="1396647" cy="952502"/>
          </a:xfrm>
          <a:prstGeom prst="homePlate">
            <a:avLst/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>
            <a:noAutofit/>
          </a:bodyPr>
          <a:lstStyle/>
          <a:p>
            <a:pPr algn="ctr"/>
            <a:r>
              <a:rPr lang="en-PH" sz="1300" dirty="0">
                <a:latin typeface="Zetta Serif Book" panose="02060503060000020004" pitchFamily="18" charset="0"/>
              </a:rPr>
              <a:t>Availability of space upon loading</a:t>
            </a:r>
          </a:p>
        </p:txBody>
      </p:sp>
      <p:sp>
        <p:nvSpPr>
          <p:cNvPr id="102" name="Pentagon 101"/>
          <p:cNvSpPr/>
          <p:nvPr/>
        </p:nvSpPr>
        <p:spPr>
          <a:xfrm rot="5400000">
            <a:off x="3840364" y="2080023"/>
            <a:ext cx="1401976" cy="1193488"/>
          </a:xfrm>
          <a:prstGeom prst="homePlate">
            <a:avLst/>
          </a:prstGeom>
          <a:solidFill>
            <a:srgbClr val="FC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PH" sz="1200" dirty="0">
                <a:latin typeface="Zetta Serif Book" panose="02060503060000020004" pitchFamily="18" charset="0"/>
              </a:rPr>
              <a:t>Acceptable tenors to cover buying terms</a:t>
            </a:r>
          </a:p>
        </p:txBody>
      </p:sp>
      <p:sp>
        <p:nvSpPr>
          <p:cNvPr id="103" name="Pentagon 102"/>
          <p:cNvSpPr/>
          <p:nvPr/>
        </p:nvSpPr>
        <p:spPr>
          <a:xfrm rot="16200000">
            <a:off x="8327156" y="3276968"/>
            <a:ext cx="1066285" cy="942728"/>
          </a:xfrm>
          <a:prstGeom prst="homePlate">
            <a:avLst/>
          </a:prstGeom>
          <a:solidFill>
            <a:srgbClr val="2B8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>
            <a:noAutofit/>
          </a:bodyPr>
          <a:lstStyle/>
          <a:p>
            <a:pPr algn="ctr"/>
            <a:endParaRPr lang="en-PH" sz="1300" dirty="0" smtClean="0">
              <a:latin typeface="Zetta Serif Book" panose="02060503060000020004" pitchFamily="18" charset="0"/>
            </a:endParaRPr>
          </a:p>
          <a:p>
            <a:pPr algn="ctr"/>
            <a:r>
              <a:rPr lang="en-PH" sz="1300" dirty="0" smtClean="0">
                <a:latin typeface="Zetta Serif Book" panose="02060503060000020004" pitchFamily="18" charset="0"/>
              </a:rPr>
              <a:t>Acceptable </a:t>
            </a:r>
            <a:r>
              <a:rPr lang="en-PH" sz="1300" dirty="0">
                <a:latin typeface="Zetta Serif Book" panose="02060503060000020004" pitchFamily="18" charset="0"/>
              </a:rPr>
              <a:t>transit times</a:t>
            </a: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3</a:t>
            </a:r>
            <a:endParaRPr lang="en-US" dirty="0">
              <a:latin typeface="Zetta Sans" panose="0200050306000009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596" y="5980462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Zetta Sans" panose="02000503060000090004" pitchFamily="2" charset="0"/>
              </a:rPr>
              <a:t>* USD 1.5 </a:t>
            </a:r>
            <a:r>
              <a:rPr lang="en-US" sz="1200" dirty="0" err="1" smtClean="0">
                <a:latin typeface="Zetta Sans" panose="02000503060000090004" pitchFamily="2" charset="0"/>
              </a:rPr>
              <a:t>Bn</a:t>
            </a:r>
            <a:r>
              <a:rPr lang="en-US" sz="1200" dirty="0" smtClean="0">
                <a:latin typeface="Zetta Sans" panose="02000503060000090004" pitchFamily="2" charset="0"/>
              </a:rPr>
              <a:t> is the </a:t>
            </a:r>
            <a:r>
              <a:rPr lang="en-US" sz="1200" dirty="0">
                <a:latin typeface="Zetta Sans" panose="02000503060000090004" pitchFamily="2" charset="0"/>
              </a:rPr>
              <a:t>total expected market for raw cashew nut cross border trade in the 2017 season</a:t>
            </a:r>
            <a:endParaRPr lang="en-GB" sz="1200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912812" y="1371600"/>
            <a:ext cx="4661900" cy="3962400"/>
          </a:xfrm>
          <a:prstGeom prst="roundRect">
            <a:avLst>
              <a:gd name="adj" fmla="val 8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2812" y="685800"/>
            <a:ext cx="4618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Zetta Serif DemiBold" pitchFamily="18" charset="0"/>
              </a:rPr>
              <a:t>Trade Finance product </a:t>
            </a:r>
            <a:r>
              <a:rPr lang="en-US" dirty="0">
                <a:latin typeface="Zetta Serif DemiBold" pitchFamily="18" charset="0"/>
              </a:rPr>
              <a:t>o</a:t>
            </a:r>
            <a:r>
              <a:rPr lang="en-US" dirty="0" smtClean="0">
                <a:latin typeface="Zetta Serif DemiBold" pitchFamily="18" charset="0"/>
              </a:rPr>
              <a:t>ffering</a:t>
            </a:r>
            <a:endParaRPr lang="en-US" dirty="0">
              <a:latin typeface="Zetta Serif DemiBol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5212" y="1524000"/>
            <a:ext cx="364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  <a:t>CURRENT PRODUCT OFFERING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04512" y="1371600"/>
            <a:ext cx="4661900" cy="3962400"/>
          </a:xfrm>
          <a:prstGeom prst="roundRect">
            <a:avLst>
              <a:gd name="adj" fmla="val 8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19660" y="1524000"/>
            <a:ext cx="2978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  <a:t>PRODUCT VARIATIONS – </a:t>
            </a:r>
            <a:b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</a:br>
            <a: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  <a:t>Any combination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6334874" y="2362200"/>
            <a:ext cx="1964213" cy="1300976"/>
          </a:xfrm>
          <a:prstGeom prst="snip2DiagRect">
            <a:avLst/>
          </a:prstGeom>
          <a:solidFill>
            <a:srgbClr val="52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Zetta Serif DemiBold" pitchFamily="18" charset="0"/>
              </a:rPr>
              <a:t>Usance</a:t>
            </a:r>
            <a:endParaRPr lang="en-US" sz="1300" b="1" dirty="0">
              <a:solidFill>
                <a:schemeClr val="bg1"/>
              </a:solidFill>
              <a:latin typeface="Zetta Serif DemiBold" pitchFamily="18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Zetta Serif Book" pitchFamily="18" charset="0"/>
              </a:rPr>
              <a:t>Payment received after release of goods as per contract and PO 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terms</a:t>
            </a:r>
            <a:endParaRPr lang="en-US" sz="1300" dirty="0">
              <a:solidFill>
                <a:schemeClr val="bg1"/>
              </a:solidFill>
              <a:latin typeface="Zetta Serif Book" pitchFamily="18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H="1">
            <a:off x="8371835" y="2362200"/>
            <a:ext cx="1964213" cy="1300976"/>
          </a:xfrm>
          <a:prstGeom prst="snip2DiagRect">
            <a:avLst/>
          </a:prstGeom>
          <a:solidFill>
            <a:srgbClr val="FC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bg1"/>
                </a:solidFill>
                <a:latin typeface="Zetta Serif DemiBold" pitchFamily="18" charset="0"/>
              </a:rPr>
              <a:t>Without </a:t>
            </a:r>
            <a:r>
              <a:rPr lang="en-US" sz="1300" b="1" dirty="0" err="1" smtClean="0">
                <a:solidFill>
                  <a:schemeClr val="bg1"/>
                </a:solidFill>
                <a:latin typeface="Zetta Serif DemiBold" pitchFamily="18" charset="0"/>
              </a:rPr>
              <a:t>Usance</a:t>
            </a:r>
            <a:endParaRPr lang="en-US" sz="1300" b="1" dirty="0">
              <a:solidFill>
                <a:schemeClr val="bg1"/>
              </a:solidFill>
              <a:latin typeface="Zetta Serif DemiBold" pitchFamily="18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Zetta Serif Book" pitchFamily="18" charset="0"/>
              </a:rPr>
              <a:t>Payment at sight. Goods to be released after receipt of payment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334874" y="3733800"/>
            <a:ext cx="1964213" cy="1300976"/>
          </a:xfrm>
          <a:prstGeom prst="snip2DiagRect">
            <a:avLst/>
          </a:prstGeom>
          <a:solidFill>
            <a:srgbClr val="004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bg1"/>
                </a:solidFill>
                <a:latin typeface="Zetta Serif DemiBold" pitchFamily="18" charset="0"/>
              </a:rPr>
              <a:t>With </a:t>
            </a:r>
            <a:r>
              <a:rPr lang="en-US" sz="1300" b="1" dirty="0" smtClean="0">
                <a:solidFill>
                  <a:schemeClr val="bg1"/>
                </a:solidFill>
                <a:latin typeface="Zetta Serif DemiBold" pitchFamily="18" charset="0"/>
              </a:rPr>
              <a:t>recourse</a:t>
            </a:r>
            <a:endParaRPr lang="en-US" sz="1300" b="1" dirty="0">
              <a:solidFill>
                <a:schemeClr val="bg1"/>
              </a:solidFill>
              <a:latin typeface="Zetta Serif DemiBold" pitchFamily="18" charset="0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In case of non payment by buyer, exporter pays</a:t>
            </a:r>
            <a:endParaRPr lang="en-US" sz="1300" b="1" dirty="0">
              <a:solidFill>
                <a:schemeClr val="bg1"/>
              </a:solidFill>
              <a:latin typeface="Zetta Serif Book" pitchFamily="18" charset="0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 flipH="1">
            <a:off x="8371835" y="3733800"/>
            <a:ext cx="1964213" cy="1300976"/>
          </a:xfrm>
          <a:prstGeom prst="snip2DiagRect">
            <a:avLst/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bg1"/>
                </a:solidFill>
                <a:latin typeface="Zetta Serif DemiBold" pitchFamily="18" charset="0"/>
              </a:rPr>
              <a:t>Without </a:t>
            </a:r>
            <a:r>
              <a:rPr lang="en-US" sz="1300" b="1" dirty="0" smtClean="0">
                <a:solidFill>
                  <a:schemeClr val="bg1"/>
                </a:solidFill>
                <a:latin typeface="Zetta Serif DemiBold" pitchFamily="18" charset="0"/>
              </a:rPr>
              <a:t>recourse</a:t>
            </a:r>
            <a:endParaRPr lang="en-US" sz="1300" b="1" dirty="0">
              <a:solidFill>
                <a:schemeClr val="bg1"/>
              </a:solidFill>
              <a:latin typeface="Zetta Serif DemiBold" pitchFamily="18" charset="0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300" dirty="0">
                <a:solidFill>
                  <a:schemeClr val="bg1"/>
                </a:solidFill>
                <a:latin typeface="Zetta Serif Book" pitchFamily="18" charset="0"/>
              </a:rPr>
              <a:t>Payment guarantee to exporter, in case of buyer 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insolvency</a:t>
            </a:r>
            <a:endParaRPr lang="en-US" sz="1300" b="1" dirty="0">
              <a:solidFill>
                <a:schemeClr val="bg1"/>
              </a:solidFill>
              <a:latin typeface="Zetta Serif Book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5212" y="2286000"/>
            <a:ext cx="2238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"/>
              </a:spcBef>
              <a:spcAft>
                <a:spcPts val="600"/>
              </a:spcAft>
            </a:pPr>
            <a:r>
              <a:rPr lang="en-US" sz="1200" dirty="0">
                <a:latin typeface="Zetta Serif DemiBold" pitchFamily="18" charset="0"/>
              </a:rPr>
              <a:t>PRE SHIPMENT FINANCING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22612" y="4752201"/>
            <a:ext cx="2238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"/>
              </a:spcBef>
              <a:spcAft>
                <a:spcPts val="600"/>
              </a:spcAft>
            </a:pPr>
            <a:r>
              <a:rPr lang="en-US" sz="1200" dirty="0">
                <a:latin typeface="Zetta Serif DemiBold" pitchFamily="18" charset="0"/>
              </a:rPr>
              <a:t>PRE SHIPMENT FINANCING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65212" y="3124200"/>
            <a:ext cx="4361356" cy="1110762"/>
            <a:chOff x="1370012" y="3156438"/>
            <a:chExt cx="8996974" cy="2291374"/>
          </a:xfrm>
        </p:grpSpPr>
        <p:pic>
          <p:nvPicPr>
            <p:cNvPr id="1026" name="Picture 2" descr="I:\Maersk\Trade Finance Overview Dubai RLT Nov 2016 PPT\JPG\Icon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012" y="3156438"/>
              <a:ext cx="2291374" cy="229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I:\Maersk\Trade Finance Overview Dubai RLT Nov 2016 PPT\JPG\Icon-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212" y="3156438"/>
              <a:ext cx="2291374" cy="229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Maersk\Trade Finance Overview Dubai RLT Nov 2016 PPT\JPG\Icon-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412" y="3156438"/>
              <a:ext cx="2291374" cy="229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I:\Maersk\Trade Finance Overview Dubai RLT Nov 2016 PPT\JPG\Icon-0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5612" y="3156438"/>
              <a:ext cx="2291374" cy="229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Down Arrow 23"/>
          <p:cNvSpPr/>
          <p:nvPr/>
        </p:nvSpPr>
        <p:spPr>
          <a:xfrm>
            <a:off x="1193797" y="2590800"/>
            <a:ext cx="1981200" cy="381000"/>
          </a:xfrm>
          <a:prstGeom prst="downArrow">
            <a:avLst>
              <a:gd name="adj1" fmla="val 35799"/>
              <a:gd name="adj2" fmla="val 50000"/>
            </a:avLst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55697" y="2590800"/>
            <a:ext cx="2057400" cy="0"/>
          </a:xfrm>
          <a:prstGeom prst="line">
            <a:avLst/>
          </a:prstGeom>
          <a:ln>
            <a:solidFill>
              <a:srgbClr val="69B8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13097" y="47244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n Arrow 31"/>
          <p:cNvSpPr/>
          <p:nvPr/>
        </p:nvSpPr>
        <p:spPr>
          <a:xfrm rot="10800000">
            <a:off x="3251198" y="4343400"/>
            <a:ext cx="1981200" cy="381000"/>
          </a:xfrm>
          <a:prstGeom prst="downArrow">
            <a:avLst>
              <a:gd name="adj1" fmla="val 35799"/>
              <a:gd name="adj2" fmla="val 50000"/>
            </a:avLst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5341937" y="3239227"/>
            <a:ext cx="895350" cy="2271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4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43583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684212" y="1371600"/>
            <a:ext cx="10361910" cy="3962400"/>
          </a:xfrm>
          <a:prstGeom prst="roundRect">
            <a:avLst>
              <a:gd name="adj" fmla="val 8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4191" y="1676857"/>
            <a:ext cx="708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Post shipment finance transactions on CAD basis</a:t>
            </a:r>
            <a:endParaRPr lang="en-PH" sz="1800" dirty="0">
              <a:latin typeface="Zetta Sans" panose="0200050306000009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3812" y="1676856"/>
            <a:ext cx="1447423" cy="4570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r>
              <a:rPr lang="en-PH" sz="1800" dirty="0" smtClean="0">
                <a:latin typeface="Zetta Sans" panose="02000503060000090004" pitchFamily="2" charset="0"/>
              </a:rPr>
              <a:t>Product</a:t>
            </a:r>
            <a:endParaRPr lang="en-PH" sz="1800" dirty="0">
              <a:latin typeface="Zetta Sans" panose="0200050306000009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4191" y="2657673"/>
            <a:ext cx="77701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Minimal documentation (The </a:t>
            </a:r>
            <a:r>
              <a:rPr lang="en-PH" sz="1800" dirty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only financial doc we are asking is </a:t>
            </a: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latest audited financials) 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Eligibility criteria * </a:t>
            </a:r>
          </a:p>
          <a:p>
            <a:pPr marL="780892" lvl="1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Basic financial checks</a:t>
            </a:r>
          </a:p>
          <a:p>
            <a:pPr marL="780892" lvl="1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Credit limit </a:t>
            </a:r>
            <a:r>
              <a:rPr lang="en-PH" sz="1800" dirty="0" err="1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upto</a:t>
            </a: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50 K USD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Digital process– Completely paperless 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endParaRPr lang="en-PH" sz="1800" dirty="0">
              <a:latin typeface="Zetta Sans" panose="0200050306000009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3812" y="2531112"/>
            <a:ext cx="1447423" cy="23456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r>
              <a:rPr lang="en-PH" sz="1800" dirty="0" smtClean="0">
                <a:latin typeface="Zetta Sans" panose="02000503060000090004" pitchFamily="2" charset="0"/>
              </a:rPr>
              <a:t>Salient features</a:t>
            </a:r>
            <a:endParaRPr lang="en-PH" sz="1800" dirty="0">
              <a:latin typeface="Zetta Sans" panose="0200050306000009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2812" y="685800"/>
            <a:ext cx="7226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Zetta Serif DemiBold" pitchFamily="18" charset="0"/>
              </a:rPr>
              <a:t>We have an instant Export Finance </a:t>
            </a:r>
            <a:r>
              <a:rPr lang="en-US" dirty="0" err="1" smtClean="0">
                <a:latin typeface="Zetta Serif DemiBold" pitchFamily="18" charset="0"/>
              </a:rPr>
              <a:t>upto</a:t>
            </a:r>
            <a:r>
              <a:rPr lang="en-US" dirty="0" smtClean="0">
                <a:latin typeface="Zetta Serif DemiBold" pitchFamily="18" charset="0"/>
              </a:rPr>
              <a:t> 50 K USD</a:t>
            </a:r>
            <a:endParaRPr lang="en-US" dirty="0">
              <a:latin typeface="Zetta Serif DemiBold" pitchFamily="18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5</a:t>
            </a:r>
            <a:endParaRPr lang="en-US" dirty="0">
              <a:latin typeface="Zetta Sans" panose="0200050306000009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235" y="5622319"/>
            <a:ext cx="77701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5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* Terms and conditions apply</a:t>
            </a:r>
            <a:endParaRPr lang="en-PH" sz="1500" dirty="0">
              <a:latin typeface="Zetta Sans" panose="0200050306000009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924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51014" y="1219200"/>
            <a:ext cx="8762999" cy="449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endParaRPr lang="en-PH" dirty="0"/>
          </a:p>
        </p:txBody>
      </p:sp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07" y="2064422"/>
            <a:ext cx="1894585" cy="208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82377" y="5773543"/>
            <a:ext cx="81324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"/>
              </a:spcBef>
              <a:spcAft>
                <a:spcPts val="600"/>
              </a:spcAft>
            </a:pPr>
            <a:r>
              <a:rPr lang="en-PH" sz="1600" dirty="0" smtClean="0">
                <a:latin typeface="Zetta Sans" panose="02000503060000090004" pitchFamily="2" charset="0"/>
              </a:rPr>
              <a:t>We need Last 3 year Audited Financials (Balance Sheet and P&amp;L) to be submitted digitally and an online Financial Information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3334" t="1482" r="25415" b="14729"/>
          <a:stretch/>
        </p:blipFill>
        <p:spPr>
          <a:xfrm>
            <a:off x="1986982" y="1438971"/>
            <a:ext cx="7543800" cy="40474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2812" y="685800"/>
            <a:ext cx="10318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"/>
              </a:spcBef>
              <a:spcAft>
                <a:spcPts val="600"/>
              </a:spcAft>
            </a:pPr>
            <a:r>
              <a:rPr lang="en-PH" b="1" dirty="0">
                <a:solidFill>
                  <a:srgbClr val="000000"/>
                </a:solidFill>
                <a:latin typeface="Zetta Sans" panose="02000503060000090004" pitchFamily="2" charset="0"/>
              </a:rPr>
              <a:t>For all other products, please go on to 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fs.maerskline.com.. </a:t>
            </a:r>
            <a:r>
              <a:rPr lang="en-PH" b="1" dirty="0">
                <a:solidFill>
                  <a:srgbClr val="000000"/>
                </a:solidFill>
                <a:latin typeface="Zetta Sans" panose="02000503060000090004" pitchFamily="2" charset="0"/>
              </a:rPr>
              <a:t>and apply:</a:t>
            </a:r>
            <a:endParaRPr lang="en-US" b="1" dirty="0">
              <a:effectLst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6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79612" y="899598"/>
            <a:ext cx="8859590" cy="5209887"/>
            <a:chOff x="457200" y="733714"/>
            <a:chExt cx="8859590" cy="5209887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3428999"/>
              <a:ext cx="3962401" cy="2514601"/>
              <a:chOff x="457199" y="733713"/>
              <a:chExt cx="3962401" cy="2514601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57199" y="733713"/>
                <a:ext cx="3962401" cy="2514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PH" dirty="0"/>
              </a:p>
            </p:txBody>
          </p:sp>
          <p:sp>
            <p:nvSpPr>
              <p:cNvPr id="3082" name="Text Box 10"/>
              <p:cNvSpPr txBox="1">
                <a:spLocks noChangeArrowheads="1"/>
              </p:cNvSpPr>
              <p:nvPr/>
            </p:nvSpPr>
            <p:spPr bwMode="auto">
              <a:xfrm>
                <a:off x="457199" y="1337002"/>
                <a:ext cx="3603514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PH" altLang="en-US" sz="900" dirty="0" smtClean="0"/>
                  <a:t>Mayur Chawda	</a:t>
                </a:r>
              </a:p>
              <a:p>
                <a:pPr eaLnBrk="0" hangingPunct="0"/>
                <a:r>
                  <a:rPr lang="en-PH" altLang="en-US" sz="900" dirty="0" smtClean="0"/>
                  <a:t>Business Development Manager</a:t>
                </a:r>
              </a:p>
              <a:p>
                <a:pPr eaLnBrk="0" hangingPunct="0"/>
                <a:r>
                  <a:rPr lang="en-PH" sz="9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Maersk Trade Finance</a:t>
                </a:r>
                <a:endParaRPr lang="en-PH" sz="900" dirty="0" smtClean="0"/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Maersk Singapore </a:t>
                </a:r>
                <a:r>
                  <a:rPr lang="en-PH" altLang="en-US" sz="900" dirty="0" err="1" smtClean="0"/>
                  <a:t>Pte</a:t>
                </a:r>
                <a:r>
                  <a:rPr lang="en-PH" altLang="en-US" sz="900" dirty="0" smtClean="0"/>
                  <a:t> Ltd</a:t>
                </a:r>
              </a:p>
              <a:p>
                <a:pPr eaLnBrk="0" hangingPunct="0"/>
                <a:r>
                  <a:rPr lang="en-PH" altLang="en-US" sz="900" dirty="0" smtClean="0"/>
                  <a:t>200 Cantonment Road</a:t>
                </a:r>
              </a:p>
              <a:p>
                <a:pPr eaLnBrk="0" hangingPunct="0"/>
                <a:r>
                  <a:rPr lang="en-PH" altLang="en-US" sz="900" dirty="0" smtClean="0"/>
                  <a:t>#10-00 </a:t>
                </a:r>
                <a:r>
                  <a:rPr lang="en-PH" altLang="en-US" sz="900" dirty="0" err="1" smtClean="0"/>
                  <a:t>Southpoint</a:t>
                </a:r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Singapore 089763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Telephone	+65 63183800</a:t>
                </a:r>
              </a:p>
              <a:p>
                <a:pPr eaLnBrk="0" hangingPunct="0"/>
                <a:r>
                  <a:rPr lang="en-PH" altLang="en-US" sz="900" dirty="0" smtClean="0"/>
                  <a:t>Mobile	+65 97204786</a:t>
                </a:r>
              </a:p>
              <a:p>
                <a:pPr eaLnBrk="0" hangingPunct="0"/>
                <a:r>
                  <a:rPr lang="en-PH" altLang="en-US" sz="900" dirty="0" smtClean="0"/>
                  <a:t>E-mail:	mayur.chawda@maersk.com</a:t>
                </a:r>
                <a:endParaRPr lang="en-PH" altLang="en-US" sz="900" dirty="0"/>
              </a:p>
            </p:txBody>
          </p:sp>
          <p:pic>
            <p:nvPicPr>
              <p:cNvPr id="38" name="Picture 37" descr="logo_maersk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7590" y="862074"/>
                <a:ext cx="1097323" cy="515056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57200" y="733714"/>
              <a:ext cx="4635221" cy="2514601"/>
              <a:chOff x="453979" y="3429000"/>
              <a:chExt cx="4635221" cy="2514601"/>
            </a:xfrm>
          </p:grpSpPr>
          <p:sp>
            <p:nvSpPr>
              <p:cNvPr id="3126" name="Rectangle 54"/>
              <p:cNvSpPr>
                <a:spLocks noChangeArrowheads="1"/>
              </p:cNvSpPr>
              <p:nvPr/>
            </p:nvSpPr>
            <p:spPr bwMode="auto">
              <a:xfrm>
                <a:off x="453979" y="3429000"/>
                <a:ext cx="3965622" cy="2514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PH" dirty="0"/>
              </a:p>
            </p:txBody>
          </p:sp>
          <p:sp>
            <p:nvSpPr>
              <p:cNvPr id="3128" name="Text Box 56"/>
              <p:cNvSpPr txBox="1">
                <a:spLocks noChangeArrowheads="1"/>
              </p:cNvSpPr>
              <p:nvPr/>
            </p:nvSpPr>
            <p:spPr bwMode="auto">
              <a:xfrm>
                <a:off x="637990" y="4067352"/>
                <a:ext cx="18473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PH" altLang="en-US" sz="800" dirty="0">
                  <a:solidFill>
                    <a:srgbClr val="969696"/>
                  </a:solidFill>
                </a:endParaRPr>
              </a:p>
            </p:txBody>
          </p:sp>
          <p:pic>
            <p:nvPicPr>
              <p:cNvPr id="39" name="Picture 38" descr="logo_maersk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7590" y="3505200"/>
                <a:ext cx="1097323" cy="515056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17200" y="4035944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PH" altLang="en-US" sz="900" dirty="0" smtClean="0"/>
                  <a:t>Vipul Sardana</a:t>
                </a:r>
              </a:p>
              <a:p>
                <a:pPr eaLnBrk="0" hangingPunct="0"/>
                <a:r>
                  <a:rPr lang="en-PH" altLang="en-US" sz="900" dirty="0" smtClean="0"/>
                  <a:t>Head Trade Finance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Maersk Global Service </a:t>
                </a:r>
                <a:r>
                  <a:rPr lang="en-PH" altLang="en-US" sz="900" dirty="0" err="1" smtClean="0"/>
                  <a:t>Centres</a:t>
                </a:r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3RD Floor, Prudential Building, </a:t>
                </a:r>
              </a:p>
              <a:p>
                <a:pPr eaLnBrk="0" hangingPunct="0"/>
                <a:r>
                  <a:rPr lang="en-PH" altLang="en-US" sz="900" dirty="0" smtClean="0"/>
                  <a:t>Central Avenue Road, </a:t>
                </a:r>
              </a:p>
              <a:p>
                <a:pPr eaLnBrk="0" hangingPunct="0"/>
                <a:r>
                  <a:rPr lang="en-PH" altLang="en-US" sz="900" dirty="0" err="1" smtClean="0"/>
                  <a:t>Hiranandani</a:t>
                </a:r>
                <a:r>
                  <a:rPr lang="en-PH" altLang="en-US" sz="900" dirty="0" smtClean="0"/>
                  <a:t> Business Park </a:t>
                </a:r>
              </a:p>
              <a:p>
                <a:pPr eaLnBrk="0" hangingPunct="0"/>
                <a:r>
                  <a:rPr lang="en-PH" altLang="en-US" sz="900" dirty="0" err="1" smtClean="0"/>
                  <a:t>Powai,Mumbai</a:t>
                </a:r>
                <a:r>
                  <a:rPr lang="en-PH" altLang="en-US" sz="900" dirty="0" smtClean="0"/>
                  <a:t> 400076.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Telephone	+91 22 33409655</a:t>
                </a:r>
              </a:p>
              <a:p>
                <a:pPr eaLnBrk="0" hangingPunct="0"/>
                <a:r>
                  <a:rPr lang="en-PH" altLang="en-US" sz="900" dirty="0" smtClean="0"/>
                  <a:t>Mobile	+91 99 30360618</a:t>
                </a:r>
              </a:p>
              <a:p>
                <a:pPr eaLnBrk="0" hangingPunct="0"/>
                <a:r>
                  <a:rPr lang="en-PH" altLang="en-US" sz="900" dirty="0" smtClean="0"/>
                  <a:t>E-mail:	Vipul.sardana@maersk.com</a:t>
                </a:r>
                <a:endParaRPr lang="en-PH" altLang="en-US" sz="9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724399" y="733714"/>
              <a:ext cx="3962401" cy="2466686"/>
              <a:chOff x="4724399" y="733714"/>
              <a:chExt cx="3962401" cy="2466686"/>
            </a:xfrm>
          </p:grpSpPr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724399" y="733714"/>
                <a:ext cx="3962401" cy="246668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PH" dirty="0"/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4744790" y="1325577"/>
                <a:ext cx="3603514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PH" altLang="en-US" sz="900" dirty="0" smtClean="0"/>
                  <a:t>Benjamin Hadfield</a:t>
                </a:r>
              </a:p>
              <a:p>
                <a:pPr eaLnBrk="0" hangingPunct="0"/>
                <a:r>
                  <a:rPr lang="en-PH" altLang="en-US" sz="900" dirty="0" smtClean="0"/>
                  <a:t>Country Representative</a:t>
                </a:r>
              </a:p>
              <a:p>
                <a:pPr eaLnBrk="0" hangingPunct="0"/>
                <a:r>
                  <a:rPr lang="en-PH" altLang="en-US" sz="900" dirty="0" smtClean="0"/>
                  <a:t>Maersk Trade Finance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Maersk Singapore Pte Ltd</a:t>
                </a:r>
              </a:p>
              <a:p>
                <a:pPr eaLnBrk="0" hangingPunct="0"/>
                <a:r>
                  <a:rPr lang="en-PH" altLang="en-US" sz="900" dirty="0" smtClean="0"/>
                  <a:t>200 Cantonment Road</a:t>
                </a:r>
              </a:p>
              <a:p>
                <a:pPr eaLnBrk="0" hangingPunct="0"/>
                <a:r>
                  <a:rPr lang="en-PH" altLang="en-US" sz="900" dirty="0" smtClean="0"/>
                  <a:t>#10-00 Southpoint</a:t>
                </a:r>
              </a:p>
              <a:p>
                <a:pPr eaLnBrk="0" hangingPunct="0"/>
                <a:r>
                  <a:rPr lang="en-PH" altLang="en-US" sz="900" dirty="0" smtClean="0"/>
                  <a:t>Singapore 089763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Telephone	+65 63183880</a:t>
                </a:r>
              </a:p>
              <a:p>
                <a:pPr eaLnBrk="0" hangingPunct="0"/>
                <a:r>
                  <a:rPr lang="en-PH" altLang="en-US" sz="900" dirty="0" smtClean="0"/>
                  <a:t>Mobile	+65 91724703</a:t>
                </a:r>
              </a:p>
              <a:p>
                <a:pPr eaLnBrk="0" hangingPunct="0"/>
                <a:r>
                  <a:rPr lang="en-PH" altLang="en-US" sz="900" dirty="0" smtClean="0"/>
                  <a:t>E-mail:	Benjamin.hadfield@maersk.com</a:t>
                </a:r>
                <a:endParaRPr lang="en-PH" altLang="en-US" sz="800" dirty="0"/>
              </a:p>
            </p:txBody>
          </p:sp>
          <p:pic>
            <p:nvPicPr>
              <p:cNvPr id="14" name="Picture 13" descr="logo_maersk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44790" y="862074"/>
                <a:ext cx="1097323" cy="515056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4724399" y="3429000"/>
              <a:ext cx="4592391" cy="2514601"/>
              <a:chOff x="453979" y="3429000"/>
              <a:chExt cx="4592391" cy="2514601"/>
            </a:xfrm>
          </p:grpSpPr>
          <p:sp>
            <p:nvSpPr>
              <p:cNvPr id="19" name="Rectangle 54"/>
              <p:cNvSpPr>
                <a:spLocks noChangeArrowheads="1"/>
              </p:cNvSpPr>
              <p:nvPr/>
            </p:nvSpPr>
            <p:spPr bwMode="auto">
              <a:xfrm>
                <a:off x="453979" y="3429000"/>
                <a:ext cx="3965622" cy="2514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PH" dirty="0"/>
              </a:p>
            </p:txBody>
          </p:sp>
          <p:sp>
            <p:nvSpPr>
              <p:cNvPr id="20" name="Text Box 56"/>
              <p:cNvSpPr txBox="1">
                <a:spLocks noChangeArrowheads="1"/>
              </p:cNvSpPr>
              <p:nvPr/>
            </p:nvSpPr>
            <p:spPr bwMode="auto">
              <a:xfrm>
                <a:off x="637990" y="4067352"/>
                <a:ext cx="18473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PH" altLang="en-US" sz="800" dirty="0">
                  <a:solidFill>
                    <a:srgbClr val="969696"/>
                  </a:solidFill>
                </a:endParaRPr>
              </a:p>
            </p:txBody>
          </p:sp>
          <p:pic>
            <p:nvPicPr>
              <p:cNvPr id="21" name="Picture 20" descr="logo_maersk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3979" y="3456704"/>
                <a:ext cx="1097323" cy="515056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474370" y="3961608"/>
                <a:ext cx="4572000" cy="17543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PH" altLang="en-US" sz="900" dirty="0"/>
                  <a:t>Kanishka Chaudhary</a:t>
                </a:r>
              </a:p>
              <a:p>
                <a:pPr eaLnBrk="0" hangingPunct="0"/>
                <a:r>
                  <a:rPr lang="en-PH" altLang="en-US" sz="900" dirty="0"/>
                  <a:t>Head - Finance</a:t>
                </a:r>
              </a:p>
              <a:p>
                <a:pPr eaLnBrk="0" hangingPunct="0"/>
                <a:endParaRPr lang="en-PH" altLang="en-US" sz="900" dirty="0"/>
              </a:p>
              <a:p>
                <a:pPr eaLnBrk="0" hangingPunct="0"/>
                <a:r>
                  <a:rPr lang="en-PH" altLang="en-US" sz="900" dirty="0"/>
                  <a:t>Maersk Global Service </a:t>
                </a:r>
                <a:r>
                  <a:rPr lang="en-PH" altLang="en-US" sz="900" dirty="0" err="1"/>
                  <a:t>Centres</a:t>
                </a:r>
                <a:endParaRPr lang="en-PH" altLang="en-US" sz="900" dirty="0"/>
              </a:p>
              <a:p>
                <a:pPr eaLnBrk="0" hangingPunct="0"/>
                <a:r>
                  <a:rPr lang="en-PH" altLang="en-US" sz="900" dirty="0"/>
                  <a:t>3RD Floor, Prudential Building, </a:t>
                </a:r>
              </a:p>
              <a:p>
                <a:pPr eaLnBrk="0" hangingPunct="0"/>
                <a:r>
                  <a:rPr lang="en-PH" altLang="en-US" sz="900" dirty="0"/>
                  <a:t>Central Avenue Road, </a:t>
                </a:r>
              </a:p>
              <a:p>
                <a:pPr eaLnBrk="0" hangingPunct="0"/>
                <a:r>
                  <a:rPr lang="en-PH" altLang="en-US" sz="900" dirty="0" err="1"/>
                  <a:t>Hiranandani</a:t>
                </a:r>
                <a:r>
                  <a:rPr lang="en-PH" altLang="en-US" sz="900" dirty="0"/>
                  <a:t> Business Park </a:t>
                </a:r>
              </a:p>
              <a:p>
                <a:pPr eaLnBrk="0" hangingPunct="0"/>
                <a:r>
                  <a:rPr lang="en-PH" altLang="en-US" sz="900" dirty="0" err="1"/>
                  <a:t>Powai,Mumbai</a:t>
                </a:r>
                <a:r>
                  <a:rPr lang="en-PH" altLang="en-US" sz="900" dirty="0"/>
                  <a:t> 400076.</a:t>
                </a:r>
              </a:p>
              <a:p>
                <a:pPr eaLnBrk="0" hangingPunct="0"/>
                <a:endParaRPr lang="en-PH" altLang="en-US" sz="900" dirty="0"/>
              </a:p>
              <a:p>
                <a:pPr eaLnBrk="0" hangingPunct="0"/>
                <a:r>
                  <a:rPr lang="en-PH" altLang="en-US" sz="900" dirty="0"/>
                  <a:t>Telephone	+91 22 33409909</a:t>
                </a:r>
              </a:p>
              <a:p>
                <a:pPr eaLnBrk="0" hangingPunct="0"/>
                <a:r>
                  <a:rPr lang="en-PH" altLang="en-US" sz="900" dirty="0"/>
                  <a:t>Mobile	+91 98 20 568513</a:t>
                </a:r>
              </a:p>
              <a:p>
                <a:pPr eaLnBrk="0" hangingPunct="0"/>
                <a:r>
                  <a:rPr lang="en-PH" altLang="en-US" sz="900" dirty="0"/>
                  <a:t>E-mail:	Kanishka.Chaudhary@Maersk.com</a:t>
                </a:r>
              </a:p>
            </p:txBody>
          </p:sp>
        </p:grp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836612" y="319456"/>
            <a:ext cx="8132410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72C3DC"/>
                </a:solidFill>
                <a:latin typeface="Zetta Serif" panose="02060503060000020004" pitchFamily="18" charset="0"/>
                <a:ea typeface="+mj-ea"/>
                <a:cs typeface="+mj-cs"/>
              </a:defRPr>
            </a:lvl1pPr>
          </a:lstStyle>
          <a:p>
            <a:r>
              <a:rPr lang="en-PH" altLang="en-US" dirty="0" smtClean="0">
                <a:solidFill>
                  <a:schemeClr val="tx1"/>
                </a:solidFill>
                <a:latin typeface="Zetta Sans Book" panose="02000503060000020004" pitchFamily="2" charset="0"/>
              </a:rPr>
              <a:t>Contacts from Maersk Line:</a:t>
            </a:r>
            <a:endParaRPr lang="en-PH" altLang="en-US" dirty="0">
              <a:solidFill>
                <a:schemeClr val="tx1"/>
              </a:solidFill>
              <a:latin typeface="Zetta Sans Book" panose="02000503060000020004" pitchFamily="2" charset="0"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7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2812" y="685800"/>
            <a:ext cx="967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Zetta Serif DemiBold" pitchFamily="18" charset="0"/>
              </a:rPr>
              <a:t>Appendix</a:t>
            </a:r>
            <a:endParaRPr lang="en-US" dirty="0">
              <a:latin typeface="Zetta Serif Demi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0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611</Words>
  <Application>Microsoft Office PowerPoint</Application>
  <PresentationFormat>Custom</PresentationFormat>
  <Paragraphs>173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맑은 고딕</vt:lpstr>
      <vt:lpstr>ＭＳ Ｐゴシック</vt:lpstr>
      <vt:lpstr>SimSun</vt:lpstr>
      <vt:lpstr>Calibri</vt:lpstr>
      <vt:lpstr>Zetta Serif</vt:lpstr>
      <vt:lpstr>Zetta Serif DemiBold</vt:lpstr>
      <vt:lpstr>Times New Roman</vt:lpstr>
      <vt:lpstr>Arial</vt:lpstr>
      <vt:lpstr>Zetta Sans WS Light</vt:lpstr>
      <vt:lpstr>Verdana</vt:lpstr>
      <vt:lpstr>Zetta Serif Book</vt:lpstr>
      <vt:lpstr>Zetta Sans Book</vt:lpstr>
      <vt:lpstr>Zetta Serif ExtraLight</vt:lpstr>
      <vt:lpstr>Arial Unicode MS</vt:lpstr>
      <vt:lpstr>Zetta Sans</vt:lpstr>
      <vt:lpstr>Wingdings</vt:lpstr>
      <vt:lpstr>Office Theme</vt:lpstr>
      <vt:lpstr>1_Office Theme</vt:lpstr>
      <vt:lpstr>think-cell Slide</vt:lpstr>
      <vt:lpstr>PowerPoint Presentation</vt:lpstr>
      <vt:lpstr>PowerPoint Presentation</vt:lpstr>
      <vt:lpstr>Maersk Line can apply simple and secured solutions to make trade finance rewarding for you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</dc:creator>
  <cp:lastModifiedBy>Jose, Shoby Ephrem</cp:lastModifiedBy>
  <cp:revision>344</cp:revision>
  <dcterms:created xsi:type="dcterms:W3CDTF">2016-11-07T09:59:39Z</dcterms:created>
  <dcterms:modified xsi:type="dcterms:W3CDTF">2017-02-07T18:24:26Z</dcterms:modified>
</cp:coreProperties>
</file>