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65" r:id="rId1"/>
  </p:sldMasterIdLst>
  <p:notesMasterIdLst>
    <p:notesMasterId r:id="rId21"/>
  </p:notesMasterIdLst>
  <p:sldIdLst>
    <p:sldId id="301" r:id="rId2"/>
    <p:sldId id="324" r:id="rId3"/>
    <p:sldId id="325" r:id="rId4"/>
    <p:sldId id="326" r:id="rId5"/>
    <p:sldId id="327" r:id="rId6"/>
    <p:sldId id="328" r:id="rId7"/>
    <p:sldId id="330" r:id="rId8"/>
    <p:sldId id="331" r:id="rId9"/>
    <p:sldId id="332" r:id="rId10"/>
    <p:sldId id="303" r:id="rId11"/>
    <p:sldId id="318" r:id="rId12"/>
    <p:sldId id="319" r:id="rId13"/>
    <p:sldId id="320" r:id="rId14"/>
    <p:sldId id="321" r:id="rId15"/>
    <p:sldId id="322" r:id="rId16"/>
    <p:sldId id="323" r:id="rId17"/>
    <p:sldId id="309" r:id="rId18"/>
    <p:sldId id="311" r:id="rId19"/>
    <p:sldId id="312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3">
          <p15:clr>
            <a:srgbClr val="A4A3A4"/>
          </p15:clr>
        </p15:guide>
        <p15:guide id="2" orient="horz" pos="3818">
          <p15:clr>
            <a:srgbClr val="A4A3A4"/>
          </p15:clr>
        </p15:guide>
        <p15:guide id="3" orient="horz" pos="4211">
          <p15:clr>
            <a:srgbClr val="A4A3A4"/>
          </p15:clr>
        </p15:guide>
        <p15:guide id="4" pos="5524">
          <p15:clr>
            <a:srgbClr val="A4A3A4"/>
          </p15:clr>
        </p15:guide>
        <p15:guide id="5" pos="2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3300"/>
    <a:srgbClr val="CC3300"/>
    <a:srgbClr val="A50021"/>
    <a:srgbClr val="3FD909"/>
    <a:srgbClr val="32EE56"/>
    <a:srgbClr val="FF33CC"/>
    <a:srgbClr val="CC9900"/>
    <a:srgbClr val="4298A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58" autoAdjust="0"/>
    <p:restoredTop sz="94555" autoAdjust="0"/>
  </p:normalViewPr>
  <p:slideViewPr>
    <p:cSldViewPr snapToGrid="0">
      <p:cViewPr varScale="1">
        <p:scale>
          <a:sx n="74" d="100"/>
          <a:sy n="74" d="100"/>
        </p:scale>
        <p:origin x="1644" y="72"/>
      </p:cViewPr>
      <p:guideLst>
        <p:guide orient="horz" pos="733"/>
        <p:guide orient="horz" pos="3818"/>
        <p:guide orient="horz" pos="4211"/>
        <p:guide pos="5524"/>
        <p:guide pos="24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936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14059581029957899"/>
          <c:y val="0.30901342723252601"/>
        </c:manualLayout>
      </c:layout>
      <c:overlay val="0"/>
      <c:txPr>
        <a:bodyPr/>
        <a:lstStyle/>
        <a:p>
          <a:pPr>
            <a:defRPr sz="1800">
              <a:solidFill>
                <a:srgbClr val="FF0000"/>
              </a:solidFill>
            </a:defRPr>
          </a:pPr>
          <a:endParaRPr lang="fr-F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FY 15</c:v>
                </c:pt>
                <c:pt idx="1">
                  <c:v>FY 16</c:v>
                </c:pt>
                <c:pt idx="2">
                  <c:v>FY 17</c:v>
                </c:pt>
                <c:pt idx="3">
                  <c:v>FY 18</c:v>
                </c:pt>
                <c:pt idx="4">
                  <c:v>FY 19</c:v>
                </c:pt>
                <c:pt idx="5">
                  <c:v>FY 20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220</c:v>
                </c:pt>
                <c:pt idx="1">
                  <c:v>650</c:v>
                </c:pt>
                <c:pt idx="2">
                  <c:v>1900</c:v>
                </c:pt>
                <c:pt idx="3">
                  <c:v>4500</c:v>
                </c:pt>
                <c:pt idx="4">
                  <c:v>7000</c:v>
                </c:pt>
                <c:pt idx="5">
                  <c:v>9000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FEE-4AEE-BC94-EDC207863B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-937888320"/>
        <c:axId val="-937887232"/>
      </c:barChart>
      <c:catAx>
        <c:axId val="-9378883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-937887232"/>
        <c:crosses val="autoZero"/>
        <c:auto val="1"/>
        <c:lblAlgn val="ctr"/>
        <c:lblOffset val="100"/>
        <c:noMultiLvlLbl val="0"/>
      </c:catAx>
      <c:valAx>
        <c:axId val="-937887232"/>
        <c:scaling>
          <c:orientation val="minMax"/>
          <c:max val="10000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crossAx val="-93788832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7D13BB-70E2-43E9-B655-52A8975C3099}" type="doc">
      <dgm:prSet loTypeId="urn:microsoft.com/office/officeart/2005/8/layout/matrix1" loCatId="matrix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C85400CB-786D-4D91-8841-D2B38E233187}">
      <dgm:prSet phldrT="[Text]"/>
      <dgm:spPr/>
      <dgm:t>
        <a:bodyPr/>
        <a:lstStyle/>
        <a:p>
          <a:r>
            <a:rPr lang="en-US" dirty="0" smtClean="0"/>
            <a:t>Centre de </a:t>
          </a:r>
          <a:r>
            <a:rPr lang="en-US" dirty="0" err="1" smtClean="0"/>
            <a:t>Collecte</a:t>
          </a:r>
          <a:endParaRPr lang="en-US" dirty="0"/>
        </a:p>
      </dgm:t>
    </dgm:pt>
    <dgm:pt modelId="{78117672-3CDD-4EE0-A3EA-3DAEFADEFB1B}" type="parTrans" cxnId="{D04F84A3-75BE-4E1A-AEAA-B1304B427F6E}">
      <dgm:prSet/>
      <dgm:spPr/>
      <dgm:t>
        <a:bodyPr/>
        <a:lstStyle/>
        <a:p>
          <a:endParaRPr lang="en-US"/>
        </a:p>
      </dgm:t>
    </dgm:pt>
    <dgm:pt modelId="{68B32961-0B32-4D4C-922A-1BD2A495835C}" type="sibTrans" cxnId="{D04F84A3-75BE-4E1A-AEAA-B1304B427F6E}">
      <dgm:prSet/>
      <dgm:spPr/>
      <dgm:t>
        <a:bodyPr/>
        <a:lstStyle/>
        <a:p>
          <a:endParaRPr lang="en-US"/>
        </a:p>
      </dgm:t>
    </dgm:pt>
    <dgm:pt modelId="{2FB6265B-2DE2-4480-866E-BD509EE43543}">
      <dgm:prSet phldrT="[Text]"/>
      <dgm:spPr/>
      <dgm:t>
        <a:bodyPr/>
        <a:lstStyle/>
        <a:p>
          <a:r>
            <a:rPr lang="en-US" dirty="0" err="1" smtClean="0"/>
            <a:t>Accès</a:t>
          </a:r>
          <a:r>
            <a:rPr lang="en-US" dirty="0" smtClean="0"/>
            <a:t> au Marché</a:t>
          </a:r>
          <a:endParaRPr lang="en-US" dirty="0"/>
        </a:p>
      </dgm:t>
    </dgm:pt>
    <dgm:pt modelId="{AC823B35-0DFD-4DE4-909C-2AB86C172705}" type="parTrans" cxnId="{D88C26F2-D348-4530-9EE4-21B2E71BEFC8}">
      <dgm:prSet/>
      <dgm:spPr/>
      <dgm:t>
        <a:bodyPr/>
        <a:lstStyle/>
        <a:p>
          <a:endParaRPr lang="en-US"/>
        </a:p>
      </dgm:t>
    </dgm:pt>
    <dgm:pt modelId="{B8ADB43D-FA11-43D6-9528-57BCBF338483}" type="sibTrans" cxnId="{D88C26F2-D348-4530-9EE4-21B2E71BEFC8}">
      <dgm:prSet/>
      <dgm:spPr/>
      <dgm:t>
        <a:bodyPr/>
        <a:lstStyle/>
        <a:p>
          <a:endParaRPr lang="en-US"/>
        </a:p>
      </dgm:t>
    </dgm:pt>
    <dgm:pt modelId="{6BE53978-F04F-42CD-97E8-763DC54B98B0}">
      <dgm:prSet phldrT="[Text]"/>
      <dgm:spPr/>
      <dgm:t>
        <a:bodyPr/>
        <a:lstStyle/>
        <a:p>
          <a:r>
            <a:rPr lang="en-IN" dirty="0" smtClean="0"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rPr>
            <a:t>Formation &amp; </a:t>
          </a:r>
          <a:r>
            <a:rPr lang="en-IN" dirty="0" err="1" smtClean="0"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rPr>
            <a:t>Compétences</a:t>
          </a:r>
          <a:endParaRPr lang="en-US" dirty="0"/>
        </a:p>
      </dgm:t>
    </dgm:pt>
    <dgm:pt modelId="{16F543A1-40A2-4F7F-8AD1-1F8BF7FE9A7A}" type="parTrans" cxnId="{B9FC4F26-2DB5-4424-AD2C-BF933D84D515}">
      <dgm:prSet/>
      <dgm:spPr/>
      <dgm:t>
        <a:bodyPr/>
        <a:lstStyle/>
        <a:p>
          <a:endParaRPr lang="en-US"/>
        </a:p>
      </dgm:t>
    </dgm:pt>
    <dgm:pt modelId="{2118EC11-E1EC-491D-960C-E680B2EA505B}" type="sibTrans" cxnId="{B9FC4F26-2DB5-4424-AD2C-BF933D84D515}">
      <dgm:prSet/>
      <dgm:spPr/>
      <dgm:t>
        <a:bodyPr/>
        <a:lstStyle/>
        <a:p>
          <a:endParaRPr lang="en-US"/>
        </a:p>
      </dgm:t>
    </dgm:pt>
    <dgm:pt modelId="{688C01FC-3DE6-4C2A-9F4B-616C26B593D1}">
      <dgm:prSet phldrT="[Text]"/>
      <dgm:spPr/>
      <dgm:t>
        <a:bodyPr/>
        <a:lstStyle/>
        <a:p>
          <a:r>
            <a:rPr lang="en-IN" dirty="0" err="1" smtClean="0"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rPr>
            <a:t>Soutien</a:t>
          </a:r>
          <a:r>
            <a:rPr lang="en-IN" dirty="0" smtClean="0"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rPr>
            <a:t> Financier </a:t>
          </a:r>
          <a:r>
            <a:rPr lang="en-IN" dirty="0"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rPr>
            <a:t>&amp; </a:t>
          </a:r>
          <a:r>
            <a:rPr lang="en-IN" dirty="0" smtClean="0"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rPr>
            <a:t>Infrastructure</a:t>
          </a:r>
          <a:endParaRPr lang="en-US" dirty="0"/>
        </a:p>
      </dgm:t>
    </dgm:pt>
    <dgm:pt modelId="{F0A1DD96-3E88-4261-A39A-B541E2E58B0A}" type="parTrans" cxnId="{678C89C9-51E5-4D26-8BBF-85F9ADA65604}">
      <dgm:prSet/>
      <dgm:spPr/>
      <dgm:t>
        <a:bodyPr/>
        <a:lstStyle/>
        <a:p>
          <a:endParaRPr lang="en-US"/>
        </a:p>
      </dgm:t>
    </dgm:pt>
    <dgm:pt modelId="{351E5A99-6474-4EBE-8435-4D5F5DFACBBA}" type="sibTrans" cxnId="{678C89C9-51E5-4D26-8BBF-85F9ADA65604}">
      <dgm:prSet/>
      <dgm:spPr/>
      <dgm:t>
        <a:bodyPr/>
        <a:lstStyle/>
        <a:p>
          <a:endParaRPr lang="en-US"/>
        </a:p>
      </dgm:t>
    </dgm:pt>
    <dgm:pt modelId="{9ED9C9BF-B91E-4E24-83FE-48D82881284E}">
      <dgm:prSet phldrT="[Text]"/>
      <dgm:spPr/>
      <dgm:t>
        <a:bodyPr/>
        <a:lstStyle/>
        <a:p>
          <a:r>
            <a:rPr lang="en-US" dirty="0" err="1" smtClean="0"/>
            <a:t>Durabilité</a:t>
          </a:r>
          <a:endParaRPr lang="en-US" dirty="0"/>
        </a:p>
      </dgm:t>
    </dgm:pt>
    <dgm:pt modelId="{4EF16ED4-EDBE-43B5-BCBE-BB1C27FFDA37}" type="parTrans" cxnId="{CB541006-EC0B-4A7B-87F5-93A5DCC66865}">
      <dgm:prSet/>
      <dgm:spPr/>
      <dgm:t>
        <a:bodyPr/>
        <a:lstStyle/>
        <a:p>
          <a:endParaRPr lang="en-US"/>
        </a:p>
      </dgm:t>
    </dgm:pt>
    <dgm:pt modelId="{C5E271C7-839F-41AC-BC92-B0E6648EA799}" type="sibTrans" cxnId="{CB541006-EC0B-4A7B-87F5-93A5DCC66865}">
      <dgm:prSet/>
      <dgm:spPr/>
      <dgm:t>
        <a:bodyPr/>
        <a:lstStyle/>
        <a:p>
          <a:endParaRPr lang="en-US"/>
        </a:p>
      </dgm:t>
    </dgm:pt>
    <dgm:pt modelId="{16539120-74CF-4B71-A323-CE2831B9B300}" type="pres">
      <dgm:prSet presAssocID="{3F7D13BB-70E2-43E9-B655-52A8975C309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A0C837B-4BA5-4FA1-9AFF-C16BE560824F}" type="pres">
      <dgm:prSet presAssocID="{3F7D13BB-70E2-43E9-B655-52A8975C3099}" presName="matrix" presStyleCnt="0"/>
      <dgm:spPr/>
    </dgm:pt>
    <dgm:pt modelId="{421064BD-E837-499A-8C8A-1980A5222AC5}" type="pres">
      <dgm:prSet presAssocID="{3F7D13BB-70E2-43E9-B655-52A8975C3099}" presName="tile1" presStyleLbl="node1" presStyleIdx="0" presStyleCnt="4"/>
      <dgm:spPr/>
      <dgm:t>
        <a:bodyPr/>
        <a:lstStyle/>
        <a:p>
          <a:endParaRPr lang="fr-FR"/>
        </a:p>
      </dgm:t>
    </dgm:pt>
    <dgm:pt modelId="{6E7133AD-0575-40B0-88D4-6BB2E68933AE}" type="pres">
      <dgm:prSet presAssocID="{3F7D13BB-70E2-43E9-B655-52A8975C309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211DAB7-96E1-4AF2-873E-1BC80F6476B4}" type="pres">
      <dgm:prSet presAssocID="{3F7D13BB-70E2-43E9-B655-52A8975C3099}" presName="tile2" presStyleLbl="node1" presStyleIdx="1" presStyleCnt="4"/>
      <dgm:spPr/>
      <dgm:t>
        <a:bodyPr/>
        <a:lstStyle/>
        <a:p>
          <a:endParaRPr lang="fr-FR"/>
        </a:p>
      </dgm:t>
    </dgm:pt>
    <dgm:pt modelId="{9FFF8E30-07B6-47FD-B837-FDB6794A541D}" type="pres">
      <dgm:prSet presAssocID="{3F7D13BB-70E2-43E9-B655-52A8975C309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B92CE6A-CFFE-4C9D-942E-AABF4EAAF639}" type="pres">
      <dgm:prSet presAssocID="{3F7D13BB-70E2-43E9-B655-52A8975C3099}" presName="tile3" presStyleLbl="node1" presStyleIdx="2" presStyleCnt="4"/>
      <dgm:spPr/>
      <dgm:t>
        <a:bodyPr/>
        <a:lstStyle/>
        <a:p>
          <a:endParaRPr lang="fr-FR"/>
        </a:p>
      </dgm:t>
    </dgm:pt>
    <dgm:pt modelId="{46E661B0-DB6E-4B01-9C92-33EC80EEE473}" type="pres">
      <dgm:prSet presAssocID="{3F7D13BB-70E2-43E9-B655-52A8975C309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22E4B48-E867-493D-8C3F-7150C63C5F38}" type="pres">
      <dgm:prSet presAssocID="{3F7D13BB-70E2-43E9-B655-52A8975C3099}" presName="tile4" presStyleLbl="node1" presStyleIdx="3" presStyleCnt="4"/>
      <dgm:spPr/>
      <dgm:t>
        <a:bodyPr/>
        <a:lstStyle/>
        <a:p>
          <a:endParaRPr lang="fr-FR"/>
        </a:p>
      </dgm:t>
    </dgm:pt>
    <dgm:pt modelId="{93BFE60B-7A22-4F91-AA33-B4C68E23CF77}" type="pres">
      <dgm:prSet presAssocID="{3F7D13BB-70E2-43E9-B655-52A8975C309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5754EC-35BB-46EC-9A1D-55AC19D04CC6}" type="pres">
      <dgm:prSet presAssocID="{3F7D13BB-70E2-43E9-B655-52A8975C3099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</dgm:ptLst>
  <dgm:cxnLst>
    <dgm:cxn modelId="{A21FA124-2BB9-457D-8AD4-EAFB048CA97B}" type="presOf" srcId="{6BE53978-F04F-42CD-97E8-763DC54B98B0}" destId="{5211DAB7-96E1-4AF2-873E-1BC80F6476B4}" srcOrd="0" destOrd="0" presId="urn:microsoft.com/office/officeart/2005/8/layout/matrix1"/>
    <dgm:cxn modelId="{4DFBE16F-A8F4-423C-8026-9C1391E2A1CA}" type="presOf" srcId="{9ED9C9BF-B91E-4E24-83FE-48D82881284E}" destId="{A22E4B48-E867-493D-8C3F-7150C63C5F38}" srcOrd="0" destOrd="0" presId="urn:microsoft.com/office/officeart/2005/8/layout/matrix1"/>
    <dgm:cxn modelId="{97DE579C-32E0-4494-926A-EE00A259BB9D}" type="presOf" srcId="{688C01FC-3DE6-4C2A-9F4B-616C26B593D1}" destId="{6B92CE6A-CFFE-4C9D-942E-AABF4EAAF639}" srcOrd="0" destOrd="0" presId="urn:microsoft.com/office/officeart/2005/8/layout/matrix1"/>
    <dgm:cxn modelId="{678C89C9-51E5-4D26-8BBF-85F9ADA65604}" srcId="{C85400CB-786D-4D91-8841-D2B38E233187}" destId="{688C01FC-3DE6-4C2A-9F4B-616C26B593D1}" srcOrd="2" destOrd="0" parTransId="{F0A1DD96-3E88-4261-A39A-B541E2E58B0A}" sibTransId="{351E5A99-6474-4EBE-8435-4D5F5DFACBBA}"/>
    <dgm:cxn modelId="{1A88C9A0-A6EE-4077-9731-BCFA28F27728}" type="presOf" srcId="{6BE53978-F04F-42CD-97E8-763DC54B98B0}" destId="{9FFF8E30-07B6-47FD-B837-FDB6794A541D}" srcOrd="1" destOrd="0" presId="urn:microsoft.com/office/officeart/2005/8/layout/matrix1"/>
    <dgm:cxn modelId="{B9FC4F26-2DB5-4424-AD2C-BF933D84D515}" srcId="{C85400CB-786D-4D91-8841-D2B38E233187}" destId="{6BE53978-F04F-42CD-97E8-763DC54B98B0}" srcOrd="1" destOrd="0" parTransId="{16F543A1-40A2-4F7F-8AD1-1F8BF7FE9A7A}" sibTransId="{2118EC11-E1EC-491D-960C-E680B2EA505B}"/>
    <dgm:cxn modelId="{D04F84A3-75BE-4E1A-AEAA-B1304B427F6E}" srcId="{3F7D13BB-70E2-43E9-B655-52A8975C3099}" destId="{C85400CB-786D-4D91-8841-D2B38E233187}" srcOrd="0" destOrd="0" parTransId="{78117672-3CDD-4EE0-A3EA-3DAEFADEFB1B}" sibTransId="{68B32961-0B32-4D4C-922A-1BD2A495835C}"/>
    <dgm:cxn modelId="{AC9CEA49-B428-465D-81E3-CE9D97FE327B}" type="presOf" srcId="{3F7D13BB-70E2-43E9-B655-52A8975C3099}" destId="{16539120-74CF-4B71-A323-CE2831B9B300}" srcOrd="0" destOrd="0" presId="urn:microsoft.com/office/officeart/2005/8/layout/matrix1"/>
    <dgm:cxn modelId="{CB541006-EC0B-4A7B-87F5-93A5DCC66865}" srcId="{C85400CB-786D-4D91-8841-D2B38E233187}" destId="{9ED9C9BF-B91E-4E24-83FE-48D82881284E}" srcOrd="3" destOrd="0" parTransId="{4EF16ED4-EDBE-43B5-BCBE-BB1C27FFDA37}" sibTransId="{C5E271C7-839F-41AC-BC92-B0E6648EA799}"/>
    <dgm:cxn modelId="{CD609DD7-2939-4816-A709-682EA40B3AA8}" type="presOf" srcId="{688C01FC-3DE6-4C2A-9F4B-616C26B593D1}" destId="{46E661B0-DB6E-4B01-9C92-33EC80EEE473}" srcOrd="1" destOrd="0" presId="urn:microsoft.com/office/officeart/2005/8/layout/matrix1"/>
    <dgm:cxn modelId="{E779EE0E-9F25-4E3B-970A-6BC7D8CA0DE4}" type="presOf" srcId="{C85400CB-786D-4D91-8841-D2B38E233187}" destId="{425754EC-35BB-46EC-9A1D-55AC19D04CC6}" srcOrd="0" destOrd="0" presId="urn:microsoft.com/office/officeart/2005/8/layout/matrix1"/>
    <dgm:cxn modelId="{362A9317-4D20-4B84-AD8E-C28528E9E4AD}" type="presOf" srcId="{9ED9C9BF-B91E-4E24-83FE-48D82881284E}" destId="{93BFE60B-7A22-4F91-AA33-B4C68E23CF77}" srcOrd="1" destOrd="0" presId="urn:microsoft.com/office/officeart/2005/8/layout/matrix1"/>
    <dgm:cxn modelId="{D88C26F2-D348-4530-9EE4-21B2E71BEFC8}" srcId="{C85400CB-786D-4D91-8841-D2B38E233187}" destId="{2FB6265B-2DE2-4480-866E-BD509EE43543}" srcOrd="0" destOrd="0" parTransId="{AC823B35-0DFD-4DE4-909C-2AB86C172705}" sibTransId="{B8ADB43D-FA11-43D6-9528-57BCBF338483}"/>
    <dgm:cxn modelId="{5FF64727-BDD3-4DA1-A4BE-D49795570B3B}" type="presOf" srcId="{2FB6265B-2DE2-4480-866E-BD509EE43543}" destId="{421064BD-E837-499A-8C8A-1980A5222AC5}" srcOrd="0" destOrd="0" presId="urn:microsoft.com/office/officeart/2005/8/layout/matrix1"/>
    <dgm:cxn modelId="{1D3FA708-B863-445D-82FA-781750F563CD}" type="presOf" srcId="{2FB6265B-2DE2-4480-866E-BD509EE43543}" destId="{6E7133AD-0575-40B0-88D4-6BB2E68933AE}" srcOrd="1" destOrd="0" presId="urn:microsoft.com/office/officeart/2005/8/layout/matrix1"/>
    <dgm:cxn modelId="{FCFDBA09-987D-4374-A59E-C04C2BAD35D3}" type="presParOf" srcId="{16539120-74CF-4B71-A323-CE2831B9B300}" destId="{7A0C837B-4BA5-4FA1-9AFF-C16BE560824F}" srcOrd="0" destOrd="0" presId="urn:microsoft.com/office/officeart/2005/8/layout/matrix1"/>
    <dgm:cxn modelId="{0F57328B-BE7D-420D-BC0F-8427192BBADA}" type="presParOf" srcId="{7A0C837B-4BA5-4FA1-9AFF-C16BE560824F}" destId="{421064BD-E837-499A-8C8A-1980A5222AC5}" srcOrd="0" destOrd="0" presId="urn:microsoft.com/office/officeart/2005/8/layout/matrix1"/>
    <dgm:cxn modelId="{C870B5AA-0E9B-4AD8-9F8A-413761FEC47F}" type="presParOf" srcId="{7A0C837B-4BA5-4FA1-9AFF-C16BE560824F}" destId="{6E7133AD-0575-40B0-88D4-6BB2E68933AE}" srcOrd="1" destOrd="0" presId="urn:microsoft.com/office/officeart/2005/8/layout/matrix1"/>
    <dgm:cxn modelId="{170B0910-1161-4B08-8FC5-F196C9B46DEF}" type="presParOf" srcId="{7A0C837B-4BA5-4FA1-9AFF-C16BE560824F}" destId="{5211DAB7-96E1-4AF2-873E-1BC80F6476B4}" srcOrd="2" destOrd="0" presId="urn:microsoft.com/office/officeart/2005/8/layout/matrix1"/>
    <dgm:cxn modelId="{ACED649A-6F1A-4D45-A352-84C5677D7C0C}" type="presParOf" srcId="{7A0C837B-4BA5-4FA1-9AFF-C16BE560824F}" destId="{9FFF8E30-07B6-47FD-B837-FDB6794A541D}" srcOrd="3" destOrd="0" presId="urn:microsoft.com/office/officeart/2005/8/layout/matrix1"/>
    <dgm:cxn modelId="{20283532-7439-4FE7-A6ED-C5D84248725E}" type="presParOf" srcId="{7A0C837B-4BA5-4FA1-9AFF-C16BE560824F}" destId="{6B92CE6A-CFFE-4C9D-942E-AABF4EAAF639}" srcOrd="4" destOrd="0" presId="urn:microsoft.com/office/officeart/2005/8/layout/matrix1"/>
    <dgm:cxn modelId="{9815D337-C0B3-4825-8009-3C7DF06BACCE}" type="presParOf" srcId="{7A0C837B-4BA5-4FA1-9AFF-C16BE560824F}" destId="{46E661B0-DB6E-4B01-9C92-33EC80EEE473}" srcOrd="5" destOrd="0" presId="urn:microsoft.com/office/officeart/2005/8/layout/matrix1"/>
    <dgm:cxn modelId="{ADD38069-1E53-4956-96A7-29BFF9A8E3B8}" type="presParOf" srcId="{7A0C837B-4BA5-4FA1-9AFF-C16BE560824F}" destId="{A22E4B48-E867-493D-8C3F-7150C63C5F38}" srcOrd="6" destOrd="0" presId="urn:microsoft.com/office/officeart/2005/8/layout/matrix1"/>
    <dgm:cxn modelId="{6090E794-5DF0-4DE6-9F07-78981C1CE299}" type="presParOf" srcId="{7A0C837B-4BA5-4FA1-9AFF-C16BE560824F}" destId="{93BFE60B-7A22-4F91-AA33-B4C68E23CF77}" srcOrd="7" destOrd="0" presId="urn:microsoft.com/office/officeart/2005/8/layout/matrix1"/>
    <dgm:cxn modelId="{1999A214-07F3-4D52-8ABD-D12DBC8FA74E}" type="presParOf" srcId="{16539120-74CF-4B71-A323-CE2831B9B300}" destId="{425754EC-35BB-46EC-9A1D-55AC19D04CC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6EAF09-4AE5-465B-B0E8-7AFA07D76242}" type="doc">
      <dgm:prSet loTypeId="urn:microsoft.com/office/officeart/2005/8/layout/cycle5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52CBB51-F431-4A99-93AA-5CA46D6FCC67}">
      <dgm:prSet phldrT="[Text]"/>
      <dgm:spPr/>
      <dgm:t>
        <a:bodyPr/>
        <a:lstStyle/>
        <a:p>
          <a:r>
            <a:rPr lang="en-US" dirty="0" err="1" smtClean="0"/>
            <a:t>Fermiers</a:t>
          </a:r>
          <a:endParaRPr lang="en-US" dirty="0"/>
        </a:p>
      </dgm:t>
    </dgm:pt>
    <dgm:pt modelId="{7C37233F-9AD5-4336-B5CB-24113203FF3B}" type="parTrans" cxnId="{18FA54FB-36F7-4484-92F7-F6FE2E183B31}">
      <dgm:prSet/>
      <dgm:spPr/>
      <dgm:t>
        <a:bodyPr/>
        <a:lstStyle/>
        <a:p>
          <a:endParaRPr lang="en-US"/>
        </a:p>
      </dgm:t>
    </dgm:pt>
    <dgm:pt modelId="{906FC280-686B-429A-BA35-43DDE66AB3C0}" type="sibTrans" cxnId="{18FA54FB-36F7-4484-92F7-F6FE2E183B31}">
      <dgm:prSet/>
      <dgm:spPr/>
      <dgm:t>
        <a:bodyPr/>
        <a:lstStyle/>
        <a:p>
          <a:endParaRPr lang="en-US"/>
        </a:p>
      </dgm:t>
    </dgm:pt>
    <dgm:pt modelId="{81FD9588-4DFF-4392-BC65-EC32A7916C4A}">
      <dgm:prSet phldrT="[Text]"/>
      <dgm:spPr/>
      <dgm:t>
        <a:bodyPr/>
        <a:lstStyle/>
        <a:p>
          <a:r>
            <a:rPr lang="en-US" dirty="0" err="1" smtClean="0"/>
            <a:t>Meilleur</a:t>
          </a:r>
          <a:r>
            <a:rPr lang="en-US" dirty="0" smtClean="0"/>
            <a:t> </a:t>
          </a:r>
          <a:r>
            <a:rPr lang="en-US" dirty="0" err="1" smtClean="0"/>
            <a:t>Rendement</a:t>
          </a:r>
          <a:endParaRPr lang="en-US" dirty="0"/>
        </a:p>
      </dgm:t>
    </dgm:pt>
    <dgm:pt modelId="{E6DE9428-663F-418B-BD5B-8A615CE742D7}" type="parTrans" cxnId="{A5276728-7ED7-4322-909C-B46C7C2D9580}">
      <dgm:prSet/>
      <dgm:spPr/>
      <dgm:t>
        <a:bodyPr/>
        <a:lstStyle/>
        <a:p>
          <a:endParaRPr lang="en-US"/>
        </a:p>
      </dgm:t>
    </dgm:pt>
    <dgm:pt modelId="{3BFA5E97-0DAF-4019-BEC2-4CFF1286EB5F}" type="sibTrans" cxnId="{A5276728-7ED7-4322-909C-B46C7C2D9580}">
      <dgm:prSet/>
      <dgm:spPr/>
      <dgm:t>
        <a:bodyPr/>
        <a:lstStyle/>
        <a:p>
          <a:endParaRPr lang="en-US"/>
        </a:p>
      </dgm:t>
    </dgm:pt>
    <dgm:pt modelId="{A9D3E2B6-A7F0-4FF7-BD4B-08FCF049F15D}">
      <dgm:prSet phldrT="[Text]"/>
      <dgm:spPr/>
      <dgm:t>
        <a:bodyPr/>
        <a:lstStyle/>
        <a:p>
          <a:r>
            <a:rPr lang="en-US" dirty="0" err="1" smtClean="0"/>
            <a:t>Meilleure</a:t>
          </a:r>
          <a:r>
            <a:rPr lang="en-US" dirty="0" smtClean="0"/>
            <a:t> </a:t>
          </a:r>
          <a:r>
            <a:rPr lang="en-US" dirty="0" err="1" smtClean="0"/>
            <a:t>Qualité</a:t>
          </a:r>
          <a:endParaRPr lang="en-US" dirty="0"/>
        </a:p>
      </dgm:t>
    </dgm:pt>
    <dgm:pt modelId="{1586641D-31F3-4F79-92F4-D1CD43A7B0D8}" type="parTrans" cxnId="{E74D5DBC-AE19-4156-820E-611299F1393D}">
      <dgm:prSet/>
      <dgm:spPr/>
      <dgm:t>
        <a:bodyPr/>
        <a:lstStyle/>
        <a:p>
          <a:endParaRPr lang="en-US"/>
        </a:p>
      </dgm:t>
    </dgm:pt>
    <dgm:pt modelId="{C3AB0C46-9A18-4046-937E-00067CE4FEC3}" type="sibTrans" cxnId="{E74D5DBC-AE19-4156-820E-611299F1393D}">
      <dgm:prSet/>
      <dgm:spPr/>
      <dgm:t>
        <a:bodyPr/>
        <a:lstStyle/>
        <a:p>
          <a:endParaRPr lang="en-US"/>
        </a:p>
      </dgm:t>
    </dgm:pt>
    <dgm:pt modelId="{2EB3BD72-B10E-4C4D-AB75-C47B3D790553}">
      <dgm:prSet phldrT="[Text]"/>
      <dgm:spPr/>
      <dgm:t>
        <a:bodyPr/>
        <a:lstStyle/>
        <a:p>
          <a:r>
            <a:rPr lang="en-US" dirty="0" err="1" smtClean="0"/>
            <a:t>Meilleure</a:t>
          </a:r>
          <a:r>
            <a:rPr lang="en-US" dirty="0" smtClean="0"/>
            <a:t> </a:t>
          </a:r>
          <a:r>
            <a:rPr lang="en-US" dirty="0" err="1" smtClean="0"/>
            <a:t>Réalisation</a:t>
          </a:r>
          <a:endParaRPr lang="en-US" dirty="0"/>
        </a:p>
      </dgm:t>
    </dgm:pt>
    <dgm:pt modelId="{165B5A11-D8C9-4551-850C-83AB6E03836C}" type="parTrans" cxnId="{E6318CA6-1BF4-4310-A4A4-A84FB8272FEE}">
      <dgm:prSet/>
      <dgm:spPr/>
      <dgm:t>
        <a:bodyPr/>
        <a:lstStyle/>
        <a:p>
          <a:endParaRPr lang="en-US"/>
        </a:p>
      </dgm:t>
    </dgm:pt>
    <dgm:pt modelId="{6A098515-5142-49F5-8B8D-B15BD5FA831E}" type="sibTrans" cxnId="{E6318CA6-1BF4-4310-A4A4-A84FB8272FEE}">
      <dgm:prSet/>
      <dgm:spPr/>
      <dgm:t>
        <a:bodyPr/>
        <a:lstStyle/>
        <a:p>
          <a:endParaRPr lang="en-US"/>
        </a:p>
      </dgm:t>
    </dgm:pt>
    <dgm:pt modelId="{1F78FFAA-4FE3-4FD9-8049-F375631611DE}">
      <dgm:prSet phldrT="[Text]"/>
      <dgm:spPr/>
      <dgm:t>
        <a:bodyPr/>
        <a:lstStyle/>
        <a:p>
          <a:r>
            <a:rPr lang="en-US" dirty="0" err="1" smtClean="0"/>
            <a:t>Meilleures</a:t>
          </a:r>
          <a:r>
            <a:rPr lang="en-US" dirty="0" smtClean="0"/>
            <a:t> </a:t>
          </a:r>
          <a:r>
            <a:rPr lang="en-US" dirty="0" err="1" smtClean="0"/>
            <a:t>Pratiques</a:t>
          </a:r>
          <a:endParaRPr lang="en-US" dirty="0"/>
        </a:p>
      </dgm:t>
    </dgm:pt>
    <dgm:pt modelId="{6C074BCB-DD4A-4036-BCDF-7A885A8FC791}" type="parTrans" cxnId="{50662A2F-DF0F-4146-9973-BDF1E38ED53D}">
      <dgm:prSet/>
      <dgm:spPr/>
      <dgm:t>
        <a:bodyPr/>
        <a:lstStyle/>
        <a:p>
          <a:endParaRPr lang="en-US"/>
        </a:p>
      </dgm:t>
    </dgm:pt>
    <dgm:pt modelId="{BAF92A9F-7064-4133-9F7F-81528EE4F448}" type="sibTrans" cxnId="{50662A2F-DF0F-4146-9973-BDF1E38ED53D}">
      <dgm:prSet/>
      <dgm:spPr/>
      <dgm:t>
        <a:bodyPr/>
        <a:lstStyle/>
        <a:p>
          <a:endParaRPr lang="en-US"/>
        </a:p>
      </dgm:t>
    </dgm:pt>
    <dgm:pt modelId="{3B881F66-1617-4848-9AD5-2A455AC3ED80}" type="pres">
      <dgm:prSet presAssocID="{B96EAF09-4AE5-465B-B0E8-7AFA07D7624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FA0A456-D135-447A-ADB4-32DD600F15FB}" type="pres">
      <dgm:prSet presAssocID="{A52CBB51-F431-4A99-93AA-5CA46D6FCC6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AB03D0-C4E9-427F-B020-B63645335463}" type="pres">
      <dgm:prSet presAssocID="{A52CBB51-F431-4A99-93AA-5CA46D6FCC67}" presName="spNode" presStyleCnt="0"/>
      <dgm:spPr/>
    </dgm:pt>
    <dgm:pt modelId="{5890D341-39E5-4BB7-BBAD-5D593499041A}" type="pres">
      <dgm:prSet presAssocID="{906FC280-686B-429A-BA35-43DDE66AB3C0}" presName="sibTrans" presStyleLbl="sibTrans1D1" presStyleIdx="0" presStyleCnt="5"/>
      <dgm:spPr/>
      <dgm:t>
        <a:bodyPr/>
        <a:lstStyle/>
        <a:p>
          <a:endParaRPr lang="fr-FR"/>
        </a:p>
      </dgm:t>
    </dgm:pt>
    <dgm:pt modelId="{26C05944-DCF0-4E38-A619-523ED00B4888}" type="pres">
      <dgm:prSet presAssocID="{81FD9588-4DFF-4392-BC65-EC32A7916C4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DA29C97-B4C7-4671-AAD2-C4DF727E4F8D}" type="pres">
      <dgm:prSet presAssocID="{81FD9588-4DFF-4392-BC65-EC32A7916C4A}" presName="spNode" presStyleCnt="0"/>
      <dgm:spPr/>
    </dgm:pt>
    <dgm:pt modelId="{BA2F74F1-98CA-4F7F-B9EE-EBDCE39905BF}" type="pres">
      <dgm:prSet presAssocID="{3BFA5E97-0DAF-4019-BEC2-4CFF1286EB5F}" presName="sibTrans" presStyleLbl="sibTrans1D1" presStyleIdx="1" presStyleCnt="5"/>
      <dgm:spPr/>
      <dgm:t>
        <a:bodyPr/>
        <a:lstStyle/>
        <a:p>
          <a:endParaRPr lang="fr-FR"/>
        </a:p>
      </dgm:t>
    </dgm:pt>
    <dgm:pt modelId="{58880039-596B-42BC-A27F-0567E9225DE4}" type="pres">
      <dgm:prSet presAssocID="{A9D3E2B6-A7F0-4FF7-BD4B-08FCF049F15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779C4F3-B75F-4EA2-9312-2E1AF0159A5D}" type="pres">
      <dgm:prSet presAssocID="{A9D3E2B6-A7F0-4FF7-BD4B-08FCF049F15D}" presName="spNode" presStyleCnt="0"/>
      <dgm:spPr/>
    </dgm:pt>
    <dgm:pt modelId="{96D4A127-54E7-428F-90B6-ADDB2ABEFBBD}" type="pres">
      <dgm:prSet presAssocID="{C3AB0C46-9A18-4046-937E-00067CE4FEC3}" presName="sibTrans" presStyleLbl="sibTrans1D1" presStyleIdx="2" presStyleCnt="5"/>
      <dgm:spPr/>
      <dgm:t>
        <a:bodyPr/>
        <a:lstStyle/>
        <a:p>
          <a:endParaRPr lang="fr-FR"/>
        </a:p>
      </dgm:t>
    </dgm:pt>
    <dgm:pt modelId="{001EDA8A-CEE4-43A0-BDCB-C836ECC0E06F}" type="pres">
      <dgm:prSet presAssocID="{2EB3BD72-B10E-4C4D-AB75-C47B3D79055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FFEEAE2-393B-4A35-BBDF-BC954BF70279}" type="pres">
      <dgm:prSet presAssocID="{2EB3BD72-B10E-4C4D-AB75-C47B3D790553}" presName="spNode" presStyleCnt="0"/>
      <dgm:spPr/>
    </dgm:pt>
    <dgm:pt modelId="{5594EC68-D399-44E4-BB4E-EAEBE367DB39}" type="pres">
      <dgm:prSet presAssocID="{6A098515-5142-49F5-8B8D-B15BD5FA831E}" presName="sibTrans" presStyleLbl="sibTrans1D1" presStyleIdx="3" presStyleCnt="5"/>
      <dgm:spPr/>
      <dgm:t>
        <a:bodyPr/>
        <a:lstStyle/>
        <a:p>
          <a:endParaRPr lang="fr-FR"/>
        </a:p>
      </dgm:t>
    </dgm:pt>
    <dgm:pt modelId="{0B8446ED-A6F1-478C-A095-36460CF978E4}" type="pres">
      <dgm:prSet presAssocID="{1F78FFAA-4FE3-4FD9-8049-F375631611D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2FD20C4-04BC-4C51-B5CF-532AC8628732}" type="pres">
      <dgm:prSet presAssocID="{1F78FFAA-4FE3-4FD9-8049-F375631611DE}" presName="spNode" presStyleCnt="0"/>
      <dgm:spPr/>
    </dgm:pt>
    <dgm:pt modelId="{FA1CD9C3-A58D-473A-957B-594D3E4EAA49}" type="pres">
      <dgm:prSet presAssocID="{BAF92A9F-7064-4133-9F7F-81528EE4F448}" presName="sibTrans" presStyleLbl="sibTrans1D1" presStyleIdx="4" presStyleCnt="5"/>
      <dgm:spPr/>
      <dgm:t>
        <a:bodyPr/>
        <a:lstStyle/>
        <a:p>
          <a:endParaRPr lang="fr-FR"/>
        </a:p>
      </dgm:t>
    </dgm:pt>
  </dgm:ptLst>
  <dgm:cxnLst>
    <dgm:cxn modelId="{A5276728-7ED7-4322-909C-B46C7C2D9580}" srcId="{B96EAF09-4AE5-465B-B0E8-7AFA07D76242}" destId="{81FD9588-4DFF-4392-BC65-EC32A7916C4A}" srcOrd="1" destOrd="0" parTransId="{E6DE9428-663F-418B-BD5B-8A615CE742D7}" sibTransId="{3BFA5E97-0DAF-4019-BEC2-4CFF1286EB5F}"/>
    <dgm:cxn modelId="{85E88F7D-F039-4DF3-9326-39E2A217F723}" type="presOf" srcId="{81FD9588-4DFF-4392-BC65-EC32A7916C4A}" destId="{26C05944-DCF0-4E38-A619-523ED00B4888}" srcOrd="0" destOrd="0" presId="urn:microsoft.com/office/officeart/2005/8/layout/cycle5"/>
    <dgm:cxn modelId="{E6318CA6-1BF4-4310-A4A4-A84FB8272FEE}" srcId="{B96EAF09-4AE5-465B-B0E8-7AFA07D76242}" destId="{2EB3BD72-B10E-4C4D-AB75-C47B3D790553}" srcOrd="3" destOrd="0" parTransId="{165B5A11-D8C9-4551-850C-83AB6E03836C}" sibTransId="{6A098515-5142-49F5-8B8D-B15BD5FA831E}"/>
    <dgm:cxn modelId="{16C1B198-3B2A-4944-BABE-2BB065EA69A4}" type="presOf" srcId="{906FC280-686B-429A-BA35-43DDE66AB3C0}" destId="{5890D341-39E5-4BB7-BBAD-5D593499041A}" srcOrd="0" destOrd="0" presId="urn:microsoft.com/office/officeart/2005/8/layout/cycle5"/>
    <dgm:cxn modelId="{EE3F0147-FAFC-4307-8076-A9309367D4EF}" type="presOf" srcId="{A9D3E2B6-A7F0-4FF7-BD4B-08FCF049F15D}" destId="{58880039-596B-42BC-A27F-0567E9225DE4}" srcOrd="0" destOrd="0" presId="urn:microsoft.com/office/officeart/2005/8/layout/cycle5"/>
    <dgm:cxn modelId="{E74D5DBC-AE19-4156-820E-611299F1393D}" srcId="{B96EAF09-4AE5-465B-B0E8-7AFA07D76242}" destId="{A9D3E2B6-A7F0-4FF7-BD4B-08FCF049F15D}" srcOrd="2" destOrd="0" parTransId="{1586641D-31F3-4F79-92F4-D1CD43A7B0D8}" sibTransId="{C3AB0C46-9A18-4046-937E-00067CE4FEC3}"/>
    <dgm:cxn modelId="{7D2260FE-ADA3-4EE0-8E78-EEBA205310D4}" type="presOf" srcId="{A52CBB51-F431-4A99-93AA-5CA46D6FCC67}" destId="{3FA0A456-D135-447A-ADB4-32DD600F15FB}" srcOrd="0" destOrd="0" presId="urn:microsoft.com/office/officeart/2005/8/layout/cycle5"/>
    <dgm:cxn modelId="{D9252382-6A53-469E-A076-6C30D8E4911D}" type="presOf" srcId="{BAF92A9F-7064-4133-9F7F-81528EE4F448}" destId="{FA1CD9C3-A58D-473A-957B-594D3E4EAA49}" srcOrd="0" destOrd="0" presId="urn:microsoft.com/office/officeart/2005/8/layout/cycle5"/>
    <dgm:cxn modelId="{2CCE533D-AF70-4DEC-924E-B7E64F2A3E0C}" type="presOf" srcId="{3BFA5E97-0DAF-4019-BEC2-4CFF1286EB5F}" destId="{BA2F74F1-98CA-4F7F-B9EE-EBDCE39905BF}" srcOrd="0" destOrd="0" presId="urn:microsoft.com/office/officeart/2005/8/layout/cycle5"/>
    <dgm:cxn modelId="{41CF5593-365F-479D-8373-D89A1E1ABD1B}" type="presOf" srcId="{C3AB0C46-9A18-4046-937E-00067CE4FEC3}" destId="{96D4A127-54E7-428F-90B6-ADDB2ABEFBBD}" srcOrd="0" destOrd="0" presId="urn:microsoft.com/office/officeart/2005/8/layout/cycle5"/>
    <dgm:cxn modelId="{F124B3C2-B02B-4CF7-B0E3-48AA3DF7DA00}" type="presOf" srcId="{2EB3BD72-B10E-4C4D-AB75-C47B3D790553}" destId="{001EDA8A-CEE4-43A0-BDCB-C836ECC0E06F}" srcOrd="0" destOrd="0" presId="urn:microsoft.com/office/officeart/2005/8/layout/cycle5"/>
    <dgm:cxn modelId="{18FA54FB-36F7-4484-92F7-F6FE2E183B31}" srcId="{B96EAF09-4AE5-465B-B0E8-7AFA07D76242}" destId="{A52CBB51-F431-4A99-93AA-5CA46D6FCC67}" srcOrd="0" destOrd="0" parTransId="{7C37233F-9AD5-4336-B5CB-24113203FF3B}" sibTransId="{906FC280-686B-429A-BA35-43DDE66AB3C0}"/>
    <dgm:cxn modelId="{CA8B0545-4C71-431D-AE3B-EBCB98878DB4}" type="presOf" srcId="{B96EAF09-4AE5-465B-B0E8-7AFA07D76242}" destId="{3B881F66-1617-4848-9AD5-2A455AC3ED80}" srcOrd="0" destOrd="0" presId="urn:microsoft.com/office/officeart/2005/8/layout/cycle5"/>
    <dgm:cxn modelId="{50662A2F-DF0F-4146-9973-BDF1E38ED53D}" srcId="{B96EAF09-4AE5-465B-B0E8-7AFA07D76242}" destId="{1F78FFAA-4FE3-4FD9-8049-F375631611DE}" srcOrd="4" destOrd="0" parTransId="{6C074BCB-DD4A-4036-BCDF-7A885A8FC791}" sibTransId="{BAF92A9F-7064-4133-9F7F-81528EE4F448}"/>
    <dgm:cxn modelId="{2DA415D1-1835-41D0-9183-05A741CA5B48}" type="presOf" srcId="{1F78FFAA-4FE3-4FD9-8049-F375631611DE}" destId="{0B8446ED-A6F1-478C-A095-36460CF978E4}" srcOrd="0" destOrd="0" presId="urn:microsoft.com/office/officeart/2005/8/layout/cycle5"/>
    <dgm:cxn modelId="{AA6F8CCE-EC0E-4731-95D6-ADF49F2AE76B}" type="presOf" srcId="{6A098515-5142-49F5-8B8D-B15BD5FA831E}" destId="{5594EC68-D399-44E4-BB4E-EAEBE367DB39}" srcOrd="0" destOrd="0" presId="urn:microsoft.com/office/officeart/2005/8/layout/cycle5"/>
    <dgm:cxn modelId="{3B86153F-9B4C-4F90-A934-00C2B1BA1581}" type="presParOf" srcId="{3B881F66-1617-4848-9AD5-2A455AC3ED80}" destId="{3FA0A456-D135-447A-ADB4-32DD600F15FB}" srcOrd="0" destOrd="0" presId="urn:microsoft.com/office/officeart/2005/8/layout/cycle5"/>
    <dgm:cxn modelId="{A04290C5-25B2-479C-8578-D3E4D6326C37}" type="presParOf" srcId="{3B881F66-1617-4848-9AD5-2A455AC3ED80}" destId="{DEAB03D0-C4E9-427F-B020-B63645335463}" srcOrd="1" destOrd="0" presId="urn:microsoft.com/office/officeart/2005/8/layout/cycle5"/>
    <dgm:cxn modelId="{D3F92C8C-B5F4-4ECF-B13A-50F3381170C8}" type="presParOf" srcId="{3B881F66-1617-4848-9AD5-2A455AC3ED80}" destId="{5890D341-39E5-4BB7-BBAD-5D593499041A}" srcOrd="2" destOrd="0" presId="urn:microsoft.com/office/officeart/2005/8/layout/cycle5"/>
    <dgm:cxn modelId="{E2A57F1E-8665-4A64-9B55-3755512FA316}" type="presParOf" srcId="{3B881F66-1617-4848-9AD5-2A455AC3ED80}" destId="{26C05944-DCF0-4E38-A619-523ED00B4888}" srcOrd="3" destOrd="0" presId="urn:microsoft.com/office/officeart/2005/8/layout/cycle5"/>
    <dgm:cxn modelId="{A9E87A14-D9F5-4E87-A94D-ABE95B4223C4}" type="presParOf" srcId="{3B881F66-1617-4848-9AD5-2A455AC3ED80}" destId="{FDA29C97-B4C7-4671-AAD2-C4DF727E4F8D}" srcOrd="4" destOrd="0" presId="urn:microsoft.com/office/officeart/2005/8/layout/cycle5"/>
    <dgm:cxn modelId="{37891619-92FE-4DCC-914A-19F03F603866}" type="presParOf" srcId="{3B881F66-1617-4848-9AD5-2A455AC3ED80}" destId="{BA2F74F1-98CA-4F7F-B9EE-EBDCE39905BF}" srcOrd="5" destOrd="0" presId="urn:microsoft.com/office/officeart/2005/8/layout/cycle5"/>
    <dgm:cxn modelId="{1C0ED7E6-D636-4DBA-87C5-2C650BDD4A4C}" type="presParOf" srcId="{3B881F66-1617-4848-9AD5-2A455AC3ED80}" destId="{58880039-596B-42BC-A27F-0567E9225DE4}" srcOrd="6" destOrd="0" presId="urn:microsoft.com/office/officeart/2005/8/layout/cycle5"/>
    <dgm:cxn modelId="{390405DA-B2C1-464E-89A4-66AB6E67A713}" type="presParOf" srcId="{3B881F66-1617-4848-9AD5-2A455AC3ED80}" destId="{9779C4F3-B75F-4EA2-9312-2E1AF0159A5D}" srcOrd="7" destOrd="0" presId="urn:microsoft.com/office/officeart/2005/8/layout/cycle5"/>
    <dgm:cxn modelId="{FCA17BC7-7621-4CCF-9EC1-B1E3B77D56F8}" type="presParOf" srcId="{3B881F66-1617-4848-9AD5-2A455AC3ED80}" destId="{96D4A127-54E7-428F-90B6-ADDB2ABEFBBD}" srcOrd="8" destOrd="0" presId="urn:microsoft.com/office/officeart/2005/8/layout/cycle5"/>
    <dgm:cxn modelId="{D7179450-8FFE-468A-812E-3E06AD3FE5B5}" type="presParOf" srcId="{3B881F66-1617-4848-9AD5-2A455AC3ED80}" destId="{001EDA8A-CEE4-43A0-BDCB-C836ECC0E06F}" srcOrd="9" destOrd="0" presId="urn:microsoft.com/office/officeart/2005/8/layout/cycle5"/>
    <dgm:cxn modelId="{BC91789B-C5F4-4E71-8AA6-24A45627849C}" type="presParOf" srcId="{3B881F66-1617-4848-9AD5-2A455AC3ED80}" destId="{6FFEEAE2-393B-4A35-BBDF-BC954BF70279}" srcOrd="10" destOrd="0" presId="urn:microsoft.com/office/officeart/2005/8/layout/cycle5"/>
    <dgm:cxn modelId="{E8D55005-5107-4362-A952-CCD82AF7F663}" type="presParOf" srcId="{3B881F66-1617-4848-9AD5-2A455AC3ED80}" destId="{5594EC68-D399-44E4-BB4E-EAEBE367DB39}" srcOrd="11" destOrd="0" presId="urn:microsoft.com/office/officeart/2005/8/layout/cycle5"/>
    <dgm:cxn modelId="{A78F5BF5-BB02-4839-BB16-D83AC2E3215D}" type="presParOf" srcId="{3B881F66-1617-4848-9AD5-2A455AC3ED80}" destId="{0B8446ED-A6F1-478C-A095-36460CF978E4}" srcOrd="12" destOrd="0" presId="urn:microsoft.com/office/officeart/2005/8/layout/cycle5"/>
    <dgm:cxn modelId="{A794E4BA-41D4-41BC-A5B9-A906E4A656B2}" type="presParOf" srcId="{3B881F66-1617-4848-9AD5-2A455AC3ED80}" destId="{02FD20C4-04BC-4C51-B5CF-532AC8628732}" srcOrd="13" destOrd="0" presId="urn:microsoft.com/office/officeart/2005/8/layout/cycle5"/>
    <dgm:cxn modelId="{48706B71-9D49-4620-8E92-B617135FECA3}" type="presParOf" srcId="{3B881F66-1617-4848-9AD5-2A455AC3ED80}" destId="{FA1CD9C3-A58D-473A-957B-594D3E4EAA49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1064BD-E837-499A-8C8A-1980A5222AC5}">
      <dsp:nvSpPr>
        <dsp:cNvPr id="0" name=""/>
        <dsp:cNvSpPr/>
      </dsp:nvSpPr>
      <dsp:spPr>
        <a:xfrm rot="16200000">
          <a:off x="677311" y="-677311"/>
          <a:ext cx="1693377" cy="3048000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Accès</a:t>
          </a:r>
          <a:r>
            <a:rPr lang="en-US" sz="2200" kern="1200" dirty="0" smtClean="0"/>
            <a:t> au Marché</a:t>
          </a:r>
          <a:endParaRPr lang="en-US" sz="2200" kern="1200" dirty="0"/>
        </a:p>
      </dsp:txBody>
      <dsp:txXfrm rot="5400000">
        <a:off x="-1" y="1"/>
        <a:ext cx="3048000" cy="1270032"/>
      </dsp:txXfrm>
    </dsp:sp>
    <dsp:sp modelId="{5211DAB7-96E1-4AF2-873E-1BC80F6476B4}">
      <dsp:nvSpPr>
        <dsp:cNvPr id="0" name=""/>
        <dsp:cNvSpPr/>
      </dsp:nvSpPr>
      <dsp:spPr>
        <a:xfrm>
          <a:off x="3048000" y="0"/>
          <a:ext cx="3048000" cy="1693377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kern="1200" dirty="0" smtClean="0"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rPr>
            <a:t>Formation &amp; </a:t>
          </a:r>
          <a:r>
            <a:rPr lang="en-IN" sz="2200" kern="1200" dirty="0" err="1" smtClean="0"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rPr>
            <a:t>Compétences</a:t>
          </a:r>
          <a:endParaRPr lang="en-US" sz="2200" kern="1200" dirty="0"/>
        </a:p>
      </dsp:txBody>
      <dsp:txXfrm>
        <a:off x="3048000" y="0"/>
        <a:ext cx="3048000" cy="1270032"/>
      </dsp:txXfrm>
    </dsp:sp>
    <dsp:sp modelId="{6B92CE6A-CFFE-4C9D-942E-AABF4EAAF639}">
      <dsp:nvSpPr>
        <dsp:cNvPr id="0" name=""/>
        <dsp:cNvSpPr/>
      </dsp:nvSpPr>
      <dsp:spPr>
        <a:xfrm rot="10800000">
          <a:off x="0" y="1693377"/>
          <a:ext cx="3048000" cy="1693377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kern="1200" dirty="0" err="1" smtClean="0"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rPr>
            <a:t>Soutien</a:t>
          </a:r>
          <a:r>
            <a:rPr lang="en-IN" sz="2200" kern="1200" dirty="0" smtClean="0"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rPr>
            <a:t> Financier </a:t>
          </a:r>
          <a:r>
            <a:rPr lang="en-IN" sz="2200" kern="1200" dirty="0"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rPr>
            <a:t>&amp; </a:t>
          </a:r>
          <a:r>
            <a:rPr lang="en-IN" sz="2200" kern="1200" dirty="0" smtClean="0"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rPr>
            <a:t>Infrastructure</a:t>
          </a:r>
          <a:endParaRPr lang="en-US" sz="2200" kern="1200" dirty="0"/>
        </a:p>
      </dsp:txBody>
      <dsp:txXfrm rot="10800000">
        <a:off x="0" y="2116721"/>
        <a:ext cx="3048000" cy="1270032"/>
      </dsp:txXfrm>
    </dsp:sp>
    <dsp:sp modelId="{A22E4B48-E867-493D-8C3F-7150C63C5F38}">
      <dsp:nvSpPr>
        <dsp:cNvPr id="0" name=""/>
        <dsp:cNvSpPr/>
      </dsp:nvSpPr>
      <dsp:spPr>
        <a:xfrm rot="5400000">
          <a:off x="3725311" y="1016065"/>
          <a:ext cx="1693377" cy="3048000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Durabilité</a:t>
          </a:r>
          <a:endParaRPr lang="en-US" sz="2200" kern="1200" dirty="0"/>
        </a:p>
      </dsp:txBody>
      <dsp:txXfrm rot="-5400000">
        <a:off x="3047999" y="2116721"/>
        <a:ext cx="3048000" cy="1270032"/>
      </dsp:txXfrm>
    </dsp:sp>
    <dsp:sp modelId="{425754EC-35BB-46EC-9A1D-55AC19D04CC6}">
      <dsp:nvSpPr>
        <dsp:cNvPr id="0" name=""/>
        <dsp:cNvSpPr/>
      </dsp:nvSpPr>
      <dsp:spPr>
        <a:xfrm>
          <a:off x="2133600" y="1270032"/>
          <a:ext cx="1828800" cy="846688"/>
        </a:xfrm>
        <a:prstGeom prst="roundRect">
          <a:avLst/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Centre de </a:t>
          </a:r>
          <a:r>
            <a:rPr lang="en-US" sz="2200" kern="1200" dirty="0" err="1" smtClean="0"/>
            <a:t>Collecte</a:t>
          </a:r>
          <a:endParaRPr lang="en-US" sz="2200" kern="1200" dirty="0"/>
        </a:p>
      </dsp:txBody>
      <dsp:txXfrm>
        <a:off x="2174932" y="1311364"/>
        <a:ext cx="1746136" cy="7640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A0A456-D135-447A-ADB4-32DD600F15FB}">
      <dsp:nvSpPr>
        <dsp:cNvPr id="0" name=""/>
        <dsp:cNvSpPr/>
      </dsp:nvSpPr>
      <dsp:spPr>
        <a:xfrm>
          <a:off x="3355020" y="1100"/>
          <a:ext cx="1608459" cy="104549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Fermiers</a:t>
          </a:r>
          <a:endParaRPr lang="en-US" sz="2000" kern="1200" dirty="0"/>
        </a:p>
      </dsp:txBody>
      <dsp:txXfrm>
        <a:off x="3406057" y="52137"/>
        <a:ext cx="1506385" cy="943424"/>
      </dsp:txXfrm>
    </dsp:sp>
    <dsp:sp modelId="{5890D341-39E5-4BB7-BBAD-5D593499041A}">
      <dsp:nvSpPr>
        <dsp:cNvPr id="0" name=""/>
        <dsp:cNvSpPr/>
      </dsp:nvSpPr>
      <dsp:spPr>
        <a:xfrm>
          <a:off x="2070307" y="523850"/>
          <a:ext cx="4177884" cy="4177884"/>
        </a:xfrm>
        <a:custGeom>
          <a:avLst/>
          <a:gdLst/>
          <a:ahLst/>
          <a:cxnLst/>
          <a:rect l="0" t="0" r="0" b="0"/>
          <a:pathLst>
            <a:path>
              <a:moveTo>
                <a:pt x="3108687" y="265813"/>
              </a:moveTo>
              <a:arcTo wR="2088942" hR="2088942" stAng="17953197" swAng="121191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C05944-DCF0-4E38-A619-523ED00B4888}">
      <dsp:nvSpPr>
        <dsp:cNvPr id="0" name=""/>
        <dsp:cNvSpPr/>
      </dsp:nvSpPr>
      <dsp:spPr>
        <a:xfrm>
          <a:off x="5341721" y="1444524"/>
          <a:ext cx="1608459" cy="104549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Meilleur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Rendement</a:t>
          </a:r>
          <a:endParaRPr lang="en-US" sz="2000" kern="1200" dirty="0"/>
        </a:p>
      </dsp:txBody>
      <dsp:txXfrm>
        <a:off x="5392758" y="1495561"/>
        <a:ext cx="1506385" cy="943424"/>
      </dsp:txXfrm>
    </dsp:sp>
    <dsp:sp modelId="{BA2F74F1-98CA-4F7F-B9EE-EBDCE39905BF}">
      <dsp:nvSpPr>
        <dsp:cNvPr id="0" name=""/>
        <dsp:cNvSpPr/>
      </dsp:nvSpPr>
      <dsp:spPr>
        <a:xfrm>
          <a:off x="2070307" y="523850"/>
          <a:ext cx="4177884" cy="4177884"/>
        </a:xfrm>
        <a:custGeom>
          <a:avLst/>
          <a:gdLst/>
          <a:ahLst/>
          <a:cxnLst/>
          <a:rect l="0" t="0" r="0" b="0"/>
          <a:pathLst>
            <a:path>
              <a:moveTo>
                <a:pt x="4172878" y="2233469"/>
              </a:moveTo>
              <a:arcTo wR="2088942" hR="2088942" stAng="21838038" swAng="136001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880039-596B-42BC-A27F-0567E9225DE4}">
      <dsp:nvSpPr>
        <dsp:cNvPr id="0" name=""/>
        <dsp:cNvSpPr/>
      </dsp:nvSpPr>
      <dsp:spPr>
        <a:xfrm>
          <a:off x="4582869" y="3780032"/>
          <a:ext cx="1608459" cy="104549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Meilleure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Qualité</a:t>
          </a:r>
          <a:endParaRPr lang="en-US" sz="2000" kern="1200" dirty="0"/>
        </a:p>
      </dsp:txBody>
      <dsp:txXfrm>
        <a:off x="4633906" y="3831069"/>
        <a:ext cx="1506385" cy="943424"/>
      </dsp:txXfrm>
    </dsp:sp>
    <dsp:sp modelId="{96D4A127-54E7-428F-90B6-ADDB2ABEFBBD}">
      <dsp:nvSpPr>
        <dsp:cNvPr id="0" name=""/>
        <dsp:cNvSpPr/>
      </dsp:nvSpPr>
      <dsp:spPr>
        <a:xfrm>
          <a:off x="2070307" y="523850"/>
          <a:ext cx="4177884" cy="4177884"/>
        </a:xfrm>
        <a:custGeom>
          <a:avLst/>
          <a:gdLst/>
          <a:ahLst/>
          <a:cxnLst/>
          <a:rect l="0" t="0" r="0" b="0"/>
          <a:pathLst>
            <a:path>
              <a:moveTo>
                <a:pt x="2345423" y="4162078"/>
              </a:moveTo>
              <a:arcTo wR="2088942" hR="2088942" stAng="4976844" swAng="84631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1EDA8A-CEE4-43A0-BDCB-C836ECC0E06F}">
      <dsp:nvSpPr>
        <dsp:cNvPr id="0" name=""/>
        <dsp:cNvSpPr/>
      </dsp:nvSpPr>
      <dsp:spPr>
        <a:xfrm>
          <a:off x="2127170" y="3780032"/>
          <a:ext cx="1608459" cy="104549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Meilleure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Réalisation</a:t>
          </a:r>
          <a:endParaRPr lang="en-US" sz="2000" kern="1200" dirty="0"/>
        </a:p>
      </dsp:txBody>
      <dsp:txXfrm>
        <a:off x="2178207" y="3831069"/>
        <a:ext cx="1506385" cy="943424"/>
      </dsp:txXfrm>
    </dsp:sp>
    <dsp:sp modelId="{5594EC68-D399-44E4-BB4E-EAEBE367DB39}">
      <dsp:nvSpPr>
        <dsp:cNvPr id="0" name=""/>
        <dsp:cNvSpPr/>
      </dsp:nvSpPr>
      <dsp:spPr>
        <a:xfrm>
          <a:off x="2070307" y="523850"/>
          <a:ext cx="4177884" cy="4177884"/>
        </a:xfrm>
        <a:custGeom>
          <a:avLst/>
          <a:gdLst/>
          <a:ahLst/>
          <a:cxnLst/>
          <a:rect l="0" t="0" r="0" b="0"/>
          <a:pathLst>
            <a:path>
              <a:moveTo>
                <a:pt x="221665" y="3025402"/>
              </a:moveTo>
              <a:arcTo wR="2088942" hR="2088942" stAng="9201943" swAng="136001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8446ED-A6F1-478C-A095-36460CF978E4}">
      <dsp:nvSpPr>
        <dsp:cNvPr id="0" name=""/>
        <dsp:cNvSpPr/>
      </dsp:nvSpPr>
      <dsp:spPr>
        <a:xfrm>
          <a:off x="1368318" y="1444524"/>
          <a:ext cx="1608459" cy="104549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Meilleures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Pratiques</a:t>
          </a:r>
          <a:endParaRPr lang="en-US" sz="2000" kern="1200" dirty="0"/>
        </a:p>
      </dsp:txBody>
      <dsp:txXfrm>
        <a:off x="1419355" y="1495561"/>
        <a:ext cx="1506385" cy="943424"/>
      </dsp:txXfrm>
    </dsp:sp>
    <dsp:sp modelId="{FA1CD9C3-A58D-473A-957B-594D3E4EAA49}">
      <dsp:nvSpPr>
        <dsp:cNvPr id="0" name=""/>
        <dsp:cNvSpPr/>
      </dsp:nvSpPr>
      <dsp:spPr>
        <a:xfrm>
          <a:off x="2070307" y="523850"/>
          <a:ext cx="4177884" cy="4177884"/>
        </a:xfrm>
        <a:custGeom>
          <a:avLst/>
          <a:gdLst/>
          <a:ahLst/>
          <a:cxnLst/>
          <a:rect l="0" t="0" r="0" b="0"/>
          <a:pathLst>
            <a:path>
              <a:moveTo>
                <a:pt x="502427" y="730026"/>
              </a:moveTo>
              <a:arcTo wR="2088942" hR="2088942" stAng="13234886" swAng="121191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A000139-9E91-4361-8698-C0C9CE402E33}" type="datetimeFigureOut">
              <a:rPr lang="en-GB"/>
              <a:pPr>
                <a:defRPr/>
              </a:pPr>
              <a:t>09/03/2017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231B205-4588-48B2-B499-740C311F992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88439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900" spc="100" dirty="0">
                <a:latin typeface="TitilliumText25L 250 wt"/>
                <a:cs typeface="TitilliumText25L 250 wt"/>
              </a:rPr>
              <a:t>BigBasket product offering with over 14,000 SKUs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900" spc="100" dirty="0">
                <a:latin typeface="TitilliumText25L 250 wt"/>
                <a:cs typeface="TitilliumText25L 250 wt"/>
              </a:rPr>
              <a:t>Products delivered at a fixed time same day or following day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kern="900" spc="100" dirty="0">
              <a:latin typeface="TitilliumText25L 250 wt"/>
              <a:cs typeface="TitilliumText25L 250 w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900" spc="100" dirty="0">
                <a:latin typeface="TitilliumText25L 250 wt"/>
                <a:cs typeface="TitilliumText25L 250 wt"/>
              </a:rPr>
              <a:t>Caters to the time sensitive demand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900" spc="100" dirty="0">
                <a:latin typeface="TitilliumText25L 250 wt"/>
                <a:cs typeface="TitilliumText25L 250 wt"/>
              </a:rPr>
              <a:t>Delivered within 90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900" spc="100" dirty="0">
                <a:latin typeface="TitilliumText25L 250 wt"/>
                <a:cs typeface="TitilliumText25L 250 wt"/>
              </a:rPr>
              <a:t>Served by ‘Dark stores’, strategically located across the city, stocked with 400 fast moving SKUs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kern="900" spc="100" dirty="0">
              <a:latin typeface="TitilliumText25L 250 wt"/>
              <a:cs typeface="TitilliumText25L 250 wt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b="0" i="0" kern="900" spc="100" dirty="0">
                <a:latin typeface="TitilliumText25L 250 wt"/>
                <a:cs typeface="TitilliumText25L 250 wt"/>
              </a:rPr>
              <a:t>Convert highly fragmented unbranded ‘Mom &amp; Pop’ grocery) stores to BigBasket branded stores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kern="900" spc="100" dirty="0">
                <a:latin typeface="TitilliumText25L 250 wt"/>
                <a:cs typeface="TitilliumText25L 250 wt"/>
              </a:rPr>
              <a:t>Provide technology &amp; inventory</a:t>
            </a:r>
            <a:endParaRPr lang="en-US" sz="1200" b="0" i="0" kern="900" spc="100" dirty="0">
              <a:latin typeface="TitilliumText25L 250 wt"/>
              <a:cs typeface="TitilliumText25L 250 wt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kern="900" spc="100" dirty="0">
                <a:latin typeface="TitilliumText25L 250 wt"/>
                <a:cs typeface="TitilliumText25L 250 wt"/>
              </a:rPr>
              <a:t>Cater to offline &amp; time sensitive demand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200" kern="900" spc="100" dirty="0">
              <a:latin typeface="TitilliumText25L 250 wt"/>
              <a:cs typeface="TitilliumText25L 250 wt"/>
            </a:endParaRPr>
          </a:p>
          <a:p>
            <a:pPr marL="171450" marR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900" spc="100" dirty="0">
                <a:latin typeface="TitilliumText25L 250 wt"/>
                <a:cs typeface="TitilliumText25L 250 wt"/>
              </a:rPr>
              <a:t>Home delivery for region specific / fresh / occasion led food products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200" kern="900" spc="100" dirty="0">
              <a:latin typeface="TitilliumText25L 250 wt"/>
              <a:cs typeface="TitilliumText25L 250 w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kern="900" spc="100" dirty="0">
              <a:latin typeface="TitilliumText25L 250 wt"/>
              <a:cs typeface="TitilliumText25L 250 w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98B56-1F11-5F49-81FD-BEE744279176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7189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V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6850" y="206375"/>
            <a:ext cx="2057400" cy="5483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4650" y="206375"/>
            <a:ext cx="6019800" cy="54832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140677" y="990600"/>
            <a:ext cx="8862646" cy="304800"/>
          </a:xfrm>
        </p:spPr>
        <p:txBody>
          <a:bodyPr/>
          <a:lstStyle>
            <a:lvl1pPr marL="0" indent="0">
              <a:buFont typeface="Symbol" pitchFamily="18" charset="2"/>
              <a:buNone/>
              <a:defRPr sz="1662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140677" y="403889"/>
            <a:ext cx="8862646" cy="430887"/>
          </a:xfrm>
          <a:ln w="9525"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585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408512" y="5788178"/>
            <a:ext cx="3157496" cy="826730"/>
            <a:chOff x="3276600" y="4172254"/>
            <a:chExt cx="2590800" cy="775277"/>
          </a:xfrm>
        </p:grpSpPr>
        <p:pic>
          <p:nvPicPr>
            <p:cNvPr id="8" name="Picture 7" descr="New Logo - 1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600" y="4172254"/>
              <a:ext cx="2590800" cy="775277"/>
            </a:xfrm>
            <a:prstGeom prst="rect">
              <a:avLst/>
            </a:prstGeom>
          </p:spPr>
        </p:pic>
        <p:sp>
          <p:nvSpPr>
            <p:cNvPr id="9" name="Rounded Rectangle 8"/>
            <p:cNvSpPr>
              <a:spLocks noChangeAspect="1"/>
            </p:cNvSpPr>
            <p:nvPr userDrawn="1"/>
          </p:nvSpPr>
          <p:spPr>
            <a:xfrm>
              <a:off x="3290400" y="4183200"/>
              <a:ext cx="540000" cy="5400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7709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4650" y="11636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5650" y="11636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icture1 copy"/>
          <p:cNvPicPr>
            <a:picLocks noChangeAspect="1" noChangeArrowheads="1"/>
          </p:cNvPicPr>
          <p:nvPr userDrawn="1"/>
        </p:nvPicPr>
        <p:blipFill>
          <a:blip r:embed="rId14"/>
          <a:srcRect l="154" r="809" b="10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100013" y="6467475"/>
            <a:ext cx="3762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charset="0"/>
              <a:buNone/>
              <a:defRPr/>
            </a:pPr>
            <a:fld id="{D5DCA7A4-FB02-4B13-9064-7343EDC42801}" type="slidenum">
              <a:rPr lang="en-GB" altLang="en-US" sz="1200" b="1"/>
              <a:pPr algn="ctr" eaLnBrk="1" hangingPunct="1">
                <a:spcBef>
                  <a:spcPct val="50000"/>
                </a:spcBef>
                <a:buFont typeface="Arial" charset="0"/>
                <a:buNone/>
                <a:defRPr/>
              </a:pPr>
              <a:t>‹#›</a:t>
            </a:fld>
            <a:endParaRPr lang="en-GB" altLang="en-US" sz="1200" b="1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650" y="206375"/>
            <a:ext cx="822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4650" y="11636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  <p:sldLayoutId id="2147484069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jpeg"/><Relationship Id="rId4" Type="http://schemas.openxmlformats.org/officeDocument/2006/relationships/image" Target="../media/image4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png"/><Relationship Id="rId5" Type="http://schemas.openxmlformats.org/officeDocument/2006/relationships/image" Target="../media/image59.jpg"/><Relationship Id="rId4" Type="http://schemas.openxmlformats.org/officeDocument/2006/relationships/image" Target="../media/image5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8.jpg"/><Relationship Id="rId4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g"/><Relationship Id="rId4" Type="http://schemas.openxmlformats.org/officeDocument/2006/relationships/hyperlink" Target="http://www.prnewswire.co.in/news-releases/bigbasketcom-comes-to-aid-of-crisis-hit-farmers-in-karnataka-sets-subsistence-price-for-tomatoes-in-bangalore-591366991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2.wdp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11" Type="http://schemas.openxmlformats.org/officeDocument/2006/relationships/image" Target="../media/image20.jpeg"/><Relationship Id="rId5" Type="http://schemas.openxmlformats.org/officeDocument/2006/relationships/image" Target="../media/image15.jpeg"/><Relationship Id="rId10" Type="http://schemas.microsoft.com/office/2007/relationships/hdphoto" Target="../media/hdphoto3.wdp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8.xml"/><Relationship Id="rId7" Type="http://schemas.openxmlformats.org/officeDocument/2006/relationships/image" Target="../media/image31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7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36.png"/><Relationship Id="rId5" Type="http://schemas.microsoft.com/office/2007/relationships/hdphoto" Target="../media/hdphoto4.wdp"/><Relationship Id="rId4" Type="http://schemas.openxmlformats.org/officeDocument/2006/relationships/image" Target="../media/image35.png"/><Relationship Id="rId9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6228184" cy="914400"/>
          </a:xfrm>
        </p:spPr>
        <p:txBody>
          <a:bodyPr/>
          <a:lstStyle/>
          <a:p>
            <a:r>
              <a:rPr lang="en-IN" sz="2800" i="1" dirty="0" err="1">
                <a:latin typeface="Calibri" pitchFamily="34" charset="0"/>
              </a:rPr>
              <a:t>Bigbasket</a:t>
            </a:r>
            <a:r>
              <a:rPr lang="en-IN" sz="2800" i="1" dirty="0">
                <a:latin typeface="Calibri" pitchFamily="34" charset="0"/>
              </a:rPr>
              <a:t>- </a:t>
            </a:r>
            <a:r>
              <a:rPr lang="en-IN" sz="2800" i="1" dirty="0" err="1">
                <a:latin typeface="Calibri" pitchFamily="34" charset="0"/>
              </a:rPr>
              <a:t>Agri</a:t>
            </a:r>
            <a:r>
              <a:rPr lang="en-IN" sz="2800" i="1" dirty="0">
                <a:latin typeface="Calibri" pitchFamily="34" charset="0"/>
              </a:rPr>
              <a:t> Commodities </a:t>
            </a:r>
          </a:p>
        </p:txBody>
      </p:sp>
      <p:pic>
        <p:nvPicPr>
          <p:cNvPr id="7" name="Picture 6" descr="BB Stationery PPt  2.jpg"/>
          <p:cNvPicPr>
            <a:picLocks noChangeAspect="1"/>
          </p:cNvPicPr>
          <p:nvPr/>
        </p:nvPicPr>
        <p:blipFill>
          <a:blip r:embed="rId2" cstate="print"/>
          <a:srcRect t="86667"/>
          <a:stretch>
            <a:fillRect/>
          </a:stretch>
        </p:blipFill>
        <p:spPr>
          <a:xfrm>
            <a:off x="327547" y="7362968"/>
            <a:ext cx="9144000" cy="914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600200"/>
            <a:ext cx="882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1600200"/>
            <a:ext cx="6248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35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50" y="184831"/>
            <a:ext cx="7632700" cy="457200"/>
          </a:xfrm>
        </p:spPr>
        <p:txBody>
          <a:bodyPr/>
          <a:lstStyle/>
          <a:p>
            <a:r>
              <a:rPr lang="en-US" sz="2600" dirty="0" err="1" smtClean="0"/>
              <a:t>Chaine</a:t>
            </a:r>
            <a:r>
              <a:rPr lang="en-US" sz="2600" dirty="0" smtClean="0"/>
              <a:t> </a:t>
            </a:r>
            <a:r>
              <a:rPr lang="en-US" sz="2600" dirty="0" err="1" smtClean="0"/>
              <a:t>d’Approvisionnement</a:t>
            </a:r>
            <a:r>
              <a:rPr lang="en-US" sz="2600" dirty="0" smtClean="0"/>
              <a:t> </a:t>
            </a:r>
            <a:r>
              <a:rPr lang="en-US" sz="2600" dirty="0" err="1" smtClean="0"/>
              <a:t>Traditionnelle</a:t>
            </a:r>
            <a:r>
              <a:rPr lang="en-US" sz="2600" dirty="0" smtClean="0"/>
              <a:t> des </a:t>
            </a:r>
            <a:r>
              <a:rPr lang="en-US" sz="2600" dirty="0" err="1" smtClean="0"/>
              <a:t>Produits</a:t>
            </a:r>
            <a:r>
              <a:rPr lang="en-US" sz="2600" dirty="0" smtClean="0"/>
              <a:t> </a:t>
            </a:r>
            <a:r>
              <a:rPr lang="en-US" sz="2600" dirty="0" err="1" smtClean="0"/>
              <a:t>Agricoles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pic>
        <p:nvPicPr>
          <p:cNvPr id="6" name="Picture 5" descr="BB Stationery PPt  2.jpg"/>
          <p:cNvPicPr>
            <a:picLocks noChangeAspect="1"/>
          </p:cNvPicPr>
          <p:nvPr/>
        </p:nvPicPr>
        <p:blipFill>
          <a:blip r:embed="rId2" cstate="print"/>
          <a:srcRect t="86667"/>
          <a:stretch>
            <a:fillRect/>
          </a:stretch>
        </p:blipFill>
        <p:spPr>
          <a:xfrm>
            <a:off x="0" y="5943600"/>
            <a:ext cx="9144000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28032"/>
            <a:ext cx="3962400" cy="20798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305081"/>
            <a:ext cx="1458036" cy="16988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21"/>
          <a:stretch/>
        </p:blipFill>
        <p:spPr>
          <a:xfrm>
            <a:off x="204708" y="3180786"/>
            <a:ext cx="7239000" cy="16607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0692" y="1038331"/>
            <a:ext cx="95962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IN" sz="1600" dirty="0"/>
              <a:t>Margin play</a:t>
            </a:r>
          </a:p>
        </p:txBody>
      </p:sp>
      <p:sp>
        <p:nvSpPr>
          <p:cNvPr id="12" name="Oval 94"/>
          <p:cNvSpPr>
            <a:spLocks noChangeArrowheads="1"/>
          </p:cNvSpPr>
          <p:nvPr/>
        </p:nvSpPr>
        <p:spPr bwMode="auto">
          <a:xfrm>
            <a:off x="3670300" y="971096"/>
            <a:ext cx="863600" cy="576263"/>
          </a:xfrm>
          <a:prstGeom prst="ellipse">
            <a:avLst/>
          </a:prstGeom>
          <a:solidFill>
            <a:srgbClr val="99FF66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lIns="90000" tIns="6084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sz="1600" dirty="0">
                <a:solidFill>
                  <a:srgbClr val="000000"/>
                </a:solidFill>
              </a:rPr>
              <a:t>10%</a:t>
            </a:r>
          </a:p>
        </p:txBody>
      </p:sp>
      <p:sp>
        <p:nvSpPr>
          <p:cNvPr id="13" name="Oval 93"/>
          <p:cNvSpPr>
            <a:spLocks noChangeArrowheads="1"/>
          </p:cNvSpPr>
          <p:nvPr/>
        </p:nvSpPr>
        <p:spPr bwMode="auto">
          <a:xfrm>
            <a:off x="6049168" y="957373"/>
            <a:ext cx="1008063" cy="576263"/>
          </a:xfrm>
          <a:prstGeom prst="ellipse">
            <a:avLst/>
          </a:prstGeom>
          <a:solidFill>
            <a:srgbClr val="99FF66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lIns="90000" tIns="6084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sz="1600">
                <a:solidFill>
                  <a:srgbClr val="000000"/>
                </a:solidFill>
              </a:rPr>
              <a:t>5-8%</a:t>
            </a:r>
          </a:p>
        </p:txBody>
      </p:sp>
      <p:sp>
        <p:nvSpPr>
          <p:cNvPr id="14" name="Oval 92"/>
          <p:cNvSpPr>
            <a:spLocks noChangeArrowheads="1"/>
          </p:cNvSpPr>
          <p:nvPr/>
        </p:nvSpPr>
        <p:spPr bwMode="auto">
          <a:xfrm>
            <a:off x="7112000" y="3070604"/>
            <a:ext cx="863600" cy="576263"/>
          </a:xfrm>
          <a:prstGeom prst="ellipse">
            <a:avLst/>
          </a:prstGeom>
          <a:solidFill>
            <a:srgbClr val="99FF66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lIns="90000" tIns="6084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sz="1600" dirty="0">
                <a:solidFill>
                  <a:srgbClr val="000000"/>
                </a:solidFill>
              </a:rPr>
              <a:t>10%</a:t>
            </a:r>
          </a:p>
        </p:txBody>
      </p:sp>
      <p:sp>
        <p:nvSpPr>
          <p:cNvPr id="15" name="Oval 91"/>
          <p:cNvSpPr>
            <a:spLocks noChangeArrowheads="1"/>
          </p:cNvSpPr>
          <p:nvPr/>
        </p:nvSpPr>
        <p:spPr bwMode="auto">
          <a:xfrm>
            <a:off x="3915904" y="3034612"/>
            <a:ext cx="1439862" cy="576263"/>
          </a:xfrm>
          <a:prstGeom prst="ellipse">
            <a:avLst/>
          </a:prstGeom>
          <a:solidFill>
            <a:srgbClr val="99FF66"/>
          </a:solidFill>
          <a:ln w="9360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lIns="90000" tIns="6084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N" sz="1600" dirty="0">
                <a:solidFill>
                  <a:srgbClr val="000000"/>
                </a:solidFill>
              </a:rPr>
              <a:t>20-25%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0502" y="4738641"/>
            <a:ext cx="54540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Marché mal </a:t>
            </a:r>
            <a:r>
              <a:rPr lang="en-US" dirty="0" err="1" smtClean="0"/>
              <a:t>organisé</a:t>
            </a:r>
            <a:r>
              <a:rPr lang="en-US" dirty="0" smtClean="0"/>
              <a:t>, </a:t>
            </a:r>
            <a:r>
              <a:rPr lang="en-US" dirty="0" err="1" smtClean="0"/>
              <a:t>Fragmenté</a:t>
            </a:r>
            <a:r>
              <a:rPr lang="en-US" dirty="0" smtClean="0"/>
              <a:t> et </a:t>
            </a:r>
            <a:r>
              <a:rPr lang="en-US" dirty="0" err="1" smtClean="0"/>
              <a:t>Inefficace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Coûts</a:t>
            </a:r>
            <a:r>
              <a:rPr lang="en-US" dirty="0" smtClean="0"/>
              <a:t> de Transactions </a:t>
            </a:r>
            <a:r>
              <a:rPr lang="en-US" dirty="0" err="1" smtClean="0"/>
              <a:t>Elevés</a:t>
            </a:r>
            <a:r>
              <a:rPr lang="en-US" dirty="0" smtClean="0"/>
              <a:t> et Grosses </a:t>
            </a:r>
            <a:r>
              <a:rPr lang="en-US" dirty="0" err="1" smtClean="0"/>
              <a:t>Pertes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Pas de tri </a:t>
            </a:r>
            <a:r>
              <a:rPr lang="en-US" dirty="0" err="1" smtClean="0"/>
              <a:t>ni</a:t>
            </a:r>
            <a:r>
              <a:rPr lang="en-US" dirty="0" smtClean="0"/>
              <a:t> de classification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Peu</a:t>
            </a:r>
            <a:r>
              <a:rPr lang="en-US" dirty="0" smtClean="0"/>
              <a:t> </a:t>
            </a:r>
            <a:r>
              <a:rPr lang="en-US" dirty="0" err="1" smtClean="0"/>
              <a:t>préoccupés</a:t>
            </a:r>
            <a:r>
              <a:rPr lang="en-US" dirty="0" smtClean="0"/>
              <a:t> par la </a:t>
            </a:r>
            <a:r>
              <a:rPr lang="en-US" dirty="0" err="1" smtClean="0"/>
              <a:t>Sécurité</a:t>
            </a:r>
            <a:r>
              <a:rPr lang="en-US" dirty="0" smtClean="0"/>
              <a:t> </a:t>
            </a:r>
            <a:r>
              <a:rPr lang="en-US" dirty="0" err="1" smtClean="0"/>
              <a:t>Alimentaire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Délai</a:t>
            </a:r>
            <a:r>
              <a:rPr lang="en-US" dirty="0" smtClean="0"/>
              <a:t> </a:t>
            </a:r>
            <a:r>
              <a:rPr lang="en-US" dirty="0" err="1" smtClean="0"/>
              <a:t>Elevé</a:t>
            </a:r>
            <a:r>
              <a:rPr lang="en-US" dirty="0" smtClean="0"/>
              <a:t> (de la </a:t>
            </a:r>
            <a:r>
              <a:rPr lang="en-US" dirty="0" err="1" smtClean="0"/>
              <a:t>ferme</a:t>
            </a:r>
            <a:r>
              <a:rPr lang="en-US" dirty="0" smtClean="0"/>
              <a:t> à la </a:t>
            </a:r>
            <a:r>
              <a:rPr lang="en-US" dirty="0" err="1" smtClean="0"/>
              <a:t>fourchette</a:t>
            </a:r>
            <a:r>
              <a:rPr lang="en-US" dirty="0" smtClean="0"/>
              <a:t>): 36 à 72 </a:t>
            </a:r>
            <a:r>
              <a:rPr lang="en-US" dirty="0" err="1" smtClean="0"/>
              <a:t>Heures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154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163" y="1144336"/>
            <a:ext cx="2105695" cy="25608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561" y="3899873"/>
            <a:ext cx="1951148" cy="774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77" dirty="0" smtClean="0">
                <a:latin typeface="Berlin Sans FB" panose="020E0602020502020306" pitchFamily="34" charset="0"/>
              </a:rPr>
              <a:t>Le </a:t>
            </a:r>
            <a:r>
              <a:rPr lang="en-US" sz="1477" dirty="0" err="1" smtClean="0">
                <a:latin typeface="Berlin Sans FB" panose="020E0602020502020306" pitchFamily="34" charset="0"/>
              </a:rPr>
              <a:t>fermier</a:t>
            </a:r>
            <a:r>
              <a:rPr lang="en-US" sz="1477" dirty="0" smtClean="0">
                <a:latin typeface="Berlin Sans FB" panose="020E0602020502020306" pitchFamily="34" charset="0"/>
              </a:rPr>
              <a:t> </a:t>
            </a:r>
            <a:r>
              <a:rPr lang="en-US" sz="1477" dirty="0" err="1" smtClean="0">
                <a:latin typeface="Berlin Sans FB" panose="020E0602020502020306" pitchFamily="34" charset="0"/>
              </a:rPr>
              <a:t>récolte</a:t>
            </a:r>
            <a:r>
              <a:rPr lang="en-US" sz="1477" dirty="0" smtClean="0">
                <a:latin typeface="Berlin Sans FB" panose="020E0602020502020306" pitchFamily="34" charset="0"/>
              </a:rPr>
              <a:t> les legumes à 7h du </a:t>
            </a:r>
            <a:r>
              <a:rPr lang="en-US" sz="1477" dirty="0" err="1" smtClean="0">
                <a:latin typeface="Berlin Sans FB" panose="020E0602020502020306" pitchFamily="34" charset="0"/>
              </a:rPr>
              <a:t>matin</a:t>
            </a:r>
            <a:endParaRPr lang="en-US" sz="1477" dirty="0">
              <a:latin typeface="Berlin Sans FB" panose="020E0602020502020306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4425" y="3868278"/>
            <a:ext cx="2269902" cy="774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77" dirty="0" smtClean="0">
                <a:latin typeface="Berlin Sans FB" panose="020E0602020502020306" pitchFamily="34" charset="0"/>
              </a:rPr>
              <a:t>Triage</a:t>
            </a:r>
            <a:r>
              <a:rPr lang="en-US" sz="1477" dirty="0" smtClean="0">
                <a:latin typeface="Berlin Sans FB" panose="020E0602020502020306" pitchFamily="34" charset="0"/>
              </a:rPr>
              <a:t> </a:t>
            </a:r>
            <a:r>
              <a:rPr lang="en-US" sz="1477" dirty="0">
                <a:latin typeface="Berlin Sans FB" panose="020E0602020502020306" pitchFamily="34" charset="0"/>
              </a:rPr>
              <a:t>&amp; </a:t>
            </a:r>
            <a:r>
              <a:rPr lang="en-US" sz="1477" dirty="0" smtClean="0">
                <a:latin typeface="Berlin Sans FB" panose="020E0602020502020306" pitchFamily="34" charset="0"/>
              </a:rPr>
              <a:t>Classification au Centre de </a:t>
            </a:r>
            <a:r>
              <a:rPr lang="en-US" sz="1477" dirty="0" err="1" smtClean="0">
                <a:latin typeface="Berlin Sans FB" panose="020E0602020502020306" pitchFamily="34" charset="0"/>
              </a:rPr>
              <a:t>Collecte</a:t>
            </a:r>
            <a:r>
              <a:rPr lang="en-US" sz="1477" dirty="0" smtClean="0">
                <a:latin typeface="Berlin Sans FB" panose="020E0602020502020306" pitchFamily="34" charset="0"/>
              </a:rPr>
              <a:t> entre 9-12.00</a:t>
            </a:r>
            <a:endParaRPr lang="en-US" sz="1477" dirty="0">
              <a:latin typeface="Berlin Sans FB" panose="020E0602020502020306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87395" y="3851553"/>
            <a:ext cx="2285001" cy="1228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77" dirty="0" err="1" smtClean="0">
                <a:latin typeface="Berlin Sans FB" panose="020E0602020502020306" pitchFamily="34" charset="0"/>
              </a:rPr>
              <a:t>Conditionnement</a:t>
            </a:r>
            <a:r>
              <a:rPr lang="en-US" sz="1477" dirty="0" smtClean="0">
                <a:latin typeface="Berlin Sans FB" panose="020E0602020502020306" pitchFamily="34" charset="0"/>
              </a:rPr>
              <a:t> à DC entre</a:t>
            </a:r>
            <a:endParaRPr lang="en-US" sz="1477" dirty="0">
              <a:latin typeface="Berlin Sans FB" panose="020E0602020502020306" pitchFamily="34" charset="0"/>
            </a:endParaRPr>
          </a:p>
          <a:p>
            <a:pPr algn="ctr"/>
            <a:r>
              <a:rPr lang="en-US" sz="1477" dirty="0">
                <a:latin typeface="Berlin Sans FB" panose="020E0602020502020306" pitchFamily="34" charset="0"/>
              </a:rPr>
              <a:t> </a:t>
            </a:r>
            <a:r>
              <a:rPr lang="en-US" sz="1477" dirty="0" smtClean="0">
                <a:latin typeface="Berlin Sans FB" panose="020E0602020502020306" pitchFamily="34" charset="0"/>
              </a:rPr>
              <a:t>13-15.00</a:t>
            </a:r>
            <a:endParaRPr lang="en-US" sz="1477" dirty="0">
              <a:latin typeface="Berlin Sans FB" panose="020E0602020502020306" pitchFamily="34" charset="0"/>
            </a:endParaRPr>
          </a:p>
          <a:p>
            <a:pPr algn="ctr"/>
            <a:r>
              <a:rPr lang="en-US" sz="1477" dirty="0" err="1" smtClean="0">
                <a:latin typeface="Berlin Sans FB" panose="020E0602020502020306" pitchFamily="34" charset="0"/>
              </a:rPr>
              <a:t>Expédiées</a:t>
            </a:r>
            <a:r>
              <a:rPr lang="en-US" sz="1477" dirty="0" smtClean="0">
                <a:latin typeface="Berlin Sans FB" panose="020E0602020502020306" pitchFamily="34" charset="0"/>
              </a:rPr>
              <a:t> </a:t>
            </a:r>
            <a:r>
              <a:rPr lang="en-US" sz="1477" dirty="0" err="1" smtClean="0">
                <a:latin typeface="Berlin Sans FB" panose="020E0602020502020306" pitchFamily="34" charset="0"/>
              </a:rPr>
              <a:t>dans</a:t>
            </a:r>
            <a:r>
              <a:rPr lang="en-US" sz="1477" dirty="0" smtClean="0">
                <a:latin typeface="Berlin Sans FB" panose="020E0602020502020306" pitchFamily="34" charset="0"/>
              </a:rPr>
              <a:t> les </a:t>
            </a:r>
            <a:r>
              <a:rPr lang="en-US" sz="1477" dirty="0" err="1" smtClean="0">
                <a:latin typeface="Berlin Sans FB" panose="020E0602020502020306" pitchFamily="34" charset="0"/>
              </a:rPr>
              <a:t>Centres</a:t>
            </a:r>
            <a:r>
              <a:rPr lang="en-US" sz="1477" dirty="0" smtClean="0">
                <a:latin typeface="Berlin Sans FB" panose="020E0602020502020306" pitchFamily="34" charset="0"/>
              </a:rPr>
              <a:t> et Dark </a:t>
            </a:r>
            <a:r>
              <a:rPr lang="en-US" sz="1477" dirty="0">
                <a:latin typeface="Berlin Sans FB" panose="020E0602020502020306" pitchFamily="34" charset="0"/>
              </a:rPr>
              <a:t>Stores </a:t>
            </a:r>
            <a:r>
              <a:rPr lang="en-US" sz="1477" dirty="0">
                <a:latin typeface="Berlin Sans FB" panose="020E0602020502020306" pitchFamily="34" charset="0"/>
              </a:rPr>
              <a:t>à</a:t>
            </a:r>
            <a:r>
              <a:rPr lang="en-US" sz="1477" dirty="0" smtClean="0">
                <a:latin typeface="Berlin Sans FB" panose="020E0602020502020306" pitchFamily="34" charset="0"/>
              </a:rPr>
              <a:t> 16.00 </a:t>
            </a:r>
            <a:endParaRPr lang="en-US" sz="1477" dirty="0">
              <a:latin typeface="Berlin Sans FB" panose="020E0602020502020306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0615" y="3899873"/>
            <a:ext cx="2043743" cy="54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77" dirty="0" err="1" smtClean="0">
                <a:latin typeface="Berlin Sans FB" panose="020E0602020502020306" pitchFamily="34" charset="0"/>
              </a:rPr>
              <a:t>Atteint</a:t>
            </a:r>
            <a:r>
              <a:rPr lang="en-US" sz="1477" dirty="0" smtClean="0">
                <a:latin typeface="Berlin Sans FB" panose="020E0602020502020306" pitchFamily="34" charset="0"/>
              </a:rPr>
              <a:t> le plat du </a:t>
            </a:r>
            <a:r>
              <a:rPr lang="en-US" sz="1477" dirty="0" err="1" smtClean="0">
                <a:latin typeface="Berlin Sans FB" panose="020E0602020502020306" pitchFamily="34" charset="0"/>
              </a:rPr>
              <a:t>consommateur</a:t>
            </a:r>
            <a:r>
              <a:rPr lang="en-US" sz="1477" dirty="0" smtClean="0">
                <a:latin typeface="Berlin Sans FB" panose="020E0602020502020306" pitchFamily="34" charset="0"/>
              </a:rPr>
              <a:t> à 19h</a:t>
            </a:r>
            <a:endParaRPr lang="en-US" sz="1477" dirty="0">
              <a:latin typeface="Berlin Sans FB" panose="020E0602020502020306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993980" y="4162455"/>
            <a:ext cx="396026" cy="11303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46"/>
          </a:p>
        </p:txBody>
      </p:sp>
      <p:sp>
        <p:nvSpPr>
          <p:cNvPr id="14" name="Right Arrow 13"/>
          <p:cNvSpPr/>
          <p:nvPr/>
        </p:nvSpPr>
        <p:spPr>
          <a:xfrm>
            <a:off x="4333929" y="4237324"/>
            <a:ext cx="415343" cy="10411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46"/>
          </a:p>
        </p:txBody>
      </p:sp>
      <p:sp>
        <p:nvSpPr>
          <p:cNvPr id="15" name="Right Arrow 14"/>
          <p:cNvSpPr/>
          <p:nvPr/>
        </p:nvSpPr>
        <p:spPr>
          <a:xfrm>
            <a:off x="6846409" y="4200467"/>
            <a:ext cx="328412" cy="10987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46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1" y="1153127"/>
            <a:ext cx="2146251" cy="25608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336" y="1153127"/>
            <a:ext cx="2316293" cy="25608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153" y="1161918"/>
            <a:ext cx="2353486" cy="254324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Cycle </a:t>
            </a:r>
            <a:r>
              <a:rPr lang="en-US" dirty="0" err="1" smtClean="0"/>
              <a:t>Bigbasket</a:t>
            </a:r>
            <a:r>
              <a:rPr lang="en-US" dirty="0" smtClean="0"/>
              <a:t> de la </a:t>
            </a:r>
            <a:r>
              <a:rPr lang="en-US" dirty="0" err="1" smtClean="0"/>
              <a:t>Ferme</a:t>
            </a:r>
            <a:r>
              <a:rPr lang="en-US" dirty="0" smtClean="0"/>
              <a:t> à la </a:t>
            </a:r>
            <a:r>
              <a:rPr lang="en-US" dirty="0" err="1" smtClean="0"/>
              <a:t>Fourchette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7561" y="5095269"/>
            <a:ext cx="2990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Pas </a:t>
            </a:r>
            <a:r>
              <a:rPr lang="en-US" sz="1600" dirty="0" err="1" smtClean="0"/>
              <a:t>d’intermédiaire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2155512" y="5061699"/>
            <a:ext cx="23976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Meilleure</a:t>
            </a:r>
            <a:r>
              <a:rPr lang="en-US" sz="1600" dirty="0" smtClean="0"/>
              <a:t> Manipulation</a:t>
            </a:r>
            <a:r>
              <a:rPr lang="en-US" sz="1600" dirty="0" smtClean="0"/>
              <a:t>, </a:t>
            </a:r>
            <a:r>
              <a:rPr lang="en-US" sz="1600" dirty="0" err="1" smtClean="0"/>
              <a:t>Moins</a:t>
            </a:r>
            <a:r>
              <a:rPr lang="en-US" sz="1600" dirty="0" smtClean="0"/>
              <a:t> de </a:t>
            </a:r>
            <a:r>
              <a:rPr lang="en-US" sz="1600" dirty="0" err="1" smtClean="0"/>
              <a:t>Gaspillage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4671998" y="5024611"/>
            <a:ext cx="2502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Produit</a:t>
            </a:r>
            <a:r>
              <a:rPr lang="en-US" sz="1600" dirty="0" smtClean="0"/>
              <a:t> Plus </a:t>
            </a:r>
            <a:r>
              <a:rPr lang="en-US" sz="1600" dirty="0" err="1" smtClean="0"/>
              <a:t>Frais</a:t>
            </a:r>
            <a:r>
              <a:rPr lang="en-US" sz="1600" dirty="0" smtClean="0"/>
              <a:t>; </a:t>
            </a:r>
            <a:r>
              <a:rPr lang="en-US" sz="1600" dirty="0" err="1" smtClean="0"/>
              <a:t>Délai</a:t>
            </a:r>
            <a:r>
              <a:rPr lang="en-US" sz="1600" dirty="0" smtClean="0"/>
              <a:t> de la </a:t>
            </a:r>
            <a:r>
              <a:rPr lang="en-US" sz="1600" dirty="0" err="1" smtClean="0"/>
              <a:t>Ferme</a:t>
            </a:r>
            <a:r>
              <a:rPr lang="en-US" sz="1600" dirty="0" smtClean="0"/>
              <a:t> à la </a:t>
            </a:r>
            <a:r>
              <a:rPr lang="en-US" sz="1600" dirty="0" err="1" smtClean="0"/>
              <a:t>Fourchette</a:t>
            </a:r>
            <a:r>
              <a:rPr lang="en-US" sz="1600" dirty="0" smtClean="0"/>
              <a:t>: </a:t>
            </a:r>
            <a:r>
              <a:rPr lang="en-US" sz="1600" dirty="0"/>
              <a:t>12 </a:t>
            </a:r>
            <a:r>
              <a:rPr lang="en-US" sz="1600" dirty="0"/>
              <a:t>à</a:t>
            </a:r>
            <a:r>
              <a:rPr lang="en-US" sz="1600" dirty="0" smtClean="0"/>
              <a:t> </a:t>
            </a:r>
            <a:r>
              <a:rPr lang="en-US" sz="1600" dirty="0"/>
              <a:t>24 </a:t>
            </a:r>
            <a:r>
              <a:rPr lang="en-US" sz="1600" dirty="0" err="1" smtClean="0"/>
              <a:t>heures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7376622" y="5024611"/>
            <a:ext cx="1677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Meilleures</a:t>
            </a:r>
            <a:r>
              <a:rPr lang="en-US" sz="1600" dirty="0" smtClean="0"/>
              <a:t> </a:t>
            </a:r>
            <a:r>
              <a:rPr lang="en-US" sz="1600" dirty="0" err="1" smtClean="0"/>
              <a:t>Normes</a:t>
            </a:r>
            <a:r>
              <a:rPr lang="en-US" sz="1600" dirty="0" smtClean="0"/>
              <a:t> de </a:t>
            </a:r>
            <a:r>
              <a:rPr lang="en-US" sz="1600" dirty="0" err="1" smtClean="0"/>
              <a:t>Qualité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8645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45953126"/>
              </p:ext>
            </p:extLst>
          </p:nvPr>
        </p:nvGraphicFramePr>
        <p:xfrm>
          <a:off x="1735016" y="1767277"/>
          <a:ext cx="6096000" cy="3386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Piliers</a:t>
            </a:r>
            <a:r>
              <a:rPr lang="en-US" dirty="0" smtClean="0"/>
              <a:t> </a:t>
            </a:r>
            <a:r>
              <a:rPr lang="en-US" dirty="0" err="1" smtClean="0"/>
              <a:t>d’Engagement</a:t>
            </a:r>
            <a:r>
              <a:rPr lang="en-US" dirty="0" smtClean="0"/>
              <a:t> du </a:t>
            </a:r>
            <a:r>
              <a:rPr lang="en-US" dirty="0" err="1" smtClean="0"/>
              <a:t>Fermier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22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5754EC-35BB-46EC-9A1D-55AC19D04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1064BD-E837-499A-8C8A-1980A5222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11DAB7-96E1-4AF2-873E-1BC80F647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92CE6A-CFFE-4C9D-942E-AABF4EAAF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2E4B48-E867-493D-8C3F-7150C63C5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76" y="1733203"/>
            <a:ext cx="3209190" cy="28102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860" y="632936"/>
            <a:ext cx="1649780" cy="1115898"/>
          </a:xfrm>
          <a:prstGeom prst="rect">
            <a:avLst/>
          </a:prstGeom>
          <a:solidFill>
            <a:schemeClr val="bg1">
              <a:alpha val="1000"/>
            </a:schemeClr>
          </a:solidFill>
        </p:spPr>
      </p:pic>
      <p:sp>
        <p:nvSpPr>
          <p:cNvPr id="7" name="TextBox 6"/>
          <p:cNvSpPr txBox="1"/>
          <p:nvPr/>
        </p:nvSpPr>
        <p:spPr>
          <a:xfrm>
            <a:off x="4980182" y="973834"/>
            <a:ext cx="4056662" cy="1001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77" dirty="0" smtClean="0"/>
              <a:t>Terrain</a:t>
            </a:r>
            <a:r>
              <a:rPr lang="en-US" sz="1477" dirty="0" smtClean="0"/>
              <a:t> Geo-</a:t>
            </a:r>
            <a:r>
              <a:rPr lang="en-US" sz="1477" dirty="0" err="1" smtClean="0"/>
              <a:t>tagué</a:t>
            </a:r>
            <a:endParaRPr lang="en-US" sz="1477" dirty="0"/>
          </a:p>
          <a:p>
            <a:r>
              <a:rPr lang="fr-FR" sz="1477" dirty="0"/>
              <a:t>Suivi des progrès en matière de semis et de </a:t>
            </a:r>
            <a:r>
              <a:rPr lang="fr-FR" sz="1477" dirty="0" smtClean="0"/>
              <a:t>récolte</a:t>
            </a:r>
          </a:p>
          <a:p>
            <a:r>
              <a:rPr lang="fr-FR" sz="1477" dirty="0" smtClean="0"/>
              <a:t>Prévision de la Demande</a:t>
            </a:r>
            <a:endParaRPr lang="en-US" sz="1477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860" y="1861407"/>
            <a:ext cx="1812717" cy="16732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80182" y="2160494"/>
            <a:ext cx="2760171" cy="1001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77" dirty="0"/>
              <a:t>Assortiment plus large</a:t>
            </a:r>
          </a:p>
          <a:p>
            <a:r>
              <a:rPr lang="fr-FR" sz="1477" dirty="0" smtClean="0"/>
              <a:t>Agriculture à Valeur Elevée</a:t>
            </a:r>
          </a:p>
          <a:p>
            <a:r>
              <a:rPr lang="fr-FR" sz="1477" dirty="0" smtClean="0"/>
              <a:t>Marché pour les </a:t>
            </a:r>
            <a:r>
              <a:rPr lang="fr-FR" sz="1477" dirty="0"/>
              <a:t>produits </a:t>
            </a:r>
            <a:r>
              <a:rPr lang="fr-FR" sz="1477" dirty="0" smtClean="0"/>
              <a:t>biologiques</a:t>
            </a:r>
            <a:endParaRPr lang="en-US" sz="1477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1" y="3516227"/>
            <a:ext cx="1674736" cy="9657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25318" y="3758785"/>
            <a:ext cx="3823146" cy="54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77" dirty="0"/>
              <a:t>Prix ​​selon la qualité - Prime à la qualité supérieure au </a:t>
            </a:r>
            <a:r>
              <a:rPr lang="fr-FR" sz="1477" dirty="0" smtClean="0"/>
              <a:t>prix de </a:t>
            </a:r>
            <a:r>
              <a:rPr lang="fr-FR" sz="1477" dirty="0" err="1" smtClean="0"/>
              <a:t>Mandi</a:t>
            </a:r>
            <a:endParaRPr lang="en-US" sz="1477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820401" y="3995760"/>
            <a:ext cx="1941341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77" dirty="0"/>
              <a:t>Market Access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303" y="4596647"/>
            <a:ext cx="1284525" cy="118571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80182" y="4904566"/>
            <a:ext cx="3334043" cy="774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77" dirty="0" err="1" smtClean="0"/>
              <a:t>Paiement</a:t>
            </a:r>
            <a:r>
              <a:rPr lang="en-US" sz="1477" dirty="0" smtClean="0"/>
              <a:t> le </a:t>
            </a:r>
            <a:r>
              <a:rPr lang="en-US" sz="1477" dirty="0" err="1" smtClean="0"/>
              <a:t>même</a:t>
            </a:r>
            <a:r>
              <a:rPr lang="en-US" sz="1477" dirty="0" smtClean="0"/>
              <a:t> jour</a:t>
            </a:r>
            <a:endParaRPr lang="en-US" sz="1477" dirty="0"/>
          </a:p>
          <a:p>
            <a:r>
              <a:rPr lang="en-US" sz="1477" dirty="0" err="1" smtClean="0"/>
              <a:t>Transfert</a:t>
            </a:r>
            <a:r>
              <a:rPr lang="en-US" sz="1477" dirty="0" smtClean="0"/>
              <a:t> </a:t>
            </a:r>
            <a:r>
              <a:rPr lang="en-US" sz="1477" dirty="0" err="1" smtClean="0"/>
              <a:t>Automatique</a:t>
            </a:r>
            <a:r>
              <a:rPr lang="en-US" sz="1477" dirty="0" smtClean="0"/>
              <a:t> </a:t>
            </a:r>
            <a:r>
              <a:rPr lang="en-US" sz="1477" dirty="0" err="1" smtClean="0"/>
              <a:t>dans</a:t>
            </a:r>
            <a:r>
              <a:rPr lang="en-US" sz="1477" dirty="0" smtClean="0"/>
              <a:t> un </a:t>
            </a:r>
            <a:r>
              <a:rPr lang="en-US" sz="1477" dirty="0" err="1" smtClean="0"/>
              <a:t>Compte</a:t>
            </a:r>
            <a:r>
              <a:rPr lang="en-US" sz="1477" dirty="0" smtClean="0"/>
              <a:t> </a:t>
            </a:r>
            <a:r>
              <a:rPr lang="en-US" sz="1477" dirty="0" err="1" smtClean="0"/>
              <a:t>Bancaire</a:t>
            </a:r>
            <a:endParaRPr lang="en-US" sz="1477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Accès</a:t>
            </a:r>
            <a:r>
              <a:rPr lang="en-US" dirty="0" smtClean="0"/>
              <a:t> au Marché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12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06" y="2438039"/>
            <a:ext cx="1467436" cy="13545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1813" y="3789719"/>
            <a:ext cx="2358338" cy="3537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IN" sz="1477" dirty="0" smtClean="0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Formation &amp; </a:t>
            </a:r>
            <a:r>
              <a:rPr lang="en-IN" sz="1477" dirty="0" err="1" smtClean="0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Compétence</a:t>
            </a:r>
            <a:endParaRPr lang="en-US" sz="147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8" y="1031427"/>
            <a:ext cx="2394378" cy="15995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8065" y="1483431"/>
            <a:ext cx="3713871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77" dirty="0" err="1" smtClean="0"/>
              <a:t>Agronomiste</a:t>
            </a:r>
            <a:r>
              <a:rPr lang="en-US" sz="1477" dirty="0" smtClean="0"/>
              <a:t> present </a:t>
            </a:r>
            <a:r>
              <a:rPr lang="en-US" sz="1477" dirty="0" err="1" smtClean="0"/>
              <a:t>dans</a:t>
            </a:r>
            <a:r>
              <a:rPr lang="en-US" sz="1477" dirty="0" smtClean="0"/>
              <a:t> </a:t>
            </a:r>
            <a:r>
              <a:rPr lang="en-US" sz="1477" dirty="0" err="1" smtClean="0"/>
              <a:t>chaque</a:t>
            </a:r>
            <a:r>
              <a:rPr lang="en-US" sz="1477" dirty="0" smtClean="0"/>
              <a:t> CC</a:t>
            </a:r>
            <a:endParaRPr lang="en-US" sz="1477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748031"/>
            <a:ext cx="2394382" cy="13474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18920" y="3117148"/>
            <a:ext cx="2976325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77" dirty="0" err="1" smtClean="0"/>
              <a:t>Gestion</a:t>
            </a:r>
            <a:r>
              <a:rPr lang="en-US" sz="1477" dirty="0" smtClean="0"/>
              <a:t> </a:t>
            </a:r>
            <a:r>
              <a:rPr lang="en-US" sz="1477" dirty="0" err="1" smtClean="0"/>
              <a:t>Pré</a:t>
            </a:r>
            <a:r>
              <a:rPr lang="en-US" sz="1477" dirty="0" smtClean="0"/>
              <a:t> </a:t>
            </a:r>
            <a:r>
              <a:rPr lang="en-US" sz="1477" dirty="0"/>
              <a:t>&amp; Post- </a:t>
            </a:r>
            <a:r>
              <a:rPr lang="en-US" sz="1477" dirty="0" err="1" smtClean="0"/>
              <a:t>Récolte</a:t>
            </a:r>
            <a:endParaRPr lang="en-US" sz="1477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719" y="4636754"/>
            <a:ext cx="748280" cy="6907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065" y="4636754"/>
            <a:ext cx="748280" cy="6907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4636754"/>
            <a:ext cx="748280" cy="6907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47770" y="4783809"/>
            <a:ext cx="2922563" cy="54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77" dirty="0" err="1" smtClean="0"/>
              <a:t>Utilisation</a:t>
            </a:r>
            <a:r>
              <a:rPr lang="en-US" sz="1477" dirty="0" smtClean="0"/>
              <a:t> </a:t>
            </a:r>
            <a:r>
              <a:rPr lang="en-US" sz="1477" dirty="0" err="1" smtClean="0"/>
              <a:t>Optimale</a:t>
            </a:r>
            <a:r>
              <a:rPr lang="en-US" sz="1477" dirty="0" smtClean="0"/>
              <a:t> des </a:t>
            </a:r>
            <a:r>
              <a:rPr lang="en-US" sz="1477" dirty="0" err="1" smtClean="0"/>
              <a:t>intrants</a:t>
            </a:r>
            <a:r>
              <a:rPr lang="en-US" sz="1477" dirty="0" smtClean="0"/>
              <a:t> </a:t>
            </a:r>
            <a:r>
              <a:rPr lang="en-US" sz="1477" dirty="0" err="1" smtClean="0"/>
              <a:t>agricoles</a:t>
            </a:r>
            <a:endParaRPr lang="en-US" sz="1477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Apports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Formation et</a:t>
            </a:r>
            <a:r>
              <a:rPr lang="en-US" dirty="0" smtClean="0"/>
              <a:t> </a:t>
            </a:r>
            <a:r>
              <a:rPr lang="en-US" dirty="0" err="1" smtClean="0"/>
              <a:t>Compétences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81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204" y="4051071"/>
            <a:ext cx="3401893" cy="3196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477" dirty="0" err="1" smtClean="0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Soutien</a:t>
            </a:r>
            <a:r>
              <a:rPr lang="en-IN" sz="1477" dirty="0" smtClean="0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Financier et </a:t>
            </a:r>
            <a:r>
              <a:rPr lang="en-IN" sz="1477" dirty="0" err="1" smtClean="0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en</a:t>
            </a:r>
            <a:r>
              <a:rPr lang="en-IN" sz="1477" dirty="0" smtClean="0">
                <a:solidFill>
                  <a:srgbClr val="000000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Infrastructure</a:t>
            </a:r>
            <a:endParaRPr lang="en-US" sz="1477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1023794"/>
            <a:ext cx="1899030" cy="17529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8862" y="1907049"/>
            <a:ext cx="4131917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IN" sz="1477" dirty="0"/>
              <a:t>Access to institutional finance</a:t>
            </a:r>
            <a:endParaRPr lang="en-US" sz="1477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518" y="3593951"/>
            <a:ext cx="1607344" cy="14294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22398" y="4051071"/>
            <a:ext cx="3770082" cy="54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77" dirty="0" smtClean="0"/>
              <a:t>Liaisons entre les </a:t>
            </a:r>
            <a:r>
              <a:rPr lang="en-US" sz="1477" dirty="0" err="1"/>
              <a:t>f</a:t>
            </a:r>
            <a:r>
              <a:rPr lang="en-US" sz="1477" dirty="0" err="1" smtClean="0"/>
              <a:t>ermiers</a:t>
            </a:r>
            <a:r>
              <a:rPr lang="en-US" sz="1477" dirty="0" smtClean="0"/>
              <a:t> et les régimes du </a:t>
            </a:r>
            <a:r>
              <a:rPr lang="en-US" sz="1477" dirty="0" err="1" smtClean="0"/>
              <a:t>gouvernement</a:t>
            </a:r>
            <a:endParaRPr lang="en-US" sz="1477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50" y="2557380"/>
            <a:ext cx="2157632" cy="16215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Soutien</a:t>
            </a:r>
            <a:r>
              <a:rPr lang="en-US" dirty="0" smtClean="0"/>
              <a:t> Financier et </a:t>
            </a:r>
            <a:r>
              <a:rPr lang="en-US" dirty="0" err="1" smtClean="0"/>
              <a:t>en</a:t>
            </a:r>
            <a:r>
              <a:rPr lang="en-US" dirty="0" smtClean="0"/>
              <a:t> Infrastructures aux </a:t>
            </a:r>
            <a:r>
              <a:rPr lang="en-US" dirty="0" err="1" smtClean="0"/>
              <a:t>Fermiers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7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226269"/>
            <a:ext cx="1881121" cy="17364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3555" y="4087596"/>
            <a:ext cx="2194560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77" dirty="0" err="1" smtClean="0"/>
              <a:t>Durabilité</a:t>
            </a:r>
            <a:endParaRPr lang="en-US" sz="1477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31974"/>
            <a:ext cx="2519050" cy="1332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76293" y="2918893"/>
            <a:ext cx="2912012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77" dirty="0" err="1" smtClean="0"/>
              <a:t>Consrvation</a:t>
            </a:r>
            <a:r>
              <a:rPr lang="en-US" sz="1477" dirty="0" smtClean="0"/>
              <a:t> Sol et Eau</a:t>
            </a:r>
            <a:endParaRPr lang="en-US" sz="1477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404" y="761065"/>
            <a:ext cx="1645953" cy="15193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90851" y="1220208"/>
            <a:ext cx="2922563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77" dirty="0" smtClean="0"/>
              <a:t>Culture </a:t>
            </a:r>
            <a:r>
              <a:rPr lang="en-US" sz="1477" dirty="0" err="1" smtClean="0"/>
              <a:t>Organique</a:t>
            </a:r>
            <a:endParaRPr lang="en-US" sz="1477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885" y="4228559"/>
            <a:ext cx="1910366" cy="17634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70493" y="4930089"/>
            <a:ext cx="2732649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77" dirty="0" smtClean="0"/>
              <a:t>Cultures </a:t>
            </a:r>
            <a:r>
              <a:rPr lang="en-US" sz="1477" dirty="0" err="1" smtClean="0"/>
              <a:t>Saisonnières</a:t>
            </a:r>
            <a:endParaRPr lang="en-US" sz="1477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Initiatives pour la </a:t>
            </a:r>
            <a:r>
              <a:rPr lang="en-US" dirty="0" err="1" smtClean="0"/>
              <a:t>Durabilité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86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632700" cy="457200"/>
          </a:xfrm>
        </p:spPr>
        <p:txBody>
          <a:bodyPr/>
          <a:lstStyle/>
          <a:p>
            <a:r>
              <a:rPr lang="en-US" dirty="0" smtClean="0"/>
              <a:t>Cycle </a:t>
            </a:r>
            <a:r>
              <a:rPr lang="en-US" dirty="0" err="1" smtClean="0"/>
              <a:t>Vertueux</a:t>
            </a:r>
            <a:r>
              <a:rPr lang="en-US" dirty="0" smtClean="0"/>
              <a:t> du </a:t>
            </a:r>
            <a:r>
              <a:rPr lang="en-US" dirty="0" err="1" smtClean="0"/>
              <a:t>Programme</a:t>
            </a:r>
            <a:r>
              <a:rPr lang="en-US" dirty="0" smtClean="0"/>
              <a:t> </a:t>
            </a:r>
            <a:r>
              <a:rPr lang="en-US" dirty="0" err="1" smtClean="0"/>
              <a:t>d’Engagement</a:t>
            </a:r>
            <a:r>
              <a:rPr lang="en-US" dirty="0" smtClean="0"/>
              <a:t> du </a:t>
            </a:r>
            <a:br>
              <a:rPr lang="en-US" dirty="0" smtClean="0"/>
            </a:br>
            <a:r>
              <a:rPr lang="en-US" dirty="0" err="1" smtClean="0"/>
              <a:t>Fermiere</a:t>
            </a:r>
            <a:r>
              <a:rPr lang="en-US" dirty="0" smtClean="0"/>
              <a:t> </a:t>
            </a:r>
            <a:r>
              <a:rPr lang="en-US" dirty="0" smtClean="0"/>
              <a:t>de bb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0475282"/>
              </p:ext>
            </p:extLst>
          </p:nvPr>
        </p:nvGraphicFramePr>
        <p:xfrm>
          <a:off x="374650" y="981075"/>
          <a:ext cx="8318500" cy="4895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91200" y="1295400"/>
            <a:ext cx="21336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Meilleures</a:t>
            </a:r>
            <a:r>
              <a:rPr lang="en-US" dirty="0" smtClean="0"/>
              <a:t> </a:t>
            </a:r>
            <a:r>
              <a:rPr lang="en-US" dirty="0" err="1" smtClean="0"/>
              <a:t>Pratiques</a:t>
            </a:r>
            <a:r>
              <a:rPr lang="en-US" dirty="0" smtClean="0"/>
              <a:t> </a:t>
            </a:r>
            <a:r>
              <a:rPr lang="en-US" dirty="0" err="1" smtClean="0"/>
              <a:t>Agricoles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18300" y="3733800"/>
            <a:ext cx="21336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Manipulation Post </a:t>
            </a:r>
            <a:r>
              <a:rPr lang="en-US" dirty="0" err="1" smtClean="0"/>
              <a:t>Récolte</a:t>
            </a:r>
            <a:r>
              <a:rPr lang="en-US" dirty="0" smtClean="0"/>
              <a:t> et Tri et Classification </a:t>
            </a:r>
            <a:r>
              <a:rPr lang="en-US" dirty="0" err="1" smtClean="0"/>
              <a:t>Adéquates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1688" y="3733800"/>
            <a:ext cx="21336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Les motive à adopter des </a:t>
            </a:r>
            <a:r>
              <a:rPr lang="en-US" dirty="0" err="1" smtClean="0"/>
              <a:t>pratiques</a:t>
            </a:r>
            <a:r>
              <a:rPr lang="en-US" dirty="0" smtClean="0"/>
              <a:t> durables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4651" y="1514901"/>
            <a:ext cx="1678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Loyauté</a:t>
            </a:r>
            <a:r>
              <a:rPr lang="en-US" dirty="0" smtClean="0"/>
              <a:t> à </a:t>
            </a:r>
            <a:r>
              <a:rPr lang="en-US" dirty="0"/>
              <a:t>bb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176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50" y="184831"/>
            <a:ext cx="7632700" cy="457200"/>
          </a:xfrm>
        </p:spPr>
        <p:txBody>
          <a:bodyPr/>
          <a:lstStyle/>
          <a:p>
            <a:r>
              <a:rPr lang="en-US" sz="2600" dirty="0"/>
              <a:t>Social Responsibility</a:t>
            </a:r>
          </a:p>
        </p:txBody>
      </p:sp>
      <p:pic>
        <p:nvPicPr>
          <p:cNvPr id="6" name="Picture 5" descr="BB Stationery PPt  2.jpg"/>
          <p:cNvPicPr>
            <a:picLocks noChangeAspect="1"/>
          </p:cNvPicPr>
          <p:nvPr/>
        </p:nvPicPr>
        <p:blipFill>
          <a:blip r:embed="rId2" cstate="print"/>
          <a:srcRect t="86667"/>
          <a:stretch>
            <a:fillRect/>
          </a:stretch>
        </p:blipFill>
        <p:spPr>
          <a:xfrm>
            <a:off x="0" y="5943600"/>
            <a:ext cx="9144000" cy="914400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3516" y="1148931"/>
            <a:ext cx="3826936" cy="304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16" y="4252173"/>
            <a:ext cx="8610600" cy="1219200"/>
          </a:xfrm>
        </p:spPr>
        <p:txBody>
          <a:bodyPr/>
          <a:lstStyle/>
          <a:p>
            <a:r>
              <a:rPr lang="fr-FR" sz="2000" dirty="0" err="1"/>
              <a:t>Bigbasket</a:t>
            </a:r>
            <a:r>
              <a:rPr lang="fr-FR" sz="2000" dirty="0"/>
              <a:t> a pris l'initiative de payer aux agriculteurs au moins le coût de production lorsque les prix ont chuté de 30% du coût de production (5 </a:t>
            </a:r>
            <a:r>
              <a:rPr lang="fr-FR" sz="2000" dirty="0" err="1"/>
              <a:t>Rs</a:t>
            </a:r>
            <a:r>
              <a:rPr lang="fr-FR" sz="2000" dirty="0"/>
              <a:t> par kg)</a:t>
            </a:r>
          </a:p>
          <a:p>
            <a:r>
              <a:rPr lang="fr-FR" sz="2000" dirty="0"/>
              <a:t>A aidé à augmenter la demande de tomate pour améliorer la situation du </a:t>
            </a:r>
            <a:r>
              <a:rPr lang="fr-FR" sz="2000" dirty="0" smtClean="0"/>
              <a:t>marché</a:t>
            </a:r>
            <a:endParaRPr lang="en-US" sz="20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0551" y="5828184"/>
            <a:ext cx="9144000" cy="2308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http://www.prnewswire.co.in/news-releases/bigbasketcom-comes-to-aid-of-crisis-hit-farmers-ikarnataka-sets-subsistence-price-for-tomatoes-in-bangalore-591366991.html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3290" y="1213286"/>
            <a:ext cx="3870960" cy="2978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4113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B Stationery PPt  2.jpg"/>
          <p:cNvPicPr>
            <a:picLocks noChangeAspect="1"/>
          </p:cNvPicPr>
          <p:nvPr/>
        </p:nvPicPr>
        <p:blipFill>
          <a:blip r:embed="rId2" cstate="print"/>
          <a:srcRect t="86667"/>
          <a:stretch>
            <a:fillRect/>
          </a:stretch>
        </p:blipFill>
        <p:spPr>
          <a:xfrm>
            <a:off x="0" y="5943600"/>
            <a:ext cx="9144000" cy="914400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362200" y="855669"/>
            <a:ext cx="5184576" cy="1003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2" indent="-342900">
              <a:lnSpc>
                <a:spcPct val="150000"/>
              </a:lnSpc>
              <a:buNone/>
            </a:pPr>
            <a:r>
              <a:rPr lang="en-IN" sz="4400" b="1" smtClean="0">
                <a:solidFill>
                  <a:srgbClr val="002060"/>
                </a:solidFill>
                <a:latin typeface="Calibri" pitchFamily="34" charset="0"/>
              </a:rPr>
              <a:t>MERCI</a:t>
            </a:r>
            <a:r>
              <a:rPr lang="en-IN" sz="4400" b="1" smtClean="0">
                <a:solidFill>
                  <a:srgbClr val="002060"/>
                </a:solidFill>
                <a:latin typeface="Calibri" pitchFamily="34" charset="0"/>
              </a:rPr>
              <a:t>....</a:t>
            </a:r>
            <a:endParaRPr lang="en-IN" sz="44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5001"/>
            <a:ext cx="7467600" cy="423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07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About 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172201"/>
            <a:ext cx="2133600" cy="337038"/>
          </a:xfrm>
        </p:spPr>
        <p:txBody>
          <a:bodyPr/>
          <a:lstStyle/>
          <a:p>
            <a:fld id="{6DB6B7A9-BB89-411A-B755-AD4924E88866}" type="slidenum">
              <a:rPr lang="en-US" smtClean="0">
                <a:solidFill>
                  <a:srgbClr val="53565A">
                    <a:lumMod val="50000"/>
                  </a:srgbClr>
                </a:solidFill>
              </a:rPr>
              <a:pPr/>
              <a:t>2</a:t>
            </a:fld>
            <a:endParaRPr lang="en-US" dirty="0">
              <a:solidFill>
                <a:srgbClr val="53565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513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err="1" smtClean="0"/>
              <a:t>Aperçu</a:t>
            </a:r>
            <a:r>
              <a:rPr lang="en-US" dirty="0" smtClean="0"/>
              <a:t> de </a:t>
            </a:r>
            <a:r>
              <a:rPr lang="en-US" dirty="0" err="1" smtClean="0"/>
              <a:t>BigBasket</a:t>
            </a:r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/>
          </p:nvPr>
        </p:nvGraphicFramePr>
        <p:xfrm>
          <a:off x="359878" y="2123649"/>
          <a:ext cx="5231814" cy="35739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1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082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421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70510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406" marR="84406" marT="42203" marB="42203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8449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406" marR="84406" marT="42203" marB="42203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84990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406" marR="84406" marT="42203" marB="42203"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84406" marR="84406" marT="42203" marB="42203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 bwMode="gray">
          <a:xfrm>
            <a:off x="526054" y="3428525"/>
            <a:ext cx="1434905" cy="10128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2954" dirty="0">
                <a:solidFill>
                  <a:srgbClr val="B23E39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20k+</a:t>
            </a:r>
          </a:p>
          <a:p>
            <a:pPr algn="r"/>
            <a:r>
              <a:rPr lang="en-US" sz="1108" dirty="0" err="1" smtClean="0">
                <a:solidFill>
                  <a:srgbClr val="4A4043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Produits</a:t>
            </a:r>
            <a:endParaRPr lang="en-US" sz="1108" dirty="0">
              <a:solidFill>
                <a:srgbClr val="4A4043"/>
              </a:solidFill>
              <a:latin typeface="Proxima Nova Rg" panose="02000506030000020004" pitchFamily="50" charset="0"/>
              <a:cs typeface="Arial" panose="020B0604020202020204" pitchFamily="34" charset="0"/>
            </a:endParaRPr>
          </a:p>
          <a:p>
            <a:pPr algn="r"/>
            <a:r>
              <a:rPr lang="en-US" sz="1108" dirty="0">
                <a:solidFill>
                  <a:srgbClr val="4A4043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1,000+ </a:t>
            </a:r>
            <a:r>
              <a:rPr lang="en-US" sz="1108" dirty="0" smtClean="0">
                <a:solidFill>
                  <a:srgbClr val="4A4043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Marques</a:t>
            </a:r>
            <a:endParaRPr lang="en-US" sz="1108" dirty="0">
              <a:solidFill>
                <a:srgbClr val="4A4043"/>
              </a:solidFill>
              <a:latin typeface="Proxima Nova Rg" panose="02000506030000020004" pitchFamily="50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 bwMode="gray">
          <a:xfrm>
            <a:off x="531545" y="2289892"/>
            <a:ext cx="1434905" cy="10128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2400" dirty="0">
                <a:solidFill>
                  <a:srgbClr val="B23E39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Dec 2011</a:t>
            </a:r>
          </a:p>
          <a:p>
            <a:pPr algn="r"/>
            <a:r>
              <a:rPr lang="en-US" sz="1108" dirty="0" err="1" smtClean="0">
                <a:solidFill>
                  <a:srgbClr val="4A4043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Mois</a:t>
            </a:r>
            <a:r>
              <a:rPr lang="en-US" sz="1108" dirty="0" smtClean="0">
                <a:solidFill>
                  <a:srgbClr val="4A4043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 de </a:t>
            </a:r>
            <a:r>
              <a:rPr lang="en-US" sz="1108" dirty="0" err="1" smtClean="0">
                <a:solidFill>
                  <a:srgbClr val="4A4043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Lancement</a:t>
            </a:r>
            <a:endParaRPr lang="en-US" sz="1108" dirty="0">
              <a:solidFill>
                <a:srgbClr val="4A4043"/>
              </a:solidFill>
              <a:latin typeface="Proxima Nova Rg" panose="02000506030000020004" pitchFamily="50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 bwMode="gray">
          <a:xfrm>
            <a:off x="2177716" y="2280412"/>
            <a:ext cx="1434905" cy="10128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2954" dirty="0">
                <a:solidFill>
                  <a:srgbClr val="B23E39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30</a:t>
            </a:r>
          </a:p>
          <a:p>
            <a:pPr algn="r"/>
            <a:r>
              <a:rPr lang="en-US" sz="1108" dirty="0" err="1" smtClean="0">
                <a:solidFill>
                  <a:srgbClr val="4A4043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Ville</a:t>
            </a:r>
            <a:r>
              <a:rPr lang="en-US" sz="1108" dirty="0" err="1" smtClean="0">
                <a:solidFill>
                  <a:srgbClr val="4A4043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s</a:t>
            </a:r>
            <a:endParaRPr lang="en-US" sz="1108" dirty="0">
              <a:solidFill>
                <a:srgbClr val="4A4043"/>
              </a:solidFill>
              <a:latin typeface="Proxima Nova Rg" panose="02000506030000020004" pitchFamily="50" charset="0"/>
              <a:cs typeface="Arial" panose="020B0604020202020204" pitchFamily="34" charset="0"/>
            </a:endParaRPr>
          </a:p>
        </p:txBody>
      </p:sp>
      <p:pic>
        <p:nvPicPr>
          <p:cNvPr id="32" name="Picture 2" descr="http://elaanisvital.com/final_png/icon_-29.png"/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2257944" y="2273488"/>
            <a:ext cx="580992" cy="56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 bwMode="gray">
          <a:xfrm>
            <a:off x="251010" y="4606035"/>
            <a:ext cx="1659120" cy="10128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2954" dirty="0">
                <a:solidFill>
                  <a:srgbClr val="B23E39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2.0</a:t>
            </a:r>
          </a:p>
          <a:p>
            <a:pPr algn="r"/>
            <a:r>
              <a:rPr lang="en-US" sz="1108" dirty="0">
                <a:solidFill>
                  <a:srgbClr val="4A4043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Million</a:t>
            </a:r>
          </a:p>
          <a:p>
            <a:pPr algn="r"/>
            <a:r>
              <a:rPr lang="en-US" sz="1108" dirty="0" err="1" smtClean="0">
                <a:solidFill>
                  <a:srgbClr val="4A4043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Visiteurs</a:t>
            </a:r>
            <a:r>
              <a:rPr lang="en-US" sz="1108" dirty="0" smtClean="0">
                <a:solidFill>
                  <a:srgbClr val="4A4043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 par </a:t>
            </a:r>
            <a:r>
              <a:rPr lang="en-US" sz="1108" dirty="0" err="1" smtClean="0">
                <a:solidFill>
                  <a:srgbClr val="4A4043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Mois</a:t>
            </a:r>
            <a:r>
              <a:rPr lang="en-US" sz="1108" baseline="30000" dirty="0" smtClean="0">
                <a:solidFill>
                  <a:srgbClr val="4A4043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(3</a:t>
            </a:r>
            <a:r>
              <a:rPr lang="en-US" sz="1108" baseline="30000" dirty="0">
                <a:solidFill>
                  <a:srgbClr val="4A4043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36" name="Picture 35" descr="consumer-icons.png"/>
          <p:cNvPicPr>
            <a:picLocks noChangeAspect="1"/>
          </p:cNvPicPr>
          <p:nvPr/>
        </p:nvPicPr>
        <p:blipFill>
          <a:blip r:embed="rId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 flipH="1">
            <a:off x="483641" y="4586399"/>
            <a:ext cx="607703" cy="49900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 bwMode="gray">
          <a:xfrm>
            <a:off x="3744405" y="4642098"/>
            <a:ext cx="1784241" cy="10128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2954" dirty="0">
                <a:solidFill>
                  <a:srgbClr val="B23E39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4.0</a:t>
            </a:r>
          </a:p>
          <a:p>
            <a:pPr algn="r"/>
            <a:r>
              <a:rPr lang="en-US" sz="1108" dirty="0" smtClean="0">
                <a:solidFill>
                  <a:srgbClr val="4A4043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Millions de Clients </a:t>
            </a:r>
            <a:r>
              <a:rPr lang="en-US" sz="1108" dirty="0" err="1" smtClean="0">
                <a:solidFill>
                  <a:srgbClr val="4A4043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Inscrits</a:t>
            </a:r>
            <a:endParaRPr lang="en-US" sz="1108" dirty="0">
              <a:solidFill>
                <a:srgbClr val="4A4043"/>
              </a:solidFill>
              <a:latin typeface="Proxima Nova Rg" panose="02000506030000020004" pitchFamily="50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 bwMode="gray">
          <a:xfrm>
            <a:off x="2187764" y="3446106"/>
            <a:ext cx="1434905" cy="10128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2954" dirty="0">
                <a:solidFill>
                  <a:srgbClr val="B23E39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1.2Mn+</a:t>
            </a:r>
          </a:p>
          <a:p>
            <a:pPr algn="r"/>
            <a:r>
              <a:rPr lang="en-US" sz="1108" dirty="0" err="1" smtClean="0">
                <a:solidFill>
                  <a:srgbClr val="4A4043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Commandes</a:t>
            </a:r>
            <a:r>
              <a:rPr lang="en-US" sz="1108" dirty="0" smtClean="0">
                <a:solidFill>
                  <a:srgbClr val="4A4043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 </a:t>
            </a:r>
            <a:r>
              <a:rPr lang="en-US" sz="1108" dirty="0" err="1" smtClean="0">
                <a:solidFill>
                  <a:srgbClr val="4A4043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Mensuelles</a:t>
            </a:r>
            <a:r>
              <a:rPr lang="en-US" sz="1108" baseline="30000" dirty="0" smtClean="0">
                <a:solidFill>
                  <a:srgbClr val="4A4043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(1</a:t>
            </a:r>
            <a:r>
              <a:rPr lang="en-US" sz="1108" baseline="30000" dirty="0">
                <a:solidFill>
                  <a:srgbClr val="4A4043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0" name="TextBox 39"/>
          <p:cNvSpPr txBox="1"/>
          <p:nvPr/>
        </p:nvSpPr>
        <p:spPr bwMode="gray">
          <a:xfrm>
            <a:off x="4093742" y="3403903"/>
            <a:ext cx="1434905" cy="10128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2954" dirty="0">
                <a:solidFill>
                  <a:srgbClr val="B23E39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~85</a:t>
            </a:r>
            <a:r>
              <a:rPr lang="en-US" sz="2954" dirty="0" smtClean="0">
                <a:solidFill>
                  <a:srgbClr val="B23E39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%</a:t>
            </a:r>
          </a:p>
          <a:p>
            <a:pPr algn="r"/>
            <a:r>
              <a:rPr lang="en-US" sz="1108" dirty="0" err="1" smtClean="0">
                <a:solidFill>
                  <a:srgbClr val="4A4043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Répétitions</a:t>
            </a:r>
            <a:r>
              <a:rPr lang="en-US" sz="1108" dirty="0" smtClean="0">
                <a:solidFill>
                  <a:srgbClr val="4A4043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 de </a:t>
            </a:r>
            <a:r>
              <a:rPr lang="en-US" sz="1108" dirty="0" err="1" smtClean="0">
                <a:solidFill>
                  <a:srgbClr val="4A4043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Commande</a:t>
            </a:r>
            <a:r>
              <a:rPr lang="en-US" sz="1108" baseline="30000" dirty="0" smtClean="0">
                <a:solidFill>
                  <a:srgbClr val="4A4043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(2)</a:t>
            </a:r>
          </a:p>
          <a:p>
            <a:pPr algn="r"/>
            <a:r>
              <a:rPr lang="en-US" sz="1108" dirty="0" smtClean="0">
                <a:solidFill>
                  <a:srgbClr val="4A4043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Base </a:t>
            </a:r>
            <a:r>
              <a:rPr lang="en-US" sz="1108" dirty="0" smtClean="0">
                <a:solidFill>
                  <a:srgbClr val="4A4043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de clientele </a:t>
            </a:r>
            <a:r>
              <a:rPr lang="en-US" sz="1108" dirty="0" err="1" smtClean="0">
                <a:solidFill>
                  <a:srgbClr val="4A4043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loyale</a:t>
            </a:r>
            <a:endParaRPr lang="en-US" sz="1108" dirty="0">
              <a:solidFill>
                <a:srgbClr val="4A4043"/>
              </a:solidFill>
              <a:latin typeface="Proxima Nova Rg" panose="02000506030000020004" pitchFamily="50" charset="0"/>
              <a:cs typeface="Arial" panose="020B0604020202020204" pitchFamily="34" charset="0"/>
            </a:endParaRPr>
          </a:p>
        </p:txBody>
      </p:sp>
      <p:sp>
        <p:nvSpPr>
          <p:cNvPr id="2" name="Isosceles Triangle 1"/>
          <p:cNvSpPr/>
          <p:nvPr/>
        </p:nvSpPr>
        <p:spPr bwMode="auto">
          <a:xfrm>
            <a:off x="297349" y="864067"/>
            <a:ext cx="5272239" cy="985972"/>
          </a:xfrm>
          <a:prstGeom prst="triangle">
            <a:avLst/>
          </a:prstGeom>
          <a:solidFill>
            <a:srgbClr val="FFF6E7"/>
          </a:solidFill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4406" tIns="42203" rIns="84406" bIns="42203" numCol="1" rtlCol="0" anchor="b" anchorCtr="0" compatLnSpc="1">
            <a:prstTxWarp prst="textNoShape">
              <a:avLst/>
            </a:prstTxWarp>
          </a:bodyPr>
          <a:lstStyle/>
          <a:p>
            <a:pPr algn="ctr" defTabSz="844083" eaLnBrk="1" hangingPunct="1"/>
            <a:r>
              <a:rPr lang="en-US" sz="2215" dirty="0" smtClean="0">
                <a:solidFill>
                  <a:srgbClr val="B23E39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Principal </a:t>
            </a:r>
            <a:r>
              <a:rPr lang="en-US" sz="2215" dirty="0" err="1" smtClean="0">
                <a:solidFill>
                  <a:srgbClr val="B23E39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Supermarché</a:t>
            </a:r>
            <a:r>
              <a:rPr lang="en-US" sz="2215" dirty="0" smtClean="0">
                <a:solidFill>
                  <a:srgbClr val="B23E39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 </a:t>
            </a:r>
            <a:r>
              <a:rPr lang="en-US" sz="2215" dirty="0" err="1" smtClean="0">
                <a:solidFill>
                  <a:srgbClr val="B23E39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en</a:t>
            </a:r>
            <a:r>
              <a:rPr lang="en-US" sz="2215" dirty="0" smtClean="0">
                <a:solidFill>
                  <a:srgbClr val="B23E39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 </a:t>
            </a:r>
            <a:r>
              <a:rPr lang="en-US" sz="2215" dirty="0" err="1" smtClean="0">
                <a:solidFill>
                  <a:srgbClr val="B23E39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ligne</a:t>
            </a:r>
            <a:r>
              <a:rPr lang="en-US" sz="2215" dirty="0" smtClean="0">
                <a:solidFill>
                  <a:srgbClr val="B23E39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 de </a:t>
            </a:r>
            <a:r>
              <a:rPr lang="en-US" sz="2215" dirty="0" err="1" smtClean="0">
                <a:solidFill>
                  <a:srgbClr val="B23E39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l’Inde</a:t>
            </a:r>
            <a:endParaRPr lang="en-US" sz="2031" dirty="0">
              <a:solidFill>
                <a:srgbClr val="B23E39"/>
              </a:solidFill>
              <a:latin typeface="Proxima Nova Rg" panose="02000506030000020004" pitchFamily="50" charset="0"/>
              <a:cs typeface="Arial" panose="020B0604020202020204" pitchFamily="34" charset="0"/>
            </a:endParaRPr>
          </a:p>
        </p:txBody>
      </p:sp>
      <p:pic>
        <p:nvPicPr>
          <p:cNvPr id="47" name="Picture 4" descr="C:\Users\ss53857\Downloads\stack18.png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429498" y="3475613"/>
            <a:ext cx="494317" cy="4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3596" y="3386221"/>
            <a:ext cx="592714" cy="592714"/>
          </a:xfrm>
          <a:prstGeom prst="rect">
            <a:avLst/>
          </a:prstGeom>
        </p:spPr>
      </p:pic>
      <p:pic>
        <p:nvPicPr>
          <p:cNvPr id="26" name="Picture 7" descr="India's Largest Online Grocery Store - BigBasket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73"/>
          <a:stretch/>
        </p:blipFill>
        <p:spPr bwMode="auto">
          <a:xfrm>
            <a:off x="270475" y="2382767"/>
            <a:ext cx="458387" cy="47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>
            <p:custDataLst>
              <p:tags r:id="rId2"/>
            </p:custDataLst>
          </p:nvPr>
        </p:nvSpPr>
        <p:spPr bwMode="auto">
          <a:xfrm>
            <a:off x="152400" y="6465277"/>
            <a:ext cx="52754" cy="112542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738" dirty="0">
                <a:solidFill>
                  <a:srgbClr val="53565A"/>
                </a:solidFill>
                <a:ea typeface="+mj-ea"/>
              </a:rPr>
              <a:t>3</a:t>
            </a:r>
            <a:endParaRPr lang="en-US" sz="738" dirty="0">
              <a:solidFill>
                <a:srgbClr val="53565A"/>
              </a:solidFill>
              <a:latin typeface="Arial" pitchFamily="34" charset="0"/>
              <a:ea typeface="+mj-ea"/>
            </a:endParaRPr>
          </a:p>
        </p:txBody>
      </p:sp>
      <p:sp>
        <p:nvSpPr>
          <p:cNvPr id="30" name="TextBox 47"/>
          <p:cNvSpPr txBox="1">
            <a:spLocks noChangeArrowheads="1"/>
          </p:cNvSpPr>
          <p:nvPr/>
        </p:nvSpPr>
        <p:spPr bwMode="gray">
          <a:xfrm>
            <a:off x="130420" y="6188202"/>
            <a:ext cx="7109753" cy="11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Geneva" pitchFamily="34" charset="0"/>
                <a:cs typeface="Genev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Geneva" pitchFamily="34" charset="0"/>
                <a:cs typeface="Genev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Geneva" pitchFamily="34" charset="0"/>
                <a:cs typeface="Genev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Geneva" pitchFamily="34" charset="0"/>
                <a:cs typeface="Genev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Geneva" pitchFamily="34" charset="0"/>
                <a:cs typeface="Genev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34" charset="0"/>
                <a:cs typeface="Genev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34" charset="0"/>
                <a:cs typeface="Genev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34" charset="0"/>
                <a:cs typeface="Genev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pitchFamily="34" charset="0"/>
                <a:cs typeface="Geneva" pitchFamily="34" charset="0"/>
              </a:defRPr>
            </a:lvl9pPr>
          </a:lstStyle>
          <a:p>
            <a:pPr algn="l" eaLnBrk="1" hangingPunct="1"/>
            <a:r>
              <a:rPr lang="en-US" sz="738" dirty="0">
                <a:solidFill>
                  <a:srgbClr val="53565A"/>
                </a:solidFill>
                <a:latin typeface="Arial"/>
              </a:rPr>
              <a:t>Note: (1) May 2016 (2) FY15 (Fiscal year ending March 31, 2016) (3) May 2016 (4) FY16 over FY15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52672" y="4617644"/>
            <a:ext cx="661889" cy="4957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1457" y="885751"/>
            <a:ext cx="2833101" cy="51617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3" name="TextBox 22"/>
          <p:cNvSpPr txBox="1"/>
          <p:nvPr/>
        </p:nvSpPr>
        <p:spPr bwMode="gray">
          <a:xfrm>
            <a:off x="2177716" y="4606035"/>
            <a:ext cx="1434905" cy="10128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2954" dirty="0">
                <a:solidFill>
                  <a:srgbClr val="B23E39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3x</a:t>
            </a:r>
          </a:p>
          <a:p>
            <a:pPr algn="r"/>
            <a:r>
              <a:rPr lang="en-US" sz="1108" dirty="0">
                <a:solidFill>
                  <a:srgbClr val="4A4043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FY15</a:t>
            </a:r>
          </a:p>
          <a:p>
            <a:pPr algn="r"/>
            <a:r>
              <a:rPr lang="en-US" sz="1108" dirty="0" err="1" smtClean="0">
                <a:solidFill>
                  <a:srgbClr val="4A4043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Croissance</a:t>
            </a:r>
            <a:r>
              <a:rPr lang="en-US" sz="1108" dirty="0" smtClean="0">
                <a:solidFill>
                  <a:srgbClr val="4A4043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 de </a:t>
            </a:r>
            <a:r>
              <a:rPr lang="en-US" sz="1108" dirty="0" err="1" smtClean="0">
                <a:solidFill>
                  <a:srgbClr val="4A4043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Revenu</a:t>
            </a:r>
            <a:r>
              <a:rPr lang="en-US" sz="1108" baseline="30000" dirty="0" smtClean="0">
                <a:solidFill>
                  <a:srgbClr val="4A4043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(4</a:t>
            </a:r>
            <a:r>
              <a:rPr lang="en-US" sz="1108" baseline="30000" dirty="0">
                <a:solidFill>
                  <a:srgbClr val="4A4043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) </a:t>
            </a:r>
            <a:r>
              <a:rPr lang="en-US" sz="1108" dirty="0">
                <a:solidFill>
                  <a:srgbClr val="4A4043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$250 m (</a:t>
            </a:r>
            <a:r>
              <a:rPr lang="en-US" sz="1108" dirty="0" err="1">
                <a:solidFill>
                  <a:srgbClr val="4A4043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Rs</a:t>
            </a:r>
            <a:r>
              <a:rPr lang="en-US" sz="1108" dirty="0">
                <a:solidFill>
                  <a:srgbClr val="4A4043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 1500Cr) FY 16-17</a:t>
            </a:r>
          </a:p>
        </p:txBody>
      </p:sp>
      <p:pic>
        <p:nvPicPr>
          <p:cNvPr id="28" name="Picture 10" descr="https://www.webheadtech.com/Portals/0/Images/Icons/Grey/icon-chart-growth.png"/>
          <p:cNvPicPr>
            <a:picLocks noChangeAspect="1" noChangeArrowheads="1"/>
          </p:cNvPicPr>
          <p:nvPr/>
        </p:nvPicPr>
        <p:blipFill>
          <a:blip r:embed="rId1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2236331" y="4525736"/>
            <a:ext cx="596887" cy="5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 bwMode="gray">
          <a:xfrm>
            <a:off x="3953025" y="2188349"/>
            <a:ext cx="1514806" cy="10128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2954" dirty="0">
                <a:solidFill>
                  <a:srgbClr val="B23E39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12,000 </a:t>
            </a:r>
            <a:r>
              <a:rPr lang="en-US" sz="1108" dirty="0" err="1" smtClean="0">
                <a:solidFill>
                  <a:srgbClr val="4A4043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employés</a:t>
            </a:r>
            <a:r>
              <a:rPr lang="en-US" sz="1108" dirty="0">
                <a:solidFill>
                  <a:srgbClr val="4A4043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; 11,000 </a:t>
            </a:r>
            <a:r>
              <a:rPr lang="en-US" sz="1108" dirty="0" err="1" smtClean="0">
                <a:solidFill>
                  <a:srgbClr val="4A4043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employés</a:t>
            </a:r>
            <a:r>
              <a:rPr lang="en-US" sz="1108" dirty="0" smtClean="0">
                <a:solidFill>
                  <a:srgbClr val="4A4043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 </a:t>
            </a:r>
            <a:r>
              <a:rPr lang="en-US" sz="1108" dirty="0" err="1" smtClean="0">
                <a:solidFill>
                  <a:srgbClr val="4A4043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dans</a:t>
            </a:r>
            <a:r>
              <a:rPr lang="en-US" sz="1108" dirty="0" smtClean="0">
                <a:solidFill>
                  <a:srgbClr val="4A4043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 les </a:t>
            </a:r>
            <a:r>
              <a:rPr lang="en-US" sz="1108" dirty="0" smtClean="0">
                <a:solidFill>
                  <a:srgbClr val="4A4043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groups à revenue </a:t>
            </a:r>
            <a:r>
              <a:rPr lang="en-US" sz="1108" dirty="0" err="1" smtClean="0">
                <a:solidFill>
                  <a:srgbClr val="4A4043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faible</a:t>
            </a:r>
            <a:endParaRPr lang="en-US" sz="1108" dirty="0">
              <a:solidFill>
                <a:srgbClr val="4A4043"/>
              </a:solidFill>
              <a:latin typeface="Proxima Nova Rg" panose="02000506030000020004" pitchFamily="50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2750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-Right Arrow 2"/>
          <p:cNvSpPr/>
          <p:nvPr/>
        </p:nvSpPr>
        <p:spPr bwMode="auto">
          <a:xfrm>
            <a:off x="207562" y="717843"/>
            <a:ext cx="5878018" cy="612115"/>
          </a:xfrm>
          <a:prstGeom prst="leftRightArrow">
            <a:avLst/>
          </a:prstGeom>
          <a:solidFill>
            <a:schemeClr val="tx2">
              <a:lumMod val="40000"/>
              <a:lumOff val="6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algn="ctr" defTabSz="844083" eaLnBrk="1" hangingPunct="1"/>
            <a:endParaRPr lang="en-US" sz="969" dirty="0">
              <a:latin typeface="Arial" pitchFamily="34" charset="0"/>
              <a:ea typeface="+mj-ea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30757" y="857766"/>
            <a:ext cx="4970562" cy="554613"/>
          </a:xfrm>
          <a:prstGeom prst="rect">
            <a:avLst/>
          </a:prstGeom>
        </p:spPr>
        <p:txBody>
          <a:bodyPr vert="horz" wrap="square" lIns="99034" tIns="49517" rIns="99034" bIns="49517" rtlCol="0">
            <a:spAutoFit/>
          </a:bodyPr>
          <a:lstStyle/>
          <a:p>
            <a:pPr algn="ctr"/>
            <a:r>
              <a:rPr lang="en-US" sz="1477" b="1" kern="9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TitilliumText25L 250 wt"/>
              </a:rPr>
              <a:t>Technologie</a:t>
            </a:r>
            <a:r>
              <a:rPr lang="en-US" sz="1477" b="1" kern="900" dirty="0">
                <a:solidFill>
                  <a:schemeClr val="accent1">
                    <a:lumMod val="75000"/>
                  </a:schemeClr>
                </a:solidFill>
                <a:latin typeface="+mj-lt"/>
                <a:cs typeface="TitilliumText25L 250 wt"/>
              </a:rPr>
              <a:t> </a:t>
            </a:r>
            <a:r>
              <a:rPr lang="en-US" sz="1477" b="1" kern="9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TitilliumText25L 250 wt"/>
              </a:rPr>
              <a:t>permettant</a:t>
            </a:r>
            <a:r>
              <a:rPr lang="en-US" sz="1477" b="1" kern="9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tilliumText25L 250 wt"/>
              </a:rPr>
              <a:t> </a:t>
            </a:r>
            <a:r>
              <a:rPr lang="en-US" sz="1477" b="1" kern="9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TitilliumText25L 250 wt"/>
              </a:rPr>
              <a:t>une</a:t>
            </a:r>
            <a:r>
              <a:rPr lang="en-US" sz="1477" b="1" kern="9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tilliumText25L 250 wt"/>
              </a:rPr>
              <a:t> </a:t>
            </a:r>
            <a:r>
              <a:rPr lang="en-US" sz="1477" b="1" kern="900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TitilliumText25L 250 wt"/>
              </a:rPr>
              <a:t>C</a:t>
            </a:r>
            <a:r>
              <a:rPr lang="en-US" sz="1477" b="1" kern="9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TitilliumText25L 250 wt"/>
              </a:rPr>
              <a:t>haîne</a:t>
            </a:r>
            <a:r>
              <a:rPr lang="en-US" sz="1477" b="1" kern="9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tilliumText25L 250 wt"/>
              </a:rPr>
              <a:t> </a:t>
            </a:r>
            <a:r>
              <a:rPr lang="en-US" sz="1477" b="1" kern="9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TitilliumText25L 250 wt"/>
              </a:rPr>
              <a:t>d’Approvisionnement</a:t>
            </a:r>
            <a:r>
              <a:rPr lang="en-US" sz="1477" b="1" kern="9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tilliumText25L 250 wt"/>
              </a:rPr>
              <a:t> </a:t>
            </a:r>
            <a:r>
              <a:rPr lang="en-US" sz="1477" b="1" kern="90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TitilliumText25L 250 wt"/>
              </a:rPr>
              <a:t>Intégrale</a:t>
            </a:r>
            <a:endParaRPr lang="en-US" b="1" kern="900" dirty="0">
              <a:solidFill>
                <a:schemeClr val="tx2"/>
              </a:solidFill>
              <a:latin typeface="+mj-lt"/>
              <a:cs typeface="TitilliumText25L 250 w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78" y="311036"/>
            <a:ext cx="8697342" cy="340922"/>
          </a:xfrm>
        </p:spPr>
        <p:txBody>
          <a:bodyPr/>
          <a:lstStyle/>
          <a:p>
            <a:r>
              <a:rPr lang="en-US" dirty="0" err="1" smtClean="0"/>
              <a:t>Modèle</a:t>
            </a:r>
            <a:r>
              <a:rPr lang="en-US" dirty="0" smtClean="0"/>
              <a:t> </a:t>
            </a:r>
            <a:r>
              <a:rPr lang="en-US" dirty="0" err="1" smtClean="0"/>
              <a:t>Centré</a:t>
            </a:r>
            <a:r>
              <a:rPr lang="en-US" dirty="0" smtClean="0"/>
              <a:t> sur le </a:t>
            </a:r>
            <a:r>
              <a:rPr lang="en-US" dirty="0" err="1" smtClean="0"/>
              <a:t>Consommateur</a:t>
            </a:r>
            <a:r>
              <a:rPr lang="en-US" dirty="0" smtClean="0"/>
              <a:t> </a:t>
            </a:r>
            <a:r>
              <a:rPr lang="en-US" dirty="0" err="1" smtClean="0"/>
              <a:t>Basé</a:t>
            </a:r>
            <a:r>
              <a:rPr lang="en-US" dirty="0" smtClean="0"/>
              <a:t> sur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Puissante</a:t>
            </a:r>
            <a:r>
              <a:rPr lang="en-US" dirty="0" smtClean="0"/>
              <a:t> </a:t>
            </a:r>
            <a:r>
              <a:rPr lang="en-US" dirty="0" err="1" smtClean="0"/>
              <a:t>Gestion</a:t>
            </a:r>
            <a:r>
              <a:rPr lang="en-US" dirty="0" smtClean="0"/>
              <a:t> de la </a:t>
            </a:r>
            <a:r>
              <a:rPr lang="en-US" dirty="0" err="1" smtClean="0"/>
              <a:t>Chaine</a:t>
            </a:r>
            <a:r>
              <a:rPr lang="en-US" dirty="0" smtClean="0"/>
              <a:t> </a:t>
            </a:r>
            <a:r>
              <a:rPr lang="en-US" dirty="0" err="1" smtClean="0"/>
              <a:t>d’Approvisionnement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6625586" y="717842"/>
            <a:ext cx="2391104" cy="725109"/>
          </a:xfrm>
          <a:prstGeom prst="rect">
            <a:avLst/>
          </a:prstGeom>
        </p:spPr>
        <p:txBody>
          <a:bodyPr vert="horz" wrap="square" lIns="99034" tIns="49517" rIns="99034" bIns="49517" rtlCol="0">
            <a:spAutoFit/>
          </a:bodyPr>
          <a:lstStyle/>
          <a:p>
            <a:pPr algn="ctr"/>
            <a:r>
              <a:rPr lang="en-US" sz="1662" b="1" kern="900" dirty="0">
                <a:solidFill>
                  <a:schemeClr val="accent2"/>
                </a:solidFill>
                <a:latin typeface="+mj-lt"/>
                <a:cs typeface="TitilliumText25L 250 wt"/>
              </a:rPr>
              <a:t>‘One Stop Shop’</a:t>
            </a:r>
            <a:r>
              <a:rPr lang="en-US" sz="1200" b="1" kern="900" dirty="0">
                <a:solidFill>
                  <a:schemeClr val="tx2"/>
                </a:solidFill>
                <a:latin typeface="+mj-lt"/>
                <a:cs typeface="TitilliumText25L 250 wt"/>
              </a:rPr>
              <a:t/>
            </a:r>
            <a:br>
              <a:rPr lang="en-US" sz="1200" b="1" kern="900" dirty="0">
                <a:solidFill>
                  <a:schemeClr val="tx2"/>
                </a:solidFill>
                <a:latin typeface="+mj-lt"/>
                <a:cs typeface="TitilliumText25L 250 wt"/>
              </a:rPr>
            </a:br>
            <a:r>
              <a:rPr lang="en-US" sz="1200" b="1" kern="900" dirty="0" err="1" smtClean="0">
                <a:solidFill>
                  <a:schemeClr val="tx2"/>
                </a:solidFill>
                <a:latin typeface="+mj-lt"/>
                <a:cs typeface="TitilliumText25L 250 wt"/>
              </a:rPr>
              <a:t>Répond</a:t>
            </a:r>
            <a:r>
              <a:rPr lang="en-US" sz="1200" b="1" kern="900" dirty="0" smtClean="0">
                <a:solidFill>
                  <a:schemeClr val="tx2"/>
                </a:solidFill>
                <a:latin typeface="+mj-lt"/>
                <a:cs typeface="TitilliumText25L 250 wt"/>
              </a:rPr>
              <a:t> aux </a:t>
            </a:r>
            <a:r>
              <a:rPr lang="en-US" sz="1200" b="1" kern="900" dirty="0" err="1" smtClean="0">
                <a:solidFill>
                  <a:schemeClr val="tx2"/>
                </a:solidFill>
                <a:latin typeface="+mj-lt"/>
                <a:cs typeface="TitilliumText25L 250 wt"/>
              </a:rPr>
              <a:t>demandes</a:t>
            </a:r>
            <a:r>
              <a:rPr lang="en-US" sz="1200" b="1" kern="900" dirty="0" smtClean="0">
                <a:solidFill>
                  <a:schemeClr val="tx2"/>
                </a:solidFill>
                <a:latin typeface="+mj-lt"/>
                <a:cs typeface="TitilliumText25L 250 wt"/>
              </a:rPr>
              <a:t> </a:t>
            </a:r>
            <a:r>
              <a:rPr lang="en-US" sz="1200" b="1" kern="900" dirty="0" err="1" smtClean="0">
                <a:solidFill>
                  <a:schemeClr val="tx2"/>
                </a:solidFill>
                <a:latin typeface="+mj-lt"/>
                <a:cs typeface="TitilliumText25L 250 wt"/>
              </a:rPr>
              <a:t>d’une</a:t>
            </a:r>
            <a:r>
              <a:rPr lang="en-US" sz="1200" b="1" kern="900" dirty="0" smtClean="0">
                <a:solidFill>
                  <a:schemeClr val="tx2"/>
                </a:solidFill>
                <a:latin typeface="+mj-lt"/>
                <a:cs typeface="TitilliumText25L 250 wt"/>
              </a:rPr>
              <a:t> clientele </a:t>
            </a:r>
            <a:r>
              <a:rPr lang="en-US" sz="1200" b="1" kern="900" dirty="0" err="1" smtClean="0">
                <a:solidFill>
                  <a:schemeClr val="tx2"/>
                </a:solidFill>
                <a:latin typeface="+mj-lt"/>
                <a:cs typeface="TitilliumText25L 250 wt"/>
              </a:rPr>
              <a:t>variée</a:t>
            </a:r>
            <a:endParaRPr lang="en-US" sz="1200" b="1" kern="900" dirty="0">
              <a:solidFill>
                <a:schemeClr val="tx2"/>
              </a:solidFill>
              <a:latin typeface="+mj-lt"/>
              <a:cs typeface="TitilliumText25L 250 wt"/>
            </a:endParaRPr>
          </a:p>
        </p:txBody>
      </p:sp>
      <p:pic>
        <p:nvPicPr>
          <p:cNvPr id="51" name="Picture 50" descr="warehouse shelves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8569" y="3531027"/>
            <a:ext cx="1619677" cy="1121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5" name="Isosceles Triangle 54"/>
          <p:cNvSpPr/>
          <p:nvPr/>
        </p:nvSpPr>
        <p:spPr>
          <a:xfrm rot="5400000">
            <a:off x="6190784" y="2095737"/>
            <a:ext cx="621143" cy="229477"/>
          </a:xfrm>
          <a:prstGeom prst="triangle">
            <a:avLst/>
          </a:prstGeom>
          <a:solidFill>
            <a:schemeClr val="bg1">
              <a:lumMod val="10000"/>
              <a:lumOff val="90000"/>
            </a:schemeClr>
          </a:solidFill>
          <a:ln>
            <a:solidFill>
              <a:schemeClr val="bg1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9034" tIns="49517" rIns="99034" bIns="49517" rtlCol="0" anchor="ctr"/>
          <a:lstStyle/>
          <a:p>
            <a:pPr algn="ctr"/>
            <a:endParaRPr lang="en-US" dirty="0"/>
          </a:p>
        </p:txBody>
      </p:sp>
      <p:sp>
        <p:nvSpPr>
          <p:cNvPr id="58" name="Isosceles Triangle 57"/>
          <p:cNvSpPr/>
          <p:nvPr/>
        </p:nvSpPr>
        <p:spPr>
          <a:xfrm rot="5400000">
            <a:off x="6190784" y="3253407"/>
            <a:ext cx="621143" cy="229477"/>
          </a:xfrm>
          <a:prstGeom prst="triangle">
            <a:avLst/>
          </a:prstGeom>
          <a:solidFill>
            <a:schemeClr val="bg1">
              <a:lumMod val="10000"/>
              <a:lumOff val="90000"/>
            </a:schemeClr>
          </a:solidFill>
          <a:ln>
            <a:solidFill>
              <a:schemeClr val="bg1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9034" tIns="49517" rIns="99034" bIns="49517" rtlCol="0" anchor="ctr"/>
          <a:lstStyle/>
          <a:p>
            <a:pPr algn="ctr"/>
            <a:endParaRPr lang="en-US" dirty="0"/>
          </a:p>
        </p:txBody>
      </p:sp>
      <p:sp>
        <p:nvSpPr>
          <p:cNvPr id="59" name="Isosceles Triangle 58"/>
          <p:cNvSpPr/>
          <p:nvPr/>
        </p:nvSpPr>
        <p:spPr>
          <a:xfrm rot="5400000">
            <a:off x="6190784" y="4412958"/>
            <a:ext cx="621143" cy="229477"/>
          </a:xfrm>
          <a:prstGeom prst="triangle">
            <a:avLst/>
          </a:prstGeom>
          <a:solidFill>
            <a:schemeClr val="bg1">
              <a:lumMod val="10000"/>
              <a:lumOff val="90000"/>
            </a:schemeClr>
          </a:solidFill>
          <a:ln>
            <a:solidFill>
              <a:schemeClr val="bg1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9034" tIns="49517" rIns="99034" bIns="49517" rtlCol="0" anchor="ctr"/>
          <a:lstStyle/>
          <a:p>
            <a:pPr algn="ctr"/>
            <a:endParaRPr lang="en-US" dirty="0"/>
          </a:p>
        </p:txBody>
      </p:sp>
      <p:sp>
        <p:nvSpPr>
          <p:cNvPr id="60" name="Isosceles Triangle 59"/>
          <p:cNvSpPr/>
          <p:nvPr/>
        </p:nvSpPr>
        <p:spPr>
          <a:xfrm rot="5400000">
            <a:off x="6190784" y="5605689"/>
            <a:ext cx="621143" cy="229477"/>
          </a:xfrm>
          <a:prstGeom prst="triangle">
            <a:avLst/>
          </a:prstGeom>
          <a:solidFill>
            <a:schemeClr val="accent3"/>
          </a:solidFill>
          <a:ln>
            <a:solidFill>
              <a:schemeClr val="bg1">
                <a:lumMod val="10000"/>
                <a:lumOff val="9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9034" tIns="49517" rIns="99034" bIns="49517" rtlCol="0" anchor="ctr"/>
          <a:lstStyle/>
          <a:p>
            <a:pPr algn="ctr"/>
            <a:endParaRPr lang="en-US" dirty="0"/>
          </a:p>
        </p:txBody>
      </p:sp>
      <p:pic>
        <p:nvPicPr>
          <p:cNvPr id="62" name="Picture 5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12364" y="3199934"/>
            <a:ext cx="1158978" cy="602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5294" y="5499690"/>
            <a:ext cx="494168" cy="60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Isosceles Triangle 39"/>
          <p:cNvSpPr/>
          <p:nvPr/>
        </p:nvSpPr>
        <p:spPr bwMode="gray">
          <a:xfrm rot="5400000">
            <a:off x="-504561" y="3854969"/>
            <a:ext cx="4475142" cy="298967"/>
          </a:xfrm>
          <a:prstGeom prst="triangle">
            <a:avLst>
              <a:gd name="adj" fmla="val 49579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accent3">
                  <a:shade val="67500"/>
                  <a:satMod val="115000"/>
                </a:schemeClr>
              </a:gs>
              <a:gs pos="100000">
                <a:schemeClr val="accent3"/>
              </a:gs>
            </a:gsLst>
            <a:lin ang="16200000" scaled="1"/>
            <a:tileRect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defTabSz="8440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62" kern="0" dirty="0">
              <a:solidFill>
                <a:prstClr val="black"/>
              </a:solidFill>
              <a:ea typeface="+mj-e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7176" y="2344036"/>
            <a:ext cx="1183748" cy="3798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406" tIns="49517" rIns="84406" bIns="49517" rtlCol="0" anchor="ctr"/>
          <a:lstStyle/>
          <a:p>
            <a:pPr algn="ctr"/>
            <a:r>
              <a:rPr lang="en-US" sz="1015" b="1" dirty="0" err="1" smtClean="0">
                <a:solidFill>
                  <a:schemeClr val="bg1"/>
                </a:solidFill>
              </a:rPr>
              <a:t>Distributeurs</a:t>
            </a:r>
            <a:r>
              <a:rPr lang="en-US" sz="1015" b="1" dirty="0">
                <a:solidFill>
                  <a:schemeClr val="bg1"/>
                </a:solidFill>
              </a:rPr>
              <a:t>/ </a:t>
            </a:r>
            <a:r>
              <a:rPr lang="en-US" sz="1015" b="1" dirty="0" smtClean="0">
                <a:solidFill>
                  <a:schemeClr val="bg1"/>
                </a:solidFill>
              </a:rPr>
              <a:t>Marques</a:t>
            </a:r>
            <a:endParaRPr lang="en-US" sz="1015" b="1" dirty="0">
              <a:solidFill>
                <a:schemeClr val="bg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 bwMode="gray">
          <a:xfrm>
            <a:off x="207562" y="1614035"/>
            <a:ext cx="1183819" cy="471848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5" b="1" dirty="0" err="1" smtClean="0">
                <a:solidFill>
                  <a:schemeClr val="bg1"/>
                </a:solidFill>
              </a:rPr>
              <a:t>Nourriture</a:t>
            </a:r>
            <a:r>
              <a:rPr lang="en-US" sz="1015" b="1" dirty="0" smtClean="0">
                <a:solidFill>
                  <a:schemeClr val="bg1"/>
                </a:solidFill>
              </a:rPr>
              <a:t> de Marque</a:t>
            </a:r>
            <a:endParaRPr lang="en-US" sz="1015" b="1" dirty="0">
              <a:solidFill>
                <a:schemeClr val="bg1"/>
              </a:solidFill>
            </a:endParaRPr>
          </a:p>
          <a:p>
            <a:pPr algn="ctr"/>
            <a:r>
              <a:rPr lang="en-US" sz="1015" b="1" dirty="0">
                <a:solidFill>
                  <a:schemeClr val="bg1"/>
                </a:solidFill>
              </a:rPr>
              <a:t>(40%)</a:t>
            </a:r>
          </a:p>
        </p:txBody>
      </p:sp>
      <p:cxnSp>
        <p:nvCxnSpPr>
          <p:cNvPr id="43" name="MessageLine"/>
          <p:cNvCxnSpPr/>
          <p:nvPr/>
        </p:nvCxnSpPr>
        <p:spPr bwMode="gray">
          <a:xfrm>
            <a:off x="191123" y="2236518"/>
            <a:ext cx="1237536" cy="0"/>
          </a:xfrm>
          <a:prstGeom prst="line">
            <a:avLst/>
          </a:prstGeom>
          <a:solidFill>
            <a:schemeClr val="folHlink"/>
          </a:solidFill>
          <a:ln w="19050" cap="flat" cmpd="sng" algn="ctr">
            <a:solidFill>
              <a:srgbClr val="97999B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Isosceles Triangle 45"/>
          <p:cNvSpPr/>
          <p:nvPr/>
        </p:nvSpPr>
        <p:spPr bwMode="gray">
          <a:xfrm rot="5400000">
            <a:off x="1817450" y="3840019"/>
            <a:ext cx="4475142" cy="328864"/>
          </a:xfrm>
          <a:prstGeom prst="triangle">
            <a:avLst>
              <a:gd name="adj" fmla="val 49579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accent3">
                  <a:shade val="67500"/>
                  <a:satMod val="115000"/>
                </a:schemeClr>
              </a:gs>
              <a:gs pos="100000">
                <a:schemeClr val="accent3"/>
              </a:gs>
            </a:gsLst>
            <a:lin ang="16200000" scaled="1"/>
            <a:tileRect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defTabSz="8440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62" kern="0" dirty="0">
              <a:solidFill>
                <a:prstClr val="black"/>
              </a:solidFill>
              <a:ea typeface="+mj-ea"/>
            </a:endParaRPr>
          </a:p>
        </p:txBody>
      </p:sp>
      <p:sp>
        <p:nvSpPr>
          <p:cNvPr id="47" name="Isosceles Triangle 46"/>
          <p:cNvSpPr/>
          <p:nvPr/>
        </p:nvSpPr>
        <p:spPr>
          <a:xfrm rot="5400000">
            <a:off x="6190784" y="2095737"/>
            <a:ext cx="621143" cy="229477"/>
          </a:xfrm>
          <a:prstGeom prst="triangle">
            <a:avLst/>
          </a:prstGeom>
          <a:solidFill>
            <a:schemeClr val="accent3"/>
          </a:solidFill>
          <a:ln>
            <a:solidFill>
              <a:schemeClr val="bg1">
                <a:lumMod val="10000"/>
                <a:lumOff val="9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9034" tIns="49517" rIns="99034" bIns="49517" rtlCol="0" anchor="ctr"/>
          <a:lstStyle/>
          <a:p>
            <a:pPr algn="ctr"/>
            <a:endParaRPr lang="en-US" dirty="0"/>
          </a:p>
        </p:txBody>
      </p:sp>
      <p:sp>
        <p:nvSpPr>
          <p:cNvPr id="52" name="Isosceles Triangle 51"/>
          <p:cNvSpPr/>
          <p:nvPr/>
        </p:nvSpPr>
        <p:spPr>
          <a:xfrm rot="5400000">
            <a:off x="6190784" y="3253407"/>
            <a:ext cx="621143" cy="229477"/>
          </a:xfrm>
          <a:prstGeom prst="triangle">
            <a:avLst/>
          </a:prstGeom>
          <a:solidFill>
            <a:schemeClr val="accent3"/>
          </a:solidFill>
          <a:ln>
            <a:solidFill>
              <a:schemeClr val="bg1">
                <a:lumMod val="10000"/>
                <a:lumOff val="9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9034" tIns="49517" rIns="99034" bIns="49517" rtlCol="0" anchor="ctr"/>
          <a:lstStyle/>
          <a:p>
            <a:pPr algn="ctr"/>
            <a:endParaRPr lang="en-US" dirty="0"/>
          </a:p>
        </p:txBody>
      </p:sp>
      <p:sp>
        <p:nvSpPr>
          <p:cNvPr id="65" name="Isosceles Triangle 64"/>
          <p:cNvSpPr/>
          <p:nvPr/>
        </p:nvSpPr>
        <p:spPr>
          <a:xfrm rot="5400000">
            <a:off x="6190784" y="4412958"/>
            <a:ext cx="621143" cy="229477"/>
          </a:xfrm>
          <a:prstGeom prst="triangle">
            <a:avLst/>
          </a:prstGeom>
          <a:solidFill>
            <a:schemeClr val="accent3"/>
          </a:solidFill>
          <a:ln>
            <a:solidFill>
              <a:schemeClr val="bg1">
                <a:lumMod val="10000"/>
                <a:lumOff val="9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9034" tIns="49517" rIns="99034" bIns="49517" rtlCol="0" anchor="ctr"/>
          <a:lstStyle/>
          <a:p>
            <a:pPr algn="ctr"/>
            <a:endParaRPr lang="en-US" dirty="0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059"/>
          <a:stretch/>
        </p:blipFill>
        <p:spPr>
          <a:xfrm>
            <a:off x="2640779" y="2463172"/>
            <a:ext cx="475260" cy="453254"/>
          </a:xfrm>
          <a:prstGeom prst="rect">
            <a:avLst/>
          </a:prstGeom>
        </p:spPr>
      </p:pic>
      <p:sp>
        <p:nvSpPr>
          <p:cNvPr id="67" name="Rounded Rectangle 66"/>
          <p:cNvSpPr/>
          <p:nvPr/>
        </p:nvSpPr>
        <p:spPr bwMode="gray">
          <a:xfrm>
            <a:off x="2544290" y="3001670"/>
            <a:ext cx="668236" cy="437576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DC</a:t>
            </a:r>
          </a:p>
        </p:txBody>
      </p:sp>
      <p:cxnSp>
        <p:nvCxnSpPr>
          <p:cNvPr id="68" name="MessageLine"/>
          <p:cNvCxnSpPr/>
          <p:nvPr/>
        </p:nvCxnSpPr>
        <p:spPr bwMode="gray">
          <a:xfrm>
            <a:off x="207562" y="1430443"/>
            <a:ext cx="5878018" cy="0"/>
          </a:xfrm>
          <a:prstGeom prst="line">
            <a:avLst/>
          </a:prstGeom>
          <a:solidFill>
            <a:schemeClr val="folHlink"/>
          </a:solidFill>
          <a:ln w="38100" cap="flat" cmpd="sng" algn="ctr">
            <a:solidFill>
              <a:srgbClr val="97999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Rectangle 68"/>
          <p:cNvSpPr/>
          <p:nvPr/>
        </p:nvSpPr>
        <p:spPr>
          <a:xfrm>
            <a:off x="197176" y="3706380"/>
            <a:ext cx="1183748" cy="3798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406" tIns="49517" rIns="84406" bIns="49517" rtlCol="0" anchor="ctr"/>
          <a:lstStyle/>
          <a:p>
            <a:pPr algn="ctr"/>
            <a:r>
              <a:rPr lang="en-US" sz="1015" b="1" dirty="0" err="1" smtClean="0">
                <a:solidFill>
                  <a:schemeClr val="bg1"/>
                </a:solidFill>
              </a:rPr>
              <a:t>Agriculteur</a:t>
            </a:r>
            <a:r>
              <a:rPr lang="en-US" sz="1015" b="1" dirty="0" err="1" smtClean="0">
                <a:solidFill>
                  <a:schemeClr val="bg1"/>
                </a:solidFill>
              </a:rPr>
              <a:t>s</a:t>
            </a:r>
            <a:endParaRPr lang="en-US" sz="1015" b="1" dirty="0">
              <a:solidFill>
                <a:schemeClr val="bg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97176" y="4259788"/>
            <a:ext cx="1183748" cy="3798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406" tIns="49517" rIns="84406" bIns="49517" rtlCol="0" anchor="ctr"/>
          <a:lstStyle/>
          <a:p>
            <a:pPr algn="ctr"/>
            <a:r>
              <a:rPr lang="en-US" sz="1015" b="1" dirty="0" err="1" smtClean="0">
                <a:solidFill>
                  <a:schemeClr val="bg1"/>
                </a:solidFill>
              </a:rPr>
              <a:t>Industriel</a:t>
            </a:r>
            <a:r>
              <a:rPr lang="en-US" sz="1015" b="1" dirty="0" err="1" smtClean="0">
                <a:solidFill>
                  <a:schemeClr val="bg1"/>
                </a:solidFill>
              </a:rPr>
              <a:t>s</a:t>
            </a:r>
            <a:endParaRPr lang="en-US" sz="1015" b="1" dirty="0">
              <a:solidFill>
                <a:schemeClr val="bg1"/>
              </a:solidFill>
            </a:endParaRPr>
          </a:p>
        </p:txBody>
      </p:sp>
      <p:sp>
        <p:nvSpPr>
          <p:cNvPr id="71" name="Rounded Rectangle 70"/>
          <p:cNvSpPr/>
          <p:nvPr/>
        </p:nvSpPr>
        <p:spPr bwMode="gray">
          <a:xfrm>
            <a:off x="207562" y="3055814"/>
            <a:ext cx="1183819" cy="471848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5" b="1" dirty="0" err="1" smtClean="0">
                <a:solidFill>
                  <a:schemeClr val="bg1"/>
                </a:solidFill>
              </a:rPr>
              <a:t>Nourriture</a:t>
            </a:r>
            <a:r>
              <a:rPr lang="en-US" sz="1015" b="1" dirty="0" smtClean="0">
                <a:solidFill>
                  <a:schemeClr val="bg1"/>
                </a:solidFill>
              </a:rPr>
              <a:t> de Marque </a:t>
            </a:r>
            <a:r>
              <a:rPr lang="en-US" sz="1015" b="1" dirty="0" err="1" smtClean="0">
                <a:solidFill>
                  <a:schemeClr val="bg1"/>
                </a:solidFill>
              </a:rPr>
              <a:t>Privée</a:t>
            </a:r>
            <a:endParaRPr lang="en-US" sz="1015" b="1" dirty="0">
              <a:solidFill>
                <a:schemeClr val="bg1"/>
              </a:solidFill>
            </a:endParaRPr>
          </a:p>
          <a:p>
            <a:pPr algn="ctr"/>
            <a:r>
              <a:rPr lang="en-US" sz="1015" b="1" dirty="0">
                <a:solidFill>
                  <a:schemeClr val="bg1"/>
                </a:solidFill>
              </a:rPr>
              <a:t>(35%)</a:t>
            </a:r>
          </a:p>
        </p:txBody>
      </p:sp>
      <p:cxnSp>
        <p:nvCxnSpPr>
          <p:cNvPr id="72" name="MessageLine"/>
          <p:cNvCxnSpPr/>
          <p:nvPr/>
        </p:nvCxnSpPr>
        <p:spPr bwMode="gray">
          <a:xfrm>
            <a:off x="191123" y="3594569"/>
            <a:ext cx="1237536" cy="0"/>
          </a:xfrm>
          <a:prstGeom prst="line">
            <a:avLst/>
          </a:prstGeom>
          <a:solidFill>
            <a:schemeClr val="folHlink"/>
          </a:solidFill>
          <a:ln w="19050" cap="flat" cmpd="sng" algn="ctr">
            <a:solidFill>
              <a:srgbClr val="97999B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" name="Rounded Rectangle 73"/>
          <p:cNvSpPr/>
          <p:nvPr/>
        </p:nvSpPr>
        <p:spPr bwMode="gray">
          <a:xfrm>
            <a:off x="4402740" y="1576754"/>
            <a:ext cx="1688123" cy="27140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5" b="1" dirty="0" err="1" smtClean="0">
                <a:solidFill>
                  <a:schemeClr val="bg1"/>
                </a:solidFill>
              </a:rPr>
              <a:t>Centres</a:t>
            </a:r>
            <a:endParaRPr lang="en-US" sz="1015" b="1" dirty="0">
              <a:solidFill>
                <a:schemeClr val="bg1"/>
              </a:solidFill>
            </a:endParaRPr>
          </a:p>
        </p:txBody>
      </p:sp>
      <p:sp>
        <p:nvSpPr>
          <p:cNvPr id="75" name="Rounded Rectangle 74"/>
          <p:cNvSpPr/>
          <p:nvPr/>
        </p:nvSpPr>
        <p:spPr bwMode="gray">
          <a:xfrm>
            <a:off x="4402740" y="2872486"/>
            <a:ext cx="1688123" cy="27140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5" b="1" dirty="0">
                <a:solidFill>
                  <a:schemeClr val="bg1"/>
                </a:solidFill>
              </a:rPr>
              <a:t>Dark Stores</a:t>
            </a:r>
          </a:p>
        </p:txBody>
      </p:sp>
      <p:sp>
        <p:nvSpPr>
          <p:cNvPr id="76" name="Rounded Rectangle 75"/>
          <p:cNvSpPr/>
          <p:nvPr/>
        </p:nvSpPr>
        <p:spPr bwMode="gray">
          <a:xfrm>
            <a:off x="4402740" y="3950049"/>
            <a:ext cx="1688123" cy="27140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6881" rIns="16881" rtlCol="0" anchor="ctr"/>
          <a:lstStyle/>
          <a:p>
            <a:pPr algn="ctr"/>
            <a:r>
              <a:rPr lang="en-US" sz="1015" b="1" dirty="0" err="1" smtClean="0">
                <a:solidFill>
                  <a:schemeClr val="bg1"/>
                </a:solidFill>
              </a:rPr>
              <a:t>Magasins</a:t>
            </a:r>
            <a:r>
              <a:rPr lang="en-US" sz="1015" b="1" dirty="0" smtClean="0">
                <a:solidFill>
                  <a:schemeClr val="bg1"/>
                </a:solidFill>
              </a:rPr>
              <a:t> </a:t>
            </a:r>
            <a:r>
              <a:rPr lang="en-US" sz="1015" b="1" dirty="0" err="1" smtClean="0">
                <a:solidFill>
                  <a:schemeClr val="bg1"/>
                </a:solidFill>
              </a:rPr>
              <a:t>Kirana</a:t>
            </a:r>
            <a:endParaRPr lang="en-US" sz="1015" b="1" dirty="0">
              <a:solidFill>
                <a:schemeClr val="bg1"/>
              </a:solidFill>
            </a:endParaRPr>
          </a:p>
        </p:txBody>
      </p:sp>
      <p:sp>
        <p:nvSpPr>
          <p:cNvPr id="77" name="Rounded Rectangle 76"/>
          <p:cNvSpPr/>
          <p:nvPr/>
        </p:nvSpPr>
        <p:spPr bwMode="gray">
          <a:xfrm>
            <a:off x="4402740" y="5107860"/>
            <a:ext cx="1688123" cy="27140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5" b="1" dirty="0" err="1" smtClean="0">
                <a:solidFill>
                  <a:schemeClr val="bg1"/>
                </a:solidFill>
              </a:rPr>
              <a:t>Magasins</a:t>
            </a:r>
            <a:r>
              <a:rPr lang="en-US" sz="1015" b="1" dirty="0" smtClean="0">
                <a:solidFill>
                  <a:schemeClr val="bg1"/>
                </a:solidFill>
              </a:rPr>
              <a:t> </a:t>
            </a:r>
            <a:r>
              <a:rPr lang="en-US" sz="1015" b="1" dirty="0" err="1" smtClean="0">
                <a:solidFill>
                  <a:schemeClr val="bg1"/>
                </a:solidFill>
              </a:rPr>
              <a:t>d’alimentation</a:t>
            </a:r>
            <a:r>
              <a:rPr lang="en-US" sz="1015" b="1" dirty="0" smtClean="0">
                <a:solidFill>
                  <a:schemeClr val="bg1"/>
                </a:solidFill>
              </a:rPr>
              <a:t> </a:t>
            </a:r>
            <a:r>
              <a:rPr lang="en-US" sz="1015" b="1" dirty="0" err="1" smtClean="0">
                <a:solidFill>
                  <a:schemeClr val="bg1"/>
                </a:solidFill>
              </a:rPr>
              <a:t>locaux</a:t>
            </a:r>
            <a:endParaRPr lang="en-US" sz="1015" b="1" dirty="0">
              <a:solidFill>
                <a:schemeClr val="bg1"/>
              </a:solidFill>
            </a:endParaRPr>
          </a:p>
        </p:txBody>
      </p:sp>
      <p:cxnSp>
        <p:nvCxnSpPr>
          <p:cNvPr id="79" name="MessageLine"/>
          <p:cNvCxnSpPr/>
          <p:nvPr/>
        </p:nvCxnSpPr>
        <p:spPr bwMode="gray">
          <a:xfrm>
            <a:off x="6730031" y="1430443"/>
            <a:ext cx="2182214" cy="0"/>
          </a:xfrm>
          <a:prstGeom prst="line">
            <a:avLst/>
          </a:prstGeom>
          <a:solidFill>
            <a:schemeClr val="folHlink"/>
          </a:solidFill>
          <a:ln w="38100" cap="flat" cmpd="sng" algn="ctr">
            <a:solidFill>
              <a:srgbClr val="97999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2" name="Picture 2" descr="http://www.eurekapub.eu/sites/default/files/images/articles/1-boosting-output-cross-docking-uk-868.jpg?1385387589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454" b="84581" l="0" r="100000">
                        <a14:foregroundMark x1="77637" y1="16740" x2="77637" y2="16740"/>
                        <a14:foregroundMark x1="6329" y1="75330" x2="6329" y2="75330"/>
                        <a14:foregroundMark x1="44304" y1="32599" x2="44304" y2="32599"/>
                        <a14:foregroundMark x1="48945" y1="32599" x2="48945" y2="32599"/>
                        <a14:foregroundMark x1="51899" y1="32159" x2="51899" y2="32159"/>
                        <a14:foregroundMark x1="54852" y1="32599" x2="54852" y2="32599"/>
                        <a14:foregroundMark x1="18565" y1="26872" x2="18565" y2="26872"/>
                        <a14:foregroundMark x1="20675" y1="28194" x2="20675" y2="28194"/>
                        <a14:foregroundMark x1="22785" y1="27313" x2="22785" y2="27313"/>
                        <a14:foregroundMark x1="21097" y1="25110" x2="21097" y2="25110"/>
                        <a14:foregroundMark x1="20675" y1="32159" x2="20675" y2="321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907" b="15205"/>
          <a:stretch/>
        </p:blipFill>
        <p:spPr bwMode="gray">
          <a:xfrm>
            <a:off x="4666128" y="1976490"/>
            <a:ext cx="1069308" cy="74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>
            <p:custDataLst>
              <p:tags r:id="rId2"/>
            </p:custDataLst>
          </p:nvPr>
        </p:nvSpPr>
        <p:spPr bwMode="auto">
          <a:xfrm>
            <a:off x="152400" y="6465277"/>
            <a:ext cx="52754" cy="112542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738" dirty="0">
                <a:solidFill>
                  <a:srgbClr val="53565A"/>
                </a:solidFill>
                <a:ea typeface="+mj-ea"/>
              </a:rPr>
              <a:t>4</a:t>
            </a:r>
            <a:endParaRPr lang="en-US" sz="738" dirty="0">
              <a:solidFill>
                <a:srgbClr val="53565A"/>
              </a:solidFill>
              <a:latin typeface="Arial" pitchFamily="34" charset="0"/>
              <a:ea typeface="+mj-ea"/>
            </a:endParaRPr>
          </a:p>
        </p:txBody>
      </p:sp>
      <p:pic>
        <p:nvPicPr>
          <p:cNvPr id="49" name="Picture 2" descr="C:\Users\kt10814\AppData\Local\Microsoft\Windows\Temporary Internet Files\Content.Outlook\T1PKVG5R\New Van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7" r="5960"/>
          <a:stretch/>
        </p:blipFill>
        <p:spPr bwMode="auto">
          <a:xfrm>
            <a:off x="6877472" y="2397149"/>
            <a:ext cx="2011679" cy="133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998956" y="4594365"/>
            <a:ext cx="1960463" cy="10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ounded Rectangle 53"/>
          <p:cNvSpPr/>
          <p:nvPr/>
        </p:nvSpPr>
        <p:spPr bwMode="gray">
          <a:xfrm>
            <a:off x="7166986" y="1790596"/>
            <a:ext cx="1183819" cy="471848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5" b="1" dirty="0" smtClean="0">
                <a:solidFill>
                  <a:schemeClr val="bg1"/>
                </a:solidFill>
              </a:rPr>
              <a:t>Service </a:t>
            </a:r>
            <a:r>
              <a:rPr lang="en-US" sz="1015" b="1" dirty="0" err="1" smtClean="0">
                <a:solidFill>
                  <a:schemeClr val="bg1"/>
                </a:solidFill>
              </a:rPr>
              <a:t>complet</a:t>
            </a:r>
            <a:r>
              <a:rPr lang="en-US" sz="1015" b="1" dirty="0" smtClean="0">
                <a:solidFill>
                  <a:schemeClr val="bg1"/>
                </a:solidFill>
              </a:rPr>
              <a:t> de Livraison</a:t>
            </a:r>
            <a:endParaRPr lang="en-US" sz="1015" b="1" dirty="0">
              <a:solidFill>
                <a:schemeClr val="bg1"/>
              </a:solidFill>
            </a:endParaRPr>
          </a:p>
        </p:txBody>
      </p:sp>
      <p:sp>
        <p:nvSpPr>
          <p:cNvPr id="63" name="Rounded Rectangle 62"/>
          <p:cNvSpPr/>
          <p:nvPr/>
        </p:nvSpPr>
        <p:spPr bwMode="gray">
          <a:xfrm>
            <a:off x="7140187" y="4072327"/>
            <a:ext cx="1183819" cy="471848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5" b="1" dirty="0" smtClean="0">
                <a:solidFill>
                  <a:schemeClr val="bg1"/>
                </a:solidFill>
              </a:rPr>
              <a:t>Livraisons Express </a:t>
            </a:r>
            <a:r>
              <a:rPr lang="en-US" sz="1015" b="1" dirty="0" err="1" smtClean="0">
                <a:solidFill>
                  <a:schemeClr val="bg1"/>
                </a:solidFill>
              </a:rPr>
              <a:t>en</a:t>
            </a:r>
            <a:r>
              <a:rPr lang="en-US" sz="1015" b="1" dirty="0" smtClean="0">
                <a:solidFill>
                  <a:schemeClr val="bg1"/>
                </a:solidFill>
              </a:rPr>
              <a:t> </a:t>
            </a:r>
            <a:r>
              <a:rPr lang="en-US" sz="1015" b="1" dirty="0">
                <a:solidFill>
                  <a:schemeClr val="bg1"/>
                </a:solidFill>
              </a:rPr>
              <a:t>90 Minutes</a:t>
            </a:r>
          </a:p>
        </p:txBody>
      </p:sp>
      <p:pic>
        <p:nvPicPr>
          <p:cNvPr id="73" name="Picture 2" descr="https://finnoesis.files.wordpress.com/2013/08/kirana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533173" y="4250336"/>
            <a:ext cx="1383940" cy="79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206263" y="5606584"/>
            <a:ext cx="1183748" cy="3798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406" tIns="49517" rIns="84406" bIns="49517" rtlCol="0" anchor="ctr"/>
          <a:lstStyle/>
          <a:p>
            <a:pPr algn="ctr"/>
            <a:r>
              <a:rPr lang="en-US" sz="1015" b="1" dirty="0" err="1" smtClean="0">
                <a:solidFill>
                  <a:schemeClr val="bg1"/>
                </a:solidFill>
              </a:rPr>
              <a:t>Distributeurs</a:t>
            </a:r>
            <a:r>
              <a:rPr lang="en-US" sz="1015" b="1" dirty="0">
                <a:solidFill>
                  <a:schemeClr val="bg1"/>
                </a:solidFill>
              </a:rPr>
              <a:t>/ </a:t>
            </a:r>
            <a:r>
              <a:rPr lang="en-US" sz="1015" b="1" dirty="0" smtClean="0">
                <a:solidFill>
                  <a:schemeClr val="bg1"/>
                </a:solidFill>
              </a:rPr>
              <a:t>Marques</a:t>
            </a:r>
            <a:endParaRPr lang="en-US" sz="1015" b="1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 bwMode="gray">
          <a:xfrm>
            <a:off x="216649" y="4876582"/>
            <a:ext cx="1183819" cy="471848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5" b="1" dirty="0" smtClean="0">
                <a:solidFill>
                  <a:schemeClr val="bg1"/>
                </a:solidFill>
              </a:rPr>
              <a:t>Non-Aliments</a:t>
            </a:r>
            <a:endParaRPr lang="en-US" sz="1015" b="1" dirty="0">
              <a:solidFill>
                <a:schemeClr val="bg1"/>
              </a:solidFill>
            </a:endParaRPr>
          </a:p>
          <a:p>
            <a:pPr algn="ctr"/>
            <a:r>
              <a:rPr lang="en-US" sz="1015" b="1" dirty="0">
                <a:solidFill>
                  <a:schemeClr val="bg1"/>
                </a:solidFill>
              </a:rPr>
              <a:t>(25%)</a:t>
            </a:r>
          </a:p>
        </p:txBody>
      </p:sp>
      <p:cxnSp>
        <p:nvCxnSpPr>
          <p:cNvPr id="53" name="MessageLine"/>
          <p:cNvCxnSpPr/>
          <p:nvPr/>
        </p:nvCxnSpPr>
        <p:spPr bwMode="gray">
          <a:xfrm>
            <a:off x="200210" y="5499065"/>
            <a:ext cx="1237536" cy="0"/>
          </a:xfrm>
          <a:prstGeom prst="line">
            <a:avLst/>
          </a:prstGeom>
          <a:solidFill>
            <a:schemeClr val="folHlink"/>
          </a:solidFill>
          <a:ln w="19050" cap="flat" cmpd="sng" algn="ctr">
            <a:solidFill>
              <a:srgbClr val="97999B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416596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Centre de Distribution </a:t>
            </a:r>
            <a:r>
              <a:rPr lang="en-US" dirty="0" err="1" smtClean="0"/>
              <a:t>Bigbasket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B6B7A9-BB89-411A-B755-AD4924E88866}" type="slidenum">
              <a:rPr lang="en-US" smtClean="0">
                <a:solidFill>
                  <a:srgbClr val="53565A">
                    <a:lumMod val="50000"/>
                  </a:srgbClr>
                </a:solidFill>
              </a:rPr>
              <a:pPr/>
              <a:t>5</a:t>
            </a:fld>
            <a:endParaRPr lang="en-US" dirty="0">
              <a:solidFill>
                <a:srgbClr val="53565A">
                  <a:lumMod val="50000"/>
                </a:srgbClr>
              </a:solidFill>
            </a:endParaRPr>
          </a:p>
        </p:txBody>
      </p:sp>
      <p:pic>
        <p:nvPicPr>
          <p:cNvPr id="5" name="Picture 2" descr="C:\Users\RAAGALEENA SRIPADA\Desktop\Photos\Warehouse new\Ware House Photographs\IMG_54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545970" y="1768368"/>
            <a:ext cx="2577050" cy="1718033"/>
          </a:xfrm>
          <a:prstGeom prst="rect">
            <a:avLst/>
          </a:prstGeom>
          <a:noFill/>
        </p:spPr>
      </p:pic>
      <p:pic>
        <p:nvPicPr>
          <p:cNvPr id="6" name="Content Placeholder 3" descr="IMG_65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81430" y="1754544"/>
            <a:ext cx="2604949" cy="1736633"/>
          </a:xfrm>
          <a:prstGeom prst="rect">
            <a:avLst/>
          </a:prstGeom>
        </p:spPr>
      </p:pic>
      <p:pic>
        <p:nvPicPr>
          <p:cNvPr id="9" name="Picture 4" descr="C:\Users\RAAGALEENA SRIPADA\Desktop\Photos\Warehouse new\Ware House Photographs\IMG_54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3534" y="1739261"/>
            <a:ext cx="2620710" cy="1747140"/>
          </a:xfrm>
          <a:prstGeom prst="rect">
            <a:avLst/>
          </a:prstGeom>
          <a:noFill/>
        </p:spPr>
      </p:pic>
      <p:pic>
        <p:nvPicPr>
          <p:cNvPr id="10" name="Content Placeholder 3" descr="IMG_648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52564" y="3719546"/>
            <a:ext cx="2581817" cy="1901572"/>
          </a:xfrm>
          <a:prstGeom prst="rect">
            <a:avLst/>
          </a:prstGeom>
        </p:spPr>
      </p:pic>
      <p:pic>
        <p:nvPicPr>
          <p:cNvPr id="11" name="Picture 2" descr="C:\Users\RAAGALEENA SRIPADA\Desktop\Photos\Warehouse new\Ware House Photographs\IMG_19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40335" y="3719546"/>
            <a:ext cx="2658224" cy="1901572"/>
          </a:xfrm>
          <a:prstGeom prst="rect">
            <a:avLst/>
          </a:prstGeom>
          <a:noFill/>
        </p:spPr>
      </p:pic>
      <p:pic>
        <p:nvPicPr>
          <p:cNvPr id="12" name="Picture 11" descr="IMG_6425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6017360" y="3743672"/>
            <a:ext cx="2723514" cy="188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01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err="1" smtClean="0"/>
              <a:t>Categorie</a:t>
            </a:r>
            <a:r>
              <a:rPr lang="en-US" dirty="0" smtClean="0"/>
              <a:t> </a:t>
            </a:r>
            <a:r>
              <a:rPr lang="en-US" dirty="0" err="1" smtClean="0"/>
              <a:t>Principales</a:t>
            </a:r>
            <a:r>
              <a:rPr lang="en-US" dirty="0" smtClean="0"/>
              <a:t> </a:t>
            </a:r>
            <a:r>
              <a:rPr lang="en-US" dirty="0" err="1" smtClean="0"/>
              <a:t>Références</a:t>
            </a:r>
            <a:r>
              <a:rPr lang="en-US" dirty="0" smtClean="0"/>
              <a:t> </a:t>
            </a:r>
            <a:r>
              <a:rPr lang="en-US" dirty="0" err="1" smtClean="0"/>
              <a:t>Opérationnelles</a:t>
            </a:r>
            <a:endParaRPr lang="en-US" dirty="0"/>
          </a:p>
        </p:txBody>
      </p:sp>
      <p:sp>
        <p:nvSpPr>
          <p:cNvPr id="8" name="Textfeld 10"/>
          <p:cNvSpPr txBox="1"/>
          <p:nvPr/>
        </p:nvSpPr>
        <p:spPr bwMode="gray">
          <a:xfrm>
            <a:off x="912343" y="3470819"/>
            <a:ext cx="2249335" cy="369332"/>
          </a:xfrm>
          <a:prstGeom prst="rect">
            <a:avLst/>
          </a:prstGeom>
        </p:spPr>
        <p:txBody>
          <a:bodyPr vert="horz" wrap="none" rtlCol="0">
            <a:spAutoFit/>
          </a:bodyPr>
          <a:lstStyle/>
          <a:p>
            <a:pPr algn="r"/>
            <a:r>
              <a:rPr lang="de-DE" kern="900" dirty="0" smtClean="0">
                <a:solidFill>
                  <a:srgbClr val="53565A"/>
                </a:solidFill>
                <a:cs typeface="Arial" panose="020B0604020202020204" pitchFamily="34" charset="0"/>
              </a:rPr>
              <a:t>Commandes Moy</a:t>
            </a:r>
            <a:r>
              <a:rPr lang="de-DE" kern="900" dirty="0" smtClean="0">
                <a:solidFill>
                  <a:srgbClr val="53565A"/>
                </a:solidFill>
                <a:cs typeface="Arial" panose="020B0604020202020204" pitchFamily="34" charset="0"/>
              </a:rPr>
              <a:t>/Jr</a:t>
            </a:r>
            <a:endParaRPr lang="de-DE" sz="831" kern="900" dirty="0">
              <a:solidFill>
                <a:srgbClr val="53565A"/>
              </a:solidFill>
              <a:cs typeface="Arial" panose="020B0604020202020204" pitchFamily="34" charset="0"/>
            </a:endParaRPr>
          </a:p>
        </p:txBody>
      </p:sp>
      <p:sp>
        <p:nvSpPr>
          <p:cNvPr id="12" name="Textfeld 19"/>
          <p:cNvSpPr txBox="1"/>
          <p:nvPr/>
        </p:nvSpPr>
        <p:spPr bwMode="gray">
          <a:xfrm>
            <a:off x="927997" y="4184505"/>
            <a:ext cx="1992853" cy="369332"/>
          </a:xfrm>
          <a:prstGeom prst="rect">
            <a:avLst/>
          </a:prstGeom>
        </p:spPr>
        <p:txBody>
          <a:bodyPr vert="horz" wrap="none" rtlCol="0">
            <a:spAutoFit/>
          </a:bodyPr>
          <a:lstStyle/>
          <a:p>
            <a:pPr algn="r"/>
            <a:r>
              <a:rPr lang="de-DE" kern="900" dirty="0" smtClean="0">
                <a:solidFill>
                  <a:srgbClr val="53565A"/>
                </a:solidFill>
                <a:cs typeface="Arial" panose="020B0604020202020204" pitchFamily="34" charset="0"/>
              </a:rPr>
              <a:t>Livraison à temps</a:t>
            </a:r>
            <a:endParaRPr lang="de-DE" sz="831" kern="900" dirty="0">
              <a:solidFill>
                <a:srgbClr val="53565A"/>
              </a:solidFill>
              <a:cs typeface="Arial" panose="020B0604020202020204" pitchFamily="34" charset="0"/>
            </a:endParaRPr>
          </a:p>
        </p:txBody>
      </p:sp>
      <p:sp>
        <p:nvSpPr>
          <p:cNvPr id="15" name="Textfeld 23"/>
          <p:cNvSpPr txBox="1"/>
          <p:nvPr/>
        </p:nvSpPr>
        <p:spPr bwMode="gray">
          <a:xfrm>
            <a:off x="948934" y="4916314"/>
            <a:ext cx="1877437" cy="369332"/>
          </a:xfrm>
          <a:prstGeom prst="rect">
            <a:avLst/>
          </a:prstGeom>
        </p:spPr>
        <p:txBody>
          <a:bodyPr vert="horz" wrap="none" rtlCol="0">
            <a:spAutoFit/>
          </a:bodyPr>
          <a:lstStyle/>
          <a:p>
            <a:pPr algn="r"/>
            <a:r>
              <a:rPr lang="de-DE" kern="900" dirty="0" smtClean="0">
                <a:solidFill>
                  <a:srgbClr val="53565A"/>
                </a:solidFill>
                <a:cs typeface="Arial" panose="020B0604020202020204" pitchFamily="34" charset="0"/>
              </a:rPr>
              <a:t>Livraison Exacte</a:t>
            </a:r>
            <a:endParaRPr lang="de-DE" sz="831" kern="900" dirty="0">
              <a:solidFill>
                <a:srgbClr val="53565A"/>
              </a:solidFill>
              <a:cs typeface="Arial" panose="020B0604020202020204" pitchFamily="34" charset="0"/>
            </a:endParaRPr>
          </a:p>
        </p:txBody>
      </p:sp>
      <p:sp>
        <p:nvSpPr>
          <p:cNvPr id="22" name="Textfeld 23"/>
          <p:cNvSpPr txBox="1"/>
          <p:nvPr/>
        </p:nvSpPr>
        <p:spPr bwMode="gray">
          <a:xfrm>
            <a:off x="761693" y="5647651"/>
            <a:ext cx="1813317" cy="369332"/>
          </a:xfrm>
          <a:prstGeom prst="rect">
            <a:avLst/>
          </a:prstGeom>
        </p:spPr>
        <p:txBody>
          <a:bodyPr vert="horz" wrap="none" rtlCol="0">
            <a:spAutoFit/>
          </a:bodyPr>
          <a:lstStyle/>
          <a:p>
            <a:pPr algn="r"/>
            <a:r>
              <a:rPr lang="de-DE" kern="900" dirty="0" smtClean="0">
                <a:solidFill>
                  <a:srgbClr val="53565A"/>
                </a:solidFill>
                <a:cs typeface="Arial" panose="020B0604020202020204" pitchFamily="34" charset="0"/>
              </a:rPr>
              <a:t>Nb. De Produits</a:t>
            </a:r>
            <a:endParaRPr lang="de-DE" sz="831" kern="900" dirty="0">
              <a:solidFill>
                <a:srgbClr val="53565A"/>
              </a:solidFill>
              <a:cs typeface="Arial" panose="020B0604020202020204" pitchFamily="34" charset="0"/>
            </a:endParaRPr>
          </a:p>
        </p:txBody>
      </p:sp>
      <p:pic>
        <p:nvPicPr>
          <p:cNvPr id="50" name="Bild 58" descr="phone.png"/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535556" y="3357095"/>
            <a:ext cx="351692" cy="511549"/>
          </a:xfrm>
          <a:prstGeom prst="rect">
            <a:avLst/>
          </a:prstGeom>
        </p:spPr>
      </p:pic>
      <p:pic>
        <p:nvPicPr>
          <p:cNvPr id="60" name="Bild 14" descr="clock.png"/>
          <p:cNvPicPr>
            <a:picLocks noChangeAspect="1"/>
          </p:cNvPicPr>
          <p:nvPr/>
        </p:nvPicPr>
        <p:blipFill>
          <a:blip r:embed="rId6" cstate="email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580047" y="4103136"/>
            <a:ext cx="307202" cy="446839"/>
          </a:xfrm>
          <a:prstGeom prst="rect">
            <a:avLst/>
          </a:prstGeom>
        </p:spPr>
      </p:pic>
      <p:pic>
        <p:nvPicPr>
          <p:cNvPr id="61" name="Bild 26" descr="like.png"/>
          <p:cNvPicPr>
            <a:picLocks noChangeAspect="1"/>
          </p:cNvPicPr>
          <p:nvPr/>
        </p:nvPicPr>
        <p:blipFill>
          <a:blip r:embed="rId7" cstate="email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526339" y="4851055"/>
            <a:ext cx="414618" cy="414618"/>
          </a:xfrm>
          <a:prstGeom prst="rect">
            <a:avLst/>
          </a:prstGeom>
        </p:spPr>
      </p:pic>
      <p:pic>
        <p:nvPicPr>
          <p:cNvPr id="64" name="Bild 22" descr="food.png"/>
          <p:cNvPicPr>
            <a:picLocks noChangeAspect="1"/>
          </p:cNvPicPr>
          <p:nvPr/>
        </p:nvPicPr>
        <p:blipFill>
          <a:blip r:embed="rId8" cstate="email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514375" y="5564050"/>
            <a:ext cx="449548" cy="451303"/>
          </a:xfrm>
          <a:prstGeom prst="rect">
            <a:avLst/>
          </a:prstGeom>
        </p:spPr>
      </p:pic>
      <p:pic>
        <p:nvPicPr>
          <p:cNvPr id="1028" name="Picture 4" descr="https://content2.ocado.com/webshop/static/images/logos/brandLogo.png?LE9P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7897715" y="2588374"/>
            <a:ext cx="533333" cy="46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MessageBox"/>
          <p:cNvSpPr/>
          <p:nvPr>
            <p:custDataLst>
              <p:tags r:id="rId2"/>
            </p:custDataLst>
          </p:nvPr>
        </p:nvSpPr>
        <p:spPr bwMode="gray">
          <a:xfrm>
            <a:off x="139569" y="1307709"/>
            <a:ext cx="8862646" cy="830997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Arial"/>
              </a:rPr>
              <a:t>L'exécution exceptionnelle de notre modèle d'affaires différencié nous a permis d'atteindre des indicateurs de performance de premier plan (Inde) et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d’être derrière </a:t>
            </a:r>
            <a:r>
              <a:rPr lang="fr-FR" b="1" dirty="0" err="1">
                <a:solidFill>
                  <a:schemeClr val="bg1">
                    <a:lumMod val="50000"/>
                  </a:schemeClr>
                </a:solidFill>
                <a:latin typeface="Arial"/>
              </a:rPr>
              <a:t>Ocado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Arial"/>
              </a:rPr>
              <a:t>, le leader mondial de la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catégorie</a:t>
            </a:r>
            <a:endParaRPr lang="en-US" b="1" dirty="0" smtClean="0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  <p:cxnSp>
        <p:nvCxnSpPr>
          <p:cNvPr id="52" name="MessageLine"/>
          <p:cNvCxnSpPr/>
          <p:nvPr/>
        </p:nvCxnSpPr>
        <p:spPr bwMode="gray">
          <a:xfrm>
            <a:off x="-16914" y="1368131"/>
            <a:ext cx="9158068" cy="0"/>
          </a:xfrm>
          <a:prstGeom prst="line">
            <a:avLst/>
          </a:prstGeom>
          <a:solidFill>
            <a:schemeClr val="folHlink"/>
          </a:solidFill>
          <a:ln w="38100" cap="flat" cmpd="sng" algn="ctr">
            <a:solidFill>
              <a:srgbClr val="97999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" name="Rounded Rectangle 76"/>
          <p:cNvSpPr/>
          <p:nvPr/>
        </p:nvSpPr>
        <p:spPr>
          <a:xfrm>
            <a:off x="3491338" y="2107618"/>
            <a:ext cx="988554" cy="38393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Aug 2014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5554600" y="2110503"/>
            <a:ext cx="988554" cy="38393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Dec 2016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689424" y="2110503"/>
            <a:ext cx="988554" cy="38393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FY15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382537" y="3316799"/>
            <a:ext cx="5104782" cy="592142"/>
            <a:chOff x="3616825" y="2632701"/>
            <a:chExt cx="5530181" cy="641487"/>
          </a:xfrm>
        </p:grpSpPr>
        <p:sp>
          <p:nvSpPr>
            <p:cNvPr id="5" name="Right Arrow 4"/>
            <p:cNvSpPr/>
            <p:nvPr/>
          </p:nvSpPr>
          <p:spPr bwMode="auto">
            <a:xfrm>
              <a:off x="3616825" y="2774165"/>
              <a:ext cx="4652809" cy="367685"/>
            </a:xfrm>
            <a:prstGeom prst="rightArrow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84406" tIns="42203" rIns="84406" bIns="42203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44083" eaLnBrk="1" hangingPunct="1"/>
              <a:endParaRPr lang="en-US" sz="1292" dirty="0">
                <a:latin typeface="Arial" pitchFamily="34" charset="0"/>
                <a:ea typeface="+mj-ea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6232910" y="2679828"/>
              <a:ext cx="640080" cy="59436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none" lIns="84406" tIns="42203" rIns="84406" bIns="42203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44083" eaLnBrk="1" hangingPunct="1"/>
              <a:r>
                <a:rPr lang="en-US" sz="1108" b="1" dirty="0">
                  <a:solidFill>
                    <a:schemeClr val="tx1"/>
                  </a:solidFill>
                  <a:latin typeface="Arial" pitchFamily="34" charset="0"/>
                  <a:ea typeface="+mj-ea"/>
                </a:rPr>
                <a:t>45000</a:t>
              </a: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3997710" y="2660827"/>
              <a:ext cx="640080" cy="594360"/>
            </a:xfrm>
            <a:prstGeom prst="ellipse">
              <a:avLst/>
            </a:prstGeom>
            <a:solidFill>
              <a:schemeClr val="accent3"/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none" lIns="84406" tIns="42203" rIns="84406" bIns="42203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44083" eaLnBrk="1" hangingPunct="1"/>
              <a:r>
                <a:rPr lang="en-US" sz="1108" b="1" dirty="0">
                  <a:solidFill>
                    <a:schemeClr val="tx1"/>
                  </a:solidFill>
                  <a:latin typeface="Arial" pitchFamily="34" charset="0"/>
                  <a:ea typeface="+mj-ea"/>
                </a:rPr>
                <a:t>3,391</a:t>
              </a: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8506926" y="2632701"/>
              <a:ext cx="640080" cy="594360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none" lIns="84406" tIns="42203" rIns="84406" bIns="42203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44083" eaLnBrk="1" hangingPunct="1"/>
              <a:r>
                <a:rPr lang="en-US" sz="1108" b="1" dirty="0">
                  <a:solidFill>
                    <a:schemeClr val="bg1"/>
                  </a:solidFill>
                  <a:latin typeface="Arial" pitchFamily="34" charset="0"/>
                  <a:ea typeface="+mj-ea"/>
                </a:rPr>
                <a:t>27,857</a:t>
              </a:r>
            </a:p>
          </p:txBody>
        </p:sp>
      </p:grpSp>
      <p:cxnSp>
        <p:nvCxnSpPr>
          <p:cNvPr id="86" name="MessageLine"/>
          <p:cNvCxnSpPr/>
          <p:nvPr/>
        </p:nvCxnSpPr>
        <p:spPr bwMode="gray">
          <a:xfrm>
            <a:off x="0" y="2541108"/>
            <a:ext cx="9158068" cy="0"/>
          </a:xfrm>
          <a:prstGeom prst="line">
            <a:avLst/>
          </a:prstGeom>
          <a:solidFill>
            <a:schemeClr val="folHlink"/>
          </a:solidFill>
          <a:ln w="38100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9" name="Group 98"/>
          <p:cNvGrpSpPr/>
          <p:nvPr/>
        </p:nvGrpSpPr>
        <p:grpSpPr>
          <a:xfrm>
            <a:off x="3382537" y="4030485"/>
            <a:ext cx="5104782" cy="592142"/>
            <a:chOff x="3616825" y="2632701"/>
            <a:chExt cx="5530181" cy="641487"/>
          </a:xfrm>
        </p:grpSpPr>
        <p:sp>
          <p:nvSpPr>
            <p:cNvPr id="100" name="Right Arrow 99"/>
            <p:cNvSpPr/>
            <p:nvPr/>
          </p:nvSpPr>
          <p:spPr bwMode="auto">
            <a:xfrm>
              <a:off x="3616825" y="2774165"/>
              <a:ext cx="4652809" cy="367685"/>
            </a:xfrm>
            <a:prstGeom prst="rightArrow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84406" tIns="42203" rIns="84406" bIns="42203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44083" eaLnBrk="1" hangingPunct="1"/>
              <a:endParaRPr lang="en-US" sz="1292" dirty="0">
                <a:latin typeface="Arial" pitchFamily="34" charset="0"/>
                <a:ea typeface="+mj-ea"/>
              </a:endParaRPr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6232910" y="2679828"/>
              <a:ext cx="640080" cy="59436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none" lIns="84406" tIns="42203" rIns="84406" bIns="42203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44083" eaLnBrk="1" hangingPunct="1"/>
              <a:r>
                <a:rPr lang="en-US" sz="1108" b="1" dirty="0">
                  <a:solidFill>
                    <a:schemeClr val="tx1"/>
                  </a:solidFill>
                  <a:latin typeface="Arial" pitchFamily="34" charset="0"/>
                  <a:ea typeface="+mj-ea"/>
                </a:rPr>
                <a:t>99.0%</a:t>
              </a:r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3997710" y="2660827"/>
              <a:ext cx="640080" cy="594360"/>
            </a:xfrm>
            <a:prstGeom prst="ellipse">
              <a:avLst/>
            </a:prstGeom>
            <a:solidFill>
              <a:schemeClr val="accent3"/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none" lIns="84406" tIns="42203" rIns="84406" bIns="42203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44083" eaLnBrk="1" hangingPunct="1"/>
              <a:r>
                <a:rPr lang="en-US" sz="1108" b="1" dirty="0">
                  <a:solidFill>
                    <a:schemeClr val="tx1"/>
                  </a:solidFill>
                  <a:latin typeface="Arial" pitchFamily="34" charset="0"/>
                  <a:ea typeface="+mj-ea"/>
                </a:rPr>
                <a:t>97.6%</a:t>
              </a:r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8506926" y="2632701"/>
              <a:ext cx="640080" cy="594360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none" lIns="84406" tIns="42203" rIns="84406" bIns="42203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44083" eaLnBrk="1" hangingPunct="1"/>
              <a:r>
                <a:rPr lang="en-US" sz="1108" b="1" dirty="0">
                  <a:solidFill>
                    <a:schemeClr val="bg1"/>
                  </a:solidFill>
                  <a:latin typeface="Arial" pitchFamily="34" charset="0"/>
                  <a:ea typeface="+mj-ea"/>
                </a:rPr>
                <a:t>95.3%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382537" y="4762294"/>
            <a:ext cx="5104782" cy="592142"/>
            <a:chOff x="3616825" y="2632701"/>
            <a:chExt cx="5530181" cy="641487"/>
          </a:xfrm>
        </p:grpSpPr>
        <p:sp>
          <p:nvSpPr>
            <p:cNvPr id="105" name="Right Arrow 104"/>
            <p:cNvSpPr/>
            <p:nvPr/>
          </p:nvSpPr>
          <p:spPr bwMode="auto">
            <a:xfrm>
              <a:off x="3616825" y="2774165"/>
              <a:ext cx="4652809" cy="367685"/>
            </a:xfrm>
            <a:prstGeom prst="rightArrow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84406" tIns="42203" rIns="84406" bIns="42203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44083" eaLnBrk="1" hangingPunct="1"/>
              <a:endParaRPr lang="en-US" sz="1292" dirty="0">
                <a:latin typeface="Arial" pitchFamily="34" charset="0"/>
                <a:ea typeface="+mj-ea"/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6232910" y="2679828"/>
              <a:ext cx="640080" cy="59436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none" lIns="84406" tIns="42203" rIns="84406" bIns="42203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44083" eaLnBrk="1" hangingPunct="1"/>
              <a:r>
                <a:rPr lang="en-US" sz="1108" b="1" dirty="0">
                  <a:solidFill>
                    <a:schemeClr val="tx1"/>
                  </a:solidFill>
                  <a:latin typeface="Arial" pitchFamily="34" charset="0"/>
                  <a:ea typeface="+mj-ea"/>
                </a:rPr>
                <a:t>99.3%</a:t>
              </a: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3997710" y="2660827"/>
              <a:ext cx="640080" cy="594360"/>
            </a:xfrm>
            <a:prstGeom prst="ellipse">
              <a:avLst/>
            </a:prstGeom>
            <a:solidFill>
              <a:schemeClr val="accent3"/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none" lIns="84406" tIns="42203" rIns="84406" bIns="42203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44083" eaLnBrk="1" hangingPunct="1"/>
              <a:r>
                <a:rPr lang="en-US" sz="1108" b="1" dirty="0">
                  <a:solidFill>
                    <a:schemeClr val="tx1"/>
                  </a:solidFill>
                  <a:latin typeface="Arial" pitchFamily="34" charset="0"/>
                  <a:ea typeface="+mj-ea"/>
                </a:rPr>
                <a:t>98.9%</a:t>
              </a: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8506926" y="2632701"/>
              <a:ext cx="640080" cy="594360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none" lIns="84406" tIns="42203" rIns="84406" bIns="42203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44083" eaLnBrk="1" hangingPunct="1"/>
              <a:r>
                <a:rPr lang="en-US" sz="1108" b="1" dirty="0">
                  <a:solidFill>
                    <a:schemeClr val="bg1"/>
                  </a:solidFill>
                  <a:latin typeface="Arial" pitchFamily="34" charset="0"/>
                  <a:ea typeface="+mj-ea"/>
                </a:rPr>
                <a:t>99.3</a:t>
              </a:r>
              <a:r>
                <a:rPr lang="en-US" sz="1108" b="1" dirty="0">
                  <a:solidFill>
                    <a:schemeClr val="tx1"/>
                  </a:solidFill>
                  <a:latin typeface="Arial" pitchFamily="34" charset="0"/>
                  <a:ea typeface="+mj-ea"/>
                </a:rPr>
                <a:t>%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3370574" y="5493631"/>
            <a:ext cx="5104782" cy="592142"/>
            <a:chOff x="3616825" y="2632701"/>
            <a:chExt cx="5530181" cy="641487"/>
          </a:xfrm>
        </p:grpSpPr>
        <p:sp>
          <p:nvSpPr>
            <p:cNvPr id="115" name="Right Arrow 114"/>
            <p:cNvSpPr/>
            <p:nvPr/>
          </p:nvSpPr>
          <p:spPr bwMode="auto">
            <a:xfrm>
              <a:off x="3616825" y="2774165"/>
              <a:ext cx="4652809" cy="367685"/>
            </a:xfrm>
            <a:prstGeom prst="rightArrow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84406" tIns="42203" rIns="84406" bIns="42203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44083" eaLnBrk="1" hangingPunct="1"/>
              <a:endParaRPr lang="en-US" sz="1292" dirty="0">
                <a:latin typeface="Arial" pitchFamily="34" charset="0"/>
                <a:ea typeface="+mj-ea"/>
              </a:endParaRPr>
            </a:p>
          </p:txBody>
        </p:sp>
        <p:sp>
          <p:nvSpPr>
            <p:cNvPr id="116" name="Oval 115"/>
            <p:cNvSpPr/>
            <p:nvPr/>
          </p:nvSpPr>
          <p:spPr bwMode="auto">
            <a:xfrm>
              <a:off x="6232910" y="2679828"/>
              <a:ext cx="640080" cy="59436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none" lIns="84406" tIns="42203" rIns="84406" bIns="42203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44083" eaLnBrk="1" hangingPunct="1"/>
              <a:r>
                <a:rPr lang="en-US" sz="1108" b="1" dirty="0">
                  <a:solidFill>
                    <a:schemeClr val="tx1"/>
                  </a:solidFill>
                  <a:latin typeface="Arial" pitchFamily="34" charset="0"/>
                  <a:ea typeface="+mj-ea"/>
                </a:rPr>
                <a:t>20,0 00</a:t>
              </a:r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3997710" y="2660827"/>
              <a:ext cx="640080" cy="594360"/>
            </a:xfrm>
            <a:prstGeom prst="ellipse">
              <a:avLst/>
            </a:prstGeom>
            <a:solidFill>
              <a:schemeClr val="accent3"/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none" lIns="84406" tIns="42203" rIns="84406" bIns="42203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44083" eaLnBrk="1" hangingPunct="1"/>
              <a:r>
                <a:rPr lang="en-US" sz="1108" b="1" dirty="0">
                  <a:solidFill>
                    <a:schemeClr val="tx1"/>
                  </a:solidFill>
                  <a:latin typeface="Arial" pitchFamily="34" charset="0"/>
                  <a:ea typeface="+mj-ea"/>
                </a:rPr>
                <a:t>8,300</a:t>
              </a:r>
            </a:p>
          </p:txBody>
        </p:sp>
        <p:sp>
          <p:nvSpPr>
            <p:cNvPr id="118" name="Oval 117"/>
            <p:cNvSpPr/>
            <p:nvPr/>
          </p:nvSpPr>
          <p:spPr bwMode="auto">
            <a:xfrm>
              <a:off x="8506926" y="2632701"/>
              <a:ext cx="640080" cy="594360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 type="none" w="med" len="med"/>
              <a:tailEnd type="none" w="med" len="med"/>
            </a:ln>
            <a:ex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none" lIns="84406" tIns="42203" rIns="84406" bIns="42203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44083" eaLnBrk="1" hangingPunct="1"/>
              <a:r>
                <a:rPr lang="en-US" sz="1108" b="1" dirty="0">
                  <a:solidFill>
                    <a:schemeClr val="bg1"/>
                  </a:solidFill>
                  <a:latin typeface="Arial" pitchFamily="34" charset="0"/>
                  <a:ea typeface="+mj-ea"/>
                </a:rPr>
                <a:t>47,000</a:t>
              </a:r>
            </a:p>
          </p:txBody>
        </p:sp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9812" y="2556068"/>
            <a:ext cx="534618" cy="53297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8283" y="2566489"/>
            <a:ext cx="534618" cy="532973"/>
          </a:xfrm>
          <a:prstGeom prst="rect">
            <a:avLst/>
          </a:prstGeom>
        </p:spPr>
      </p:pic>
      <p:sp>
        <p:nvSpPr>
          <p:cNvPr id="10" name="Rectangle 9"/>
          <p:cNvSpPr/>
          <p:nvPr>
            <p:custDataLst>
              <p:tags r:id="rId3"/>
            </p:custDataLst>
          </p:nvPr>
        </p:nvSpPr>
        <p:spPr bwMode="auto">
          <a:xfrm>
            <a:off x="164363" y="6465277"/>
            <a:ext cx="373959" cy="128954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738" dirty="0">
                <a:solidFill>
                  <a:srgbClr val="53565A"/>
                </a:solidFill>
                <a:ea typeface="+mj-ea"/>
              </a:rPr>
              <a:t>6</a:t>
            </a:r>
            <a:endParaRPr lang="en-US" sz="738" dirty="0">
              <a:solidFill>
                <a:srgbClr val="53565A"/>
              </a:solidFill>
              <a:latin typeface="Arial" pitchFamily="34" charset="0"/>
              <a:ea typeface="+mj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99938" y="2817704"/>
            <a:ext cx="357943" cy="205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38" dirty="0">
                <a:ea typeface="+mj-ea"/>
              </a:rPr>
              <a:t>(1)</a:t>
            </a:r>
          </a:p>
        </p:txBody>
      </p:sp>
      <p:sp>
        <p:nvSpPr>
          <p:cNvPr id="54" name="Rectangle 53"/>
          <p:cNvSpPr/>
          <p:nvPr/>
        </p:nvSpPr>
        <p:spPr bwMode="gray">
          <a:xfrm>
            <a:off x="143608" y="6189155"/>
            <a:ext cx="4290646" cy="1135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738" dirty="0">
                <a:solidFill>
                  <a:schemeClr val="accent5"/>
                </a:solidFill>
              </a:rPr>
              <a:t>Note: (1) </a:t>
            </a:r>
            <a:r>
              <a:rPr lang="en-US" sz="738" dirty="0" err="1">
                <a:solidFill>
                  <a:schemeClr val="accent5"/>
                </a:solidFill>
              </a:rPr>
              <a:t>Ocado</a:t>
            </a:r>
            <a:r>
              <a:rPr lang="en-US" sz="738" dirty="0">
                <a:solidFill>
                  <a:schemeClr val="accent5"/>
                </a:solidFill>
              </a:rPr>
              <a:t> FY15 Annual Report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3646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52507" y="311036"/>
            <a:ext cx="7356231" cy="340922"/>
          </a:xfrm>
        </p:spPr>
        <p:txBody>
          <a:bodyPr/>
          <a:lstStyle/>
          <a:p>
            <a:r>
              <a:rPr lang="en-US" dirty="0" smtClean="0"/>
              <a:t>Tout </a:t>
            </a:r>
            <a:r>
              <a:rPr lang="en-US" dirty="0" err="1" smtClean="0"/>
              <a:t>Cela</a:t>
            </a:r>
            <a:r>
              <a:rPr lang="en-US" dirty="0" smtClean="0"/>
              <a:t> Conduit à un </a:t>
            </a:r>
            <a:r>
              <a:rPr lang="en-US" dirty="0" err="1" smtClean="0"/>
              <a:t>Mouvement</a:t>
            </a:r>
            <a:r>
              <a:rPr lang="en-US" dirty="0" smtClean="0"/>
              <a:t> de </a:t>
            </a:r>
            <a:r>
              <a:rPr lang="en-US" dirty="0" err="1" smtClean="0"/>
              <a:t>Croissance</a:t>
            </a:r>
            <a:r>
              <a:rPr lang="en-US" dirty="0" smtClean="0"/>
              <a:t> </a:t>
            </a:r>
            <a:r>
              <a:rPr lang="en-US" dirty="0" err="1" smtClean="0"/>
              <a:t>Elevé</a:t>
            </a:r>
            <a:endParaRPr lang="en-US" dirty="0"/>
          </a:p>
        </p:txBody>
      </p:sp>
      <p:sp>
        <p:nvSpPr>
          <p:cNvPr id="11" name="Rechteck 3"/>
          <p:cNvSpPr>
            <a:spLocks noChangeAspect="1"/>
          </p:cNvSpPr>
          <p:nvPr/>
        </p:nvSpPr>
        <p:spPr>
          <a:xfrm>
            <a:off x="495738" y="1157027"/>
            <a:ext cx="1251819" cy="1251819"/>
          </a:xfrm>
          <a:prstGeom prst="rect">
            <a:avLst/>
          </a:prstGeom>
          <a:solidFill>
            <a:srgbClr val="FFF0D5"/>
          </a:solidFill>
          <a:ln w="31750"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2" name="Rechteck 4"/>
          <p:cNvSpPr>
            <a:spLocks noChangeAspect="1"/>
          </p:cNvSpPr>
          <p:nvPr/>
        </p:nvSpPr>
        <p:spPr>
          <a:xfrm>
            <a:off x="495738" y="2741655"/>
            <a:ext cx="1251819" cy="1251819"/>
          </a:xfrm>
          <a:prstGeom prst="rect">
            <a:avLst/>
          </a:prstGeom>
          <a:solidFill>
            <a:srgbClr val="FFF0D5"/>
          </a:solidFill>
          <a:ln w="31750"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>
              <a:solidFill>
                <a:srgbClr val="FFFFFF"/>
              </a:solidFill>
            </a:endParaRPr>
          </a:p>
        </p:txBody>
      </p:sp>
      <p:sp>
        <p:nvSpPr>
          <p:cNvPr id="13" name="Rechteck 5"/>
          <p:cNvSpPr>
            <a:spLocks noChangeAspect="1"/>
          </p:cNvSpPr>
          <p:nvPr/>
        </p:nvSpPr>
        <p:spPr>
          <a:xfrm>
            <a:off x="495738" y="4313400"/>
            <a:ext cx="1251819" cy="1251819"/>
          </a:xfrm>
          <a:prstGeom prst="rect">
            <a:avLst/>
          </a:prstGeom>
          <a:solidFill>
            <a:srgbClr val="FFF0D5"/>
          </a:solidFill>
          <a:ln w="31750"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>
              <a:solidFill>
                <a:srgbClr val="FFFFFF"/>
              </a:solidFill>
            </a:endParaRPr>
          </a:p>
        </p:txBody>
      </p:sp>
      <p:cxnSp>
        <p:nvCxnSpPr>
          <p:cNvPr id="15" name="Gerade Verbindung 9"/>
          <p:cNvCxnSpPr/>
          <p:nvPr/>
        </p:nvCxnSpPr>
        <p:spPr>
          <a:xfrm>
            <a:off x="4968355" y="4101636"/>
            <a:ext cx="453860" cy="0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3"/>
          <p:cNvSpPr txBox="1"/>
          <p:nvPr/>
        </p:nvSpPr>
        <p:spPr>
          <a:xfrm>
            <a:off x="2012841" y="1509303"/>
            <a:ext cx="1589069" cy="831125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r>
              <a:rPr lang="de-DE" sz="1477" b="1" kern="900" dirty="0" smtClean="0">
                <a:solidFill>
                  <a:srgbClr val="53565A"/>
                </a:solidFill>
                <a:latin typeface="+mj-lt"/>
                <a:cs typeface="TitilliumText25L 250 wt"/>
              </a:rPr>
              <a:t>MARQUE</a:t>
            </a:r>
            <a:endParaRPr lang="de-DE" sz="1477" b="1" kern="900" dirty="0">
              <a:solidFill>
                <a:srgbClr val="53565A"/>
              </a:solidFill>
              <a:latin typeface="+mj-lt"/>
              <a:cs typeface="TitilliumText25L 250 wt"/>
            </a:endParaRPr>
          </a:p>
          <a:p>
            <a:r>
              <a:rPr lang="de-DE" sz="1108" i="1" kern="900" dirty="0" smtClean="0">
                <a:solidFill>
                  <a:srgbClr val="53565A"/>
                </a:solidFill>
                <a:latin typeface="+mj-lt"/>
                <a:cs typeface="TitilliumText25L 1 wt"/>
              </a:rPr>
              <a:t>Marque favorisant le  plus la clientèle en Inde</a:t>
            </a:r>
            <a:endParaRPr lang="de-DE" sz="1108" i="1" kern="900" dirty="0">
              <a:solidFill>
                <a:srgbClr val="53565A"/>
              </a:solidFill>
              <a:latin typeface="+mj-lt"/>
              <a:cs typeface="TitilliumText25L 1 wt"/>
            </a:endParaRPr>
          </a:p>
        </p:txBody>
      </p:sp>
      <p:sp>
        <p:nvSpPr>
          <p:cNvPr id="17" name="Textfeld 14"/>
          <p:cNvSpPr txBox="1"/>
          <p:nvPr/>
        </p:nvSpPr>
        <p:spPr>
          <a:xfrm>
            <a:off x="1786327" y="3096765"/>
            <a:ext cx="2042094" cy="831125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r>
              <a:rPr lang="de-DE" sz="1477" b="1" kern="900" dirty="0" smtClean="0">
                <a:solidFill>
                  <a:srgbClr val="53565A"/>
                </a:solidFill>
                <a:latin typeface="+mj-lt"/>
                <a:cs typeface="TitilliumText25L 250 wt"/>
              </a:rPr>
              <a:t>SAILLANCE</a:t>
            </a:r>
          </a:p>
          <a:p>
            <a:r>
              <a:rPr lang="de-DE" sz="1108" i="1" kern="900" dirty="0" smtClean="0">
                <a:solidFill>
                  <a:srgbClr val="53565A"/>
                </a:solidFill>
                <a:latin typeface="+mj-lt"/>
                <a:cs typeface="TitilliumText25L 1 wt"/>
              </a:rPr>
              <a:t>Premier distributeur de produits alimentaires en détails de l‘Inde</a:t>
            </a:r>
            <a:endParaRPr lang="de-DE" sz="923" kern="900" dirty="0">
              <a:solidFill>
                <a:srgbClr val="53565A"/>
              </a:solidFill>
              <a:latin typeface="+mj-lt"/>
              <a:cs typeface="TitilliumText25L 250 wt"/>
            </a:endParaRPr>
          </a:p>
        </p:txBody>
      </p:sp>
      <p:sp>
        <p:nvSpPr>
          <p:cNvPr id="18" name="Textfeld 18"/>
          <p:cNvSpPr txBox="1"/>
          <p:nvPr/>
        </p:nvSpPr>
        <p:spPr>
          <a:xfrm>
            <a:off x="1881787" y="4748900"/>
            <a:ext cx="1851175" cy="490134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r>
              <a:rPr lang="de-DE" sz="1477" b="1" kern="900" dirty="0" smtClean="0">
                <a:solidFill>
                  <a:srgbClr val="53565A"/>
                </a:solidFill>
                <a:latin typeface="+mj-lt"/>
                <a:cs typeface="TitilliumText25L 250 wt"/>
              </a:rPr>
              <a:t>REVENUS</a:t>
            </a:r>
            <a:endParaRPr lang="de-DE" sz="1477" b="1" kern="900" dirty="0">
              <a:solidFill>
                <a:srgbClr val="53565A"/>
              </a:solidFill>
              <a:latin typeface="+mj-lt"/>
              <a:cs typeface="TitilliumText25L 250 wt"/>
            </a:endParaRPr>
          </a:p>
          <a:p>
            <a:r>
              <a:rPr lang="de-DE" sz="1108" i="1" kern="900" dirty="0">
                <a:solidFill>
                  <a:srgbClr val="53565A"/>
                </a:solidFill>
                <a:latin typeface="+mj-lt"/>
                <a:cs typeface="TitilliumText25L 250 wt"/>
              </a:rPr>
              <a:t>9,000 Cr by FY 20</a:t>
            </a:r>
          </a:p>
        </p:txBody>
      </p:sp>
      <p:pic>
        <p:nvPicPr>
          <p:cNvPr id="19" name="Bild 23" descr="icon_rocket.png"/>
          <p:cNvPicPr>
            <a:picLocks noChangeAspect="1"/>
          </p:cNvPicPr>
          <p:nvPr/>
        </p:nvPicPr>
        <p:blipFill>
          <a:blip r:embed="rId4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262" y="4624390"/>
            <a:ext cx="629653" cy="651179"/>
          </a:xfrm>
          <a:prstGeom prst="rect">
            <a:avLst/>
          </a:prstGeom>
        </p:spPr>
      </p:pic>
      <p:pic>
        <p:nvPicPr>
          <p:cNvPr id="20" name="Bild 26" descr="like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854" y="3079822"/>
            <a:ext cx="546870" cy="546870"/>
          </a:xfrm>
          <a:prstGeom prst="rect">
            <a:avLst/>
          </a:prstGeom>
        </p:spPr>
      </p:pic>
      <p:pic>
        <p:nvPicPr>
          <p:cNvPr id="21" name="Bild 31" descr="icon_smiley.png"/>
          <p:cNvPicPr>
            <a:picLocks noChangeAspect="1"/>
          </p:cNvPicPr>
          <p:nvPr/>
        </p:nvPicPr>
        <p:blipFill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043" y="1579975"/>
            <a:ext cx="441862" cy="397674"/>
          </a:xfrm>
          <a:prstGeom prst="rect">
            <a:avLst/>
          </a:prstGeom>
        </p:spPr>
      </p:pic>
      <p:sp>
        <p:nvSpPr>
          <p:cNvPr id="8" name="Rectangle 7"/>
          <p:cNvSpPr/>
          <p:nvPr>
            <p:custDataLst>
              <p:tags r:id="rId2"/>
            </p:custDataLst>
          </p:nvPr>
        </p:nvSpPr>
        <p:spPr bwMode="auto">
          <a:xfrm>
            <a:off x="152400" y="6465277"/>
            <a:ext cx="52754" cy="112542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738" dirty="0">
                <a:solidFill>
                  <a:srgbClr val="53565A"/>
                </a:solidFill>
                <a:latin typeface="Arial" pitchFamily="34" charset="0"/>
                <a:ea typeface="+mj-ea"/>
              </a:rPr>
              <a:t>28</a:t>
            </a:r>
          </a:p>
        </p:txBody>
      </p:sp>
      <p:graphicFrame>
        <p:nvGraphicFramePr>
          <p:cNvPr id="2" name="Chart 1"/>
          <p:cNvGraphicFramePr/>
          <p:nvPr>
            <p:extLst/>
          </p:nvPr>
        </p:nvGraphicFramePr>
        <p:xfrm>
          <a:off x="4387472" y="1410370"/>
          <a:ext cx="4257297" cy="4021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797386" y="1935538"/>
            <a:ext cx="692818" cy="248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5" b="1" dirty="0">
                <a:solidFill>
                  <a:srgbClr val="FF0000"/>
                </a:solidFill>
                <a:ea typeface="+mj-ea"/>
              </a:rPr>
              <a:t>9,000 Cr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39291" y="2617308"/>
            <a:ext cx="692818" cy="248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5" b="1" dirty="0">
                <a:solidFill>
                  <a:srgbClr val="FF0000"/>
                </a:solidFill>
                <a:ea typeface="+mj-ea"/>
              </a:rPr>
              <a:t>7,000 Cr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20888" y="3441830"/>
            <a:ext cx="692818" cy="248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5" b="1" dirty="0">
                <a:solidFill>
                  <a:srgbClr val="FF0000"/>
                </a:solidFill>
                <a:ea typeface="+mj-ea"/>
              </a:rPr>
              <a:t>4,500 Cr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38067" y="4253468"/>
            <a:ext cx="692818" cy="248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5" b="1" dirty="0">
                <a:solidFill>
                  <a:srgbClr val="FF0000"/>
                </a:solidFill>
                <a:ea typeface="+mj-ea"/>
              </a:rPr>
              <a:t>1,900 Cr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48292" y="4690455"/>
            <a:ext cx="583814" cy="248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5" b="1" dirty="0">
                <a:solidFill>
                  <a:srgbClr val="FF0000"/>
                </a:solidFill>
                <a:ea typeface="+mj-ea"/>
              </a:rPr>
              <a:t>650 Cr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78355" y="4819288"/>
            <a:ext cx="583814" cy="248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5" b="1" dirty="0">
                <a:solidFill>
                  <a:srgbClr val="FF0000"/>
                </a:solidFill>
                <a:ea typeface="+mj-ea"/>
              </a:rPr>
              <a:t>220 Cr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5818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Expériences</a:t>
            </a:r>
            <a:r>
              <a:rPr lang="en-US" dirty="0" smtClean="0"/>
              <a:t> de </a:t>
            </a:r>
            <a:r>
              <a:rPr lang="en-US" dirty="0" err="1" smtClean="0"/>
              <a:t>Certains</a:t>
            </a:r>
            <a:r>
              <a:rPr lang="en-US" dirty="0" smtClean="0"/>
              <a:t> Clients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B6B7A9-BB89-411A-B755-AD4924E88866}" type="slidenum">
              <a:rPr lang="en-US" smtClean="0">
                <a:solidFill>
                  <a:srgbClr val="53565A">
                    <a:lumMod val="50000"/>
                  </a:srgbClr>
                </a:solidFill>
              </a:rPr>
              <a:pPr/>
              <a:t>8</a:t>
            </a:fld>
            <a:endParaRPr lang="en-US" dirty="0">
              <a:solidFill>
                <a:srgbClr val="53565A">
                  <a:lumMod val="50000"/>
                </a:srgbClr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99034" y="1108862"/>
            <a:ext cx="2508834" cy="590250"/>
          </a:xfrm>
          <a:prstGeom prst="rect">
            <a:avLst/>
          </a:prstGeom>
        </p:spPr>
        <p:txBody>
          <a:bodyPr/>
          <a:lstStyle>
            <a:lvl1pPr marL="171450" indent="-171450" algn="l" defTabSz="1838325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1"/>
              </a:buClr>
              <a:buFont typeface="Symbol" pitchFamily="18" charset="2"/>
              <a:buChar char="·"/>
              <a:defRPr sz="140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4488" indent="-171450" algn="l" defTabSz="1838325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7525" indent="-171450" algn="l" defTabSz="1838325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Symbol" pitchFamily="18" charset="2"/>
              <a:buChar char="·"/>
              <a:defRPr sz="140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00" indent="-166688" algn="l" defTabSz="1838325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2488" indent="-165100" algn="l" defTabSz="1838325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Symbol" pitchFamily="18" charset="2"/>
              <a:buChar char="·"/>
              <a:defRPr sz="140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309688" indent="-165100" algn="l" defTabSz="1838325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140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766888" indent="-165100" algn="l" defTabSz="1838325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140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2224088" indent="-165100" algn="l" defTabSz="1838325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140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2681288" indent="-165100" algn="l" defTabSz="1838325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140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92" i="1" dirty="0" smtClean="0"/>
              <a:t>“</a:t>
            </a:r>
            <a:r>
              <a:rPr lang="fr-FR" sz="1292" i="1" dirty="0"/>
              <a:t>Imaginez-vous faire vos courses à partir de votre MacBook à 1 heure du matin! </a:t>
            </a:r>
            <a:r>
              <a:rPr lang="fr-FR" sz="1292" i="1" dirty="0" err="1"/>
              <a:t>Big</a:t>
            </a:r>
            <a:r>
              <a:rPr lang="fr-FR" sz="1292" i="1" dirty="0"/>
              <a:t> Basket </a:t>
            </a:r>
            <a:r>
              <a:rPr lang="fr-FR" sz="1292" i="1" dirty="0" smtClean="0"/>
              <a:t>réalise cette </a:t>
            </a:r>
            <a:r>
              <a:rPr lang="fr-FR" sz="1292" i="1" dirty="0"/>
              <a:t>magie, qui non seulement </a:t>
            </a:r>
            <a:r>
              <a:rPr lang="fr-FR" sz="1292" i="1" dirty="0" smtClean="0"/>
              <a:t>m’économise du </a:t>
            </a:r>
            <a:r>
              <a:rPr lang="fr-FR" sz="1292" i="1" dirty="0"/>
              <a:t>temps, mais apporte une toute nouvelle expérience à la vie! Je suis </a:t>
            </a:r>
            <a:r>
              <a:rPr lang="fr-FR" sz="1292" i="1" dirty="0" smtClean="0"/>
              <a:t>fière d’être </a:t>
            </a:r>
            <a:r>
              <a:rPr lang="fr-FR" sz="1292" i="1" dirty="0" err="1" smtClean="0"/>
              <a:t>bigbasketeer</a:t>
            </a:r>
            <a:r>
              <a:rPr lang="fr-FR" sz="1292" i="1" dirty="0" smtClean="0"/>
              <a:t>, et vous </a:t>
            </a:r>
            <a:r>
              <a:rPr lang="en-US" sz="1292" i="1" dirty="0" smtClean="0"/>
              <a:t>? ” </a:t>
            </a:r>
            <a:endParaRPr lang="en-US" sz="1292" i="1" dirty="0"/>
          </a:p>
          <a:p>
            <a:pPr>
              <a:buFont typeface="Symbol" pitchFamily="18" charset="2"/>
              <a:buNone/>
            </a:pPr>
            <a:r>
              <a:rPr lang="en-US" sz="1292" dirty="0"/>
              <a:t>      </a:t>
            </a:r>
            <a:r>
              <a:rPr lang="en-US" sz="1292" b="1" dirty="0"/>
              <a:t>- </a:t>
            </a:r>
            <a:r>
              <a:rPr lang="en-US" sz="1292" b="1" dirty="0" err="1"/>
              <a:t>Nabomita</a:t>
            </a:r>
            <a:r>
              <a:rPr lang="en-US" sz="1292" b="1" dirty="0"/>
              <a:t> </a:t>
            </a:r>
            <a:r>
              <a:rPr lang="en-US" sz="1292" b="1" dirty="0" err="1"/>
              <a:t>Chatterjee</a:t>
            </a:r>
            <a:endParaRPr lang="en-US" sz="1292" b="1" dirty="0"/>
          </a:p>
          <a:p>
            <a:pPr>
              <a:buFont typeface="Symbol" pitchFamily="18" charset="2"/>
              <a:buNone/>
            </a:pPr>
            <a:endParaRPr lang="en-US" sz="1292" dirty="0"/>
          </a:p>
        </p:txBody>
      </p:sp>
      <p:pic>
        <p:nvPicPr>
          <p:cNvPr id="5" name="Content Placeholder 4" descr="Nabomita Chatterj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168" y="1187274"/>
            <a:ext cx="1548085" cy="1959144"/>
          </a:xfrm>
          <a:prstGeom prst="rect">
            <a:avLst/>
          </a:prstGeom>
        </p:spPr>
      </p:pic>
      <p:pic>
        <p:nvPicPr>
          <p:cNvPr id="6" name="Content Placeholder 4" descr="Sujitha Thayanithi - F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218" y="3669498"/>
            <a:ext cx="1591641" cy="2122189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1351811" y="3661506"/>
            <a:ext cx="3780218" cy="215225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1838325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1"/>
              </a:buClr>
              <a:buFont typeface="Symbol" pitchFamily="18" charset="2"/>
              <a:buChar char="·"/>
              <a:defRPr sz="140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4488" indent="-171450" algn="l" defTabSz="1838325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7525" indent="-171450" algn="l" defTabSz="1838325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Symbol" pitchFamily="18" charset="2"/>
              <a:buChar char="·"/>
              <a:defRPr sz="140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00" indent="-166688" algn="l" defTabSz="1838325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2488" indent="-165100" algn="l" defTabSz="1838325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Symbol" pitchFamily="18" charset="2"/>
              <a:buChar char="·"/>
              <a:defRPr sz="140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309688" indent="-165100" algn="l" defTabSz="1838325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140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766888" indent="-165100" algn="l" defTabSz="1838325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140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2224088" indent="-165100" algn="l" defTabSz="1838325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140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2681288" indent="-165100" algn="l" defTabSz="1838325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140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92" i="1" dirty="0" smtClean="0"/>
              <a:t>“</a:t>
            </a:r>
            <a:r>
              <a:rPr lang="fr-FR" sz="1292" i="1" dirty="0" smtClean="0"/>
              <a:t>En tant que</a:t>
            </a:r>
            <a:r>
              <a:rPr lang="fr-FR" sz="1292" i="1" dirty="0" smtClean="0"/>
              <a:t> fonctionnaire et </a:t>
            </a:r>
            <a:r>
              <a:rPr lang="fr-FR" sz="1292" i="1" dirty="0"/>
              <a:t>mère de deux enfants, je </a:t>
            </a:r>
            <a:r>
              <a:rPr lang="fr-FR" sz="1292" i="1" dirty="0" smtClean="0"/>
              <a:t>n'avais </a:t>
            </a:r>
            <a:r>
              <a:rPr lang="fr-FR" sz="1292" i="1" dirty="0"/>
              <a:t>pas </a:t>
            </a:r>
            <a:r>
              <a:rPr lang="fr-FR" sz="1292" i="1" dirty="0" smtClean="0"/>
              <a:t>le </a:t>
            </a:r>
            <a:r>
              <a:rPr lang="fr-FR" sz="1292" i="1" dirty="0"/>
              <a:t>temps d'obtenir des </a:t>
            </a:r>
            <a:r>
              <a:rPr lang="fr-FR" sz="1292" i="1" dirty="0" smtClean="0"/>
              <a:t>épiceries locales </a:t>
            </a:r>
            <a:r>
              <a:rPr lang="fr-FR" sz="1292" i="1" dirty="0"/>
              <a:t>.. Merci à </a:t>
            </a:r>
            <a:r>
              <a:rPr lang="fr-FR" sz="1292" i="1" dirty="0" err="1" smtClean="0"/>
              <a:t>bigbasket</a:t>
            </a:r>
            <a:r>
              <a:rPr lang="fr-FR" sz="1292" i="1" dirty="0" smtClean="0"/>
              <a:t>! </a:t>
            </a:r>
            <a:r>
              <a:rPr lang="fr-FR" sz="1292" i="1" dirty="0"/>
              <a:t>Il a rendu ma vie </a:t>
            </a:r>
            <a:r>
              <a:rPr lang="fr-FR" sz="1292" i="1" dirty="0" smtClean="0"/>
              <a:t>au quotidien </a:t>
            </a:r>
            <a:r>
              <a:rPr lang="fr-FR" sz="1292" i="1" dirty="0"/>
              <a:t>facile et simple ... Plus que moi, mes </a:t>
            </a:r>
            <a:r>
              <a:rPr lang="fr-FR" sz="1292" i="1" dirty="0" smtClean="0"/>
              <a:t>beaux-parents étaient très satisfaits de leur </a:t>
            </a:r>
            <a:r>
              <a:rPr lang="fr-FR" sz="1292" i="1" dirty="0"/>
              <a:t>service. Tous les articles que j'achète chez </a:t>
            </a:r>
            <a:r>
              <a:rPr lang="fr-FR" sz="1292" i="1" dirty="0" err="1"/>
              <a:t>bigbasket</a:t>
            </a:r>
            <a:r>
              <a:rPr lang="fr-FR" sz="1292" i="1" dirty="0"/>
              <a:t> sont livrés à temps. J'apprécie tous les membres de la famille </a:t>
            </a:r>
            <a:r>
              <a:rPr lang="fr-FR" sz="1292" i="1" dirty="0" err="1"/>
              <a:t>bigbasket</a:t>
            </a:r>
            <a:r>
              <a:rPr lang="fr-FR" sz="1292" i="1" dirty="0"/>
              <a:t> </a:t>
            </a:r>
            <a:r>
              <a:rPr lang="fr-FR" sz="1292" i="1" dirty="0" smtClean="0"/>
              <a:t>qui nous fournissent </a:t>
            </a:r>
            <a:r>
              <a:rPr lang="fr-FR" sz="1292" i="1" dirty="0"/>
              <a:t>un service </a:t>
            </a:r>
            <a:r>
              <a:rPr lang="fr-FR" sz="1292" i="1" dirty="0" smtClean="0"/>
              <a:t>convivial..</a:t>
            </a:r>
            <a:endParaRPr lang="en-US" sz="1292" i="1" dirty="0" smtClean="0"/>
          </a:p>
          <a:p>
            <a:r>
              <a:rPr lang="en-US" sz="1292" i="1" dirty="0" smtClean="0"/>
              <a:t>..” </a:t>
            </a:r>
            <a:endParaRPr lang="en-US" sz="1292" i="1" dirty="0"/>
          </a:p>
          <a:p>
            <a:pPr>
              <a:buFont typeface="Symbol" pitchFamily="18" charset="2"/>
              <a:buNone/>
            </a:pPr>
            <a:r>
              <a:rPr lang="en-US" sz="1292" dirty="0"/>
              <a:t>      - </a:t>
            </a:r>
            <a:r>
              <a:rPr lang="en-US" sz="1292" b="1" dirty="0" err="1"/>
              <a:t>Sujitha</a:t>
            </a:r>
            <a:r>
              <a:rPr lang="en-US" sz="1292" b="1" dirty="0"/>
              <a:t> </a:t>
            </a:r>
            <a:r>
              <a:rPr lang="en-US" sz="1292" b="1" dirty="0" err="1"/>
              <a:t>Thayanithi</a:t>
            </a:r>
            <a:r>
              <a:rPr lang="en-US" sz="1292" b="1" dirty="0"/>
              <a:t>, Chennai</a:t>
            </a:r>
          </a:p>
          <a:p>
            <a:endParaRPr lang="en-US" sz="1292" dirty="0"/>
          </a:p>
        </p:txBody>
      </p:sp>
      <p:pic>
        <p:nvPicPr>
          <p:cNvPr id="10" name="Content Placeholder 4" descr="Rahul Tandon - F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9649" y="1256549"/>
            <a:ext cx="1508461" cy="1901829"/>
          </a:xfrm>
          <a:prstGeom prst="rect">
            <a:avLst/>
          </a:prstGeom>
        </p:spPr>
      </p:pic>
      <p:sp>
        <p:nvSpPr>
          <p:cNvPr id="11" name="Content Placeholder 1"/>
          <p:cNvSpPr txBox="1">
            <a:spLocks/>
          </p:cNvSpPr>
          <p:nvPr/>
        </p:nvSpPr>
        <p:spPr>
          <a:xfrm>
            <a:off x="4509957" y="1197639"/>
            <a:ext cx="2835154" cy="1613864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1838325" rtl="0" eaLnBrk="0" fontAlgn="base" hangingPunct="0">
              <a:spcBef>
                <a:spcPct val="75000"/>
              </a:spcBef>
              <a:spcAft>
                <a:spcPct val="0"/>
              </a:spcAft>
              <a:buClr>
                <a:schemeClr val="accent1"/>
              </a:buClr>
              <a:buFont typeface="Symbol" pitchFamily="18" charset="2"/>
              <a:buChar char="·"/>
              <a:defRPr sz="140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4488" indent="-171450" algn="l" defTabSz="1838325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7525" indent="-171450" algn="l" defTabSz="1838325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Symbol" pitchFamily="18" charset="2"/>
              <a:buChar char="·"/>
              <a:defRPr sz="140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00" indent="-166688" algn="l" defTabSz="1838325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2488" indent="-165100" algn="l" defTabSz="1838325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Font typeface="Symbol" pitchFamily="18" charset="2"/>
              <a:buChar char="·"/>
              <a:defRPr sz="140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309688" indent="-165100" algn="l" defTabSz="1838325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140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766888" indent="-165100" algn="l" defTabSz="1838325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140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2224088" indent="-165100" algn="l" defTabSz="1838325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140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2681288" indent="-165100" algn="l" defTabSz="1838325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Symbol" pitchFamily="18" charset="2"/>
              <a:buChar char="·"/>
              <a:defRPr sz="140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92" i="1" dirty="0"/>
              <a:t> </a:t>
            </a:r>
            <a:r>
              <a:rPr lang="en-US" sz="1292" i="1" dirty="0" smtClean="0"/>
              <a:t>“</a:t>
            </a:r>
            <a:r>
              <a:rPr lang="fr-FR" sz="1292" i="1" dirty="0"/>
              <a:t>Il </a:t>
            </a:r>
            <a:r>
              <a:rPr lang="fr-FR" sz="1292" i="1" dirty="0" err="1"/>
              <a:t>ya</a:t>
            </a:r>
            <a:r>
              <a:rPr lang="fr-FR" sz="1292" i="1" dirty="0"/>
              <a:t> plusieurs sites </a:t>
            </a:r>
            <a:r>
              <a:rPr lang="fr-FR" sz="1292" i="1" dirty="0" smtClean="0"/>
              <a:t>de supermarchés </a:t>
            </a:r>
            <a:r>
              <a:rPr lang="fr-FR" sz="1292" i="1" dirty="0"/>
              <a:t>sur le marché, mais </a:t>
            </a:r>
            <a:r>
              <a:rPr lang="fr-FR" sz="1292" i="1" dirty="0" err="1"/>
              <a:t>bigbasket</a:t>
            </a:r>
            <a:r>
              <a:rPr lang="fr-FR" sz="1292" i="1" dirty="0"/>
              <a:t> est très </a:t>
            </a:r>
            <a:r>
              <a:rPr lang="fr-FR" sz="1292" i="1" dirty="0" smtClean="0"/>
              <a:t>différent. </a:t>
            </a:r>
            <a:r>
              <a:rPr lang="fr-FR" sz="1292" i="1" dirty="0"/>
              <a:t>Des produits de qualité, la livraison en temps opportun, le mode de paiement pratique, une équipe de soutien à la </a:t>
            </a:r>
            <a:r>
              <a:rPr lang="fr-FR" sz="1292" i="1" dirty="0" smtClean="0"/>
              <a:t>clientèle ...Je le recommanderais volontiers à </a:t>
            </a:r>
            <a:r>
              <a:rPr lang="fr-FR" sz="1292" i="1" dirty="0"/>
              <a:t>tous mes </a:t>
            </a:r>
            <a:r>
              <a:rPr lang="fr-FR" sz="1292" i="1" dirty="0" smtClean="0"/>
              <a:t>amis</a:t>
            </a:r>
            <a:r>
              <a:rPr lang="en-US" sz="1292" i="1" dirty="0" smtClean="0"/>
              <a:t>.”</a:t>
            </a:r>
            <a:r>
              <a:rPr lang="en-US" sz="1292" i="1" dirty="0" smtClean="0"/>
              <a:t> </a:t>
            </a:r>
            <a:endParaRPr lang="en-US" sz="1292" i="1" dirty="0"/>
          </a:p>
          <a:p>
            <a:pPr>
              <a:buFont typeface="Symbol" pitchFamily="18" charset="2"/>
              <a:buNone/>
            </a:pPr>
            <a:r>
              <a:rPr lang="en-US" sz="1292" dirty="0"/>
              <a:t>       – </a:t>
            </a:r>
            <a:r>
              <a:rPr lang="en-US" sz="1292" b="1" dirty="0" err="1"/>
              <a:t>Rahul</a:t>
            </a:r>
            <a:r>
              <a:rPr lang="en-US" sz="1292" b="1" dirty="0"/>
              <a:t> </a:t>
            </a:r>
            <a:r>
              <a:rPr lang="en-US" sz="1292" b="1" dirty="0" err="1"/>
              <a:t>Tandon</a:t>
            </a:r>
            <a:endParaRPr lang="en-US" sz="1292" b="1" dirty="0"/>
          </a:p>
          <a:p>
            <a:pPr>
              <a:buFont typeface="Symbol" pitchFamily="18" charset="2"/>
              <a:buNone/>
            </a:pPr>
            <a:endParaRPr lang="en-US" sz="1292" dirty="0"/>
          </a:p>
        </p:txBody>
      </p:sp>
    </p:spTree>
    <p:extLst>
      <p:ext uri="{BB962C8B-B14F-4D97-AF65-F5344CB8AC3E}">
        <p14:creationId xmlns:p14="http://schemas.microsoft.com/office/powerpoint/2010/main" val="502059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</a:t>
            </a:r>
            <a:r>
              <a:rPr lang="en-US" dirty="0" smtClean="0"/>
              <a:t> </a:t>
            </a:r>
            <a:r>
              <a:rPr lang="en-US" dirty="0" err="1" smtClean="0"/>
              <a:t>Agriculteur</a:t>
            </a:r>
            <a:r>
              <a:rPr lang="en-US" dirty="0" smtClean="0"/>
              <a:t> </a:t>
            </a:r>
            <a:r>
              <a:rPr lang="en-US" dirty="0" smtClean="0"/>
              <a:t>/ </a:t>
            </a:r>
            <a:r>
              <a:rPr lang="en-US" dirty="0" err="1" smtClean="0"/>
              <a:t>Producteur</a:t>
            </a:r>
            <a:r>
              <a:rPr lang="en-US" dirty="0" smtClean="0"/>
              <a:t> de </a:t>
            </a:r>
            <a:r>
              <a:rPr lang="en-US" dirty="0" err="1" smtClean="0"/>
              <a:t>BigBasket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B6B7A9-BB89-411A-B755-AD4924E88866}" type="slidenum">
              <a:rPr lang="en-US" smtClean="0">
                <a:solidFill>
                  <a:srgbClr val="53565A">
                    <a:lumMod val="50000"/>
                  </a:srgbClr>
                </a:solidFill>
              </a:rPr>
              <a:pPr/>
              <a:t>9</a:t>
            </a:fld>
            <a:endParaRPr lang="en-US" dirty="0">
              <a:solidFill>
                <a:srgbClr val="53565A">
                  <a:lumMod val="50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8774"/>
            <a:ext cx="3643100" cy="3362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023" y="2242516"/>
            <a:ext cx="2992271" cy="27573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926" y="2879351"/>
            <a:ext cx="1607344" cy="148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34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SB" val="PageNb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Objec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SB" val="PageNb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TitleOnly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SB" val="PageNb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Objec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SB" val="txtPageMessag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SB" val="PageNb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ppLayoutObject"/>
</p:tagLst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22667</TotalTime>
  <Pages>0</Pages>
  <Words>961</Words>
  <Characters>0</Characters>
  <Application>Microsoft Office PowerPoint</Application>
  <DocSecurity>0</DocSecurity>
  <PresentationFormat>On-screen Show (4:3)</PresentationFormat>
  <Lines>0</Lines>
  <Paragraphs>182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Berlin Sans FB</vt:lpstr>
      <vt:lpstr>Calibri</vt:lpstr>
      <vt:lpstr>Geneva</vt:lpstr>
      <vt:lpstr>Proxima Nova Rg</vt:lpstr>
      <vt:lpstr>Symbol</vt:lpstr>
      <vt:lpstr>Times New Roman</vt:lpstr>
      <vt:lpstr>TitilliumText25L 1 wt</vt:lpstr>
      <vt:lpstr>TitilliumText25L 250 wt</vt:lpstr>
      <vt:lpstr>Trebuchet MS</vt:lpstr>
      <vt:lpstr>Custom Design</vt:lpstr>
      <vt:lpstr>Bigbasket- Agri Commodities </vt:lpstr>
      <vt:lpstr>About Us</vt:lpstr>
      <vt:lpstr>Aperçu de BigBasket</vt:lpstr>
      <vt:lpstr>Modèle Centré sur le Consommateur Basé sur une  Puissante Gestion de la Chaine d’Approvisionnement</vt:lpstr>
      <vt:lpstr>Centre de Distribution Bigbasket</vt:lpstr>
      <vt:lpstr>Categorie Principales Références Opérationnelles</vt:lpstr>
      <vt:lpstr>Tout Cela Conduit à un Mouvement de Croissance Elevé</vt:lpstr>
      <vt:lpstr>Expériences de Certains Clients</vt:lpstr>
      <vt:lpstr>Diffusion Agriculteur / Producteur de BigBasket</vt:lpstr>
      <vt:lpstr>Chaine d’Approvisionnement Traditionnelle des Produits Agricoles</vt:lpstr>
      <vt:lpstr>Cycle Bigbasket de la Ferme à la Fourchette</vt:lpstr>
      <vt:lpstr>Piliers d’Engagement du Fermier</vt:lpstr>
      <vt:lpstr>Accès au Marché</vt:lpstr>
      <vt:lpstr>Apports en Formation et Compétences</vt:lpstr>
      <vt:lpstr>Soutien Financier et en Infrastructures aux Fermiers</vt:lpstr>
      <vt:lpstr>Initiatives pour la Durabilité</vt:lpstr>
      <vt:lpstr>Cycle Vertueux du Programme d’Engagement du  Fermiere de bb</vt:lpstr>
      <vt:lpstr>Social Responsibility</vt:lpstr>
      <vt:lpstr>PowerPoint Presentation</vt:lpstr>
    </vt:vector>
  </TitlesOfParts>
  <Company>tmi</Company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sunilkumarb</dc:creator>
  <cp:lastModifiedBy>HI</cp:lastModifiedBy>
  <cp:revision>737</cp:revision>
  <cp:lastPrinted>2016-08-09T09:05:27Z</cp:lastPrinted>
  <dcterms:created xsi:type="dcterms:W3CDTF">2012-04-02T12:25:02Z</dcterms:created>
  <dcterms:modified xsi:type="dcterms:W3CDTF">2017-03-09T17:37:35Z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1033-9.1.0.4246</vt:lpwstr>
  </property>
  <property fmtid="{D5CDD505-2E9C-101B-9397-08002B2CF9AE}" pid="3" name="ArticulateGUID">
    <vt:lpwstr>B1BA4573-7121-43CA-A067-898D91710453</vt:lpwstr>
  </property>
  <property fmtid="{D5CDD505-2E9C-101B-9397-08002B2CF9AE}" pid="4" name="ArticulatePath">
    <vt:lpwstr>KSL_PPT_D6S2_V1.0</vt:lpwstr>
  </property>
</Properties>
</file>