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5" r:id="rId1"/>
  </p:sldMasterIdLst>
  <p:notesMasterIdLst>
    <p:notesMasterId r:id="rId21"/>
  </p:notesMasterIdLst>
  <p:sldIdLst>
    <p:sldId id="301" r:id="rId2"/>
    <p:sldId id="324" r:id="rId3"/>
    <p:sldId id="325" r:id="rId4"/>
    <p:sldId id="326" r:id="rId5"/>
    <p:sldId id="327" r:id="rId6"/>
    <p:sldId id="328" r:id="rId7"/>
    <p:sldId id="330" r:id="rId8"/>
    <p:sldId id="331" r:id="rId9"/>
    <p:sldId id="332" r:id="rId10"/>
    <p:sldId id="303" r:id="rId11"/>
    <p:sldId id="318" r:id="rId12"/>
    <p:sldId id="319" r:id="rId13"/>
    <p:sldId id="320" r:id="rId14"/>
    <p:sldId id="321" r:id="rId15"/>
    <p:sldId id="322" r:id="rId16"/>
    <p:sldId id="323" r:id="rId17"/>
    <p:sldId id="309" r:id="rId18"/>
    <p:sldId id="311" r:id="rId19"/>
    <p:sldId id="31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3">
          <p15:clr>
            <a:srgbClr val="A4A3A4"/>
          </p15:clr>
        </p15:guide>
        <p15:guide id="2" orient="horz" pos="3818">
          <p15:clr>
            <a:srgbClr val="A4A3A4"/>
          </p15:clr>
        </p15:guide>
        <p15:guide id="3" orient="horz" pos="4211">
          <p15:clr>
            <a:srgbClr val="A4A3A4"/>
          </p15:clr>
        </p15:guide>
        <p15:guide id="4" pos="5524">
          <p15:clr>
            <a:srgbClr val="A4A3A4"/>
          </p15:clr>
        </p15:guide>
        <p15:guide id="5" pos="2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3300"/>
    <a:srgbClr val="CC3300"/>
    <a:srgbClr val="A50021"/>
    <a:srgbClr val="3FD909"/>
    <a:srgbClr val="32EE56"/>
    <a:srgbClr val="FF33CC"/>
    <a:srgbClr val="CC9900"/>
    <a:srgbClr val="4298A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58" autoAdjust="0"/>
    <p:restoredTop sz="94555" autoAdjust="0"/>
  </p:normalViewPr>
  <p:slideViewPr>
    <p:cSldViewPr snapToGrid="0">
      <p:cViewPr>
        <p:scale>
          <a:sx n="150" d="100"/>
          <a:sy n="150" d="100"/>
        </p:scale>
        <p:origin x="-564" y="-2766"/>
      </p:cViewPr>
      <p:guideLst>
        <p:guide orient="horz" pos="733"/>
        <p:guide orient="horz" pos="3818"/>
        <p:guide orient="horz" pos="4211"/>
        <p:guide pos="5524"/>
        <p:guide pos="2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36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4059581029957899"/>
          <c:y val="0.30901342723252601"/>
        </c:manualLayout>
      </c:layout>
      <c:overlay val="0"/>
      <c:txPr>
        <a:bodyPr/>
        <a:lstStyle/>
        <a:p>
          <a:pPr>
            <a:defRPr sz="1800">
              <a:solidFill>
                <a:srgbClr val="FF0000"/>
              </a:solidFill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 15</c:v>
                </c:pt>
                <c:pt idx="1">
                  <c:v>FY 16</c:v>
                </c:pt>
                <c:pt idx="2">
                  <c:v>FY 17</c:v>
                </c:pt>
                <c:pt idx="3">
                  <c:v>FY 18</c:v>
                </c:pt>
                <c:pt idx="4">
                  <c:v>FY 19</c:v>
                </c:pt>
                <c:pt idx="5">
                  <c:v>FY 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220</c:v>
                </c:pt>
                <c:pt idx="1">
                  <c:v>650</c:v>
                </c:pt>
                <c:pt idx="2">
                  <c:v>1900</c:v>
                </c:pt>
                <c:pt idx="3">
                  <c:v>4500</c:v>
                </c:pt>
                <c:pt idx="4">
                  <c:v>7000</c:v>
                </c:pt>
                <c:pt idx="5">
                  <c:v>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EE-4AEE-BC94-EDC207863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5527032"/>
        <c:axId val="-2086187960"/>
      </c:barChart>
      <c:catAx>
        <c:axId val="-2105527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86187960"/>
        <c:crosses val="autoZero"/>
        <c:auto val="1"/>
        <c:lblAlgn val="ctr"/>
        <c:lblOffset val="100"/>
        <c:noMultiLvlLbl val="0"/>
      </c:catAx>
      <c:valAx>
        <c:axId val="-2086187960"/>
        <c:scaling>
          <c:orientation val="minMax"/>
          <c:max val="1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-21055270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D13BB-70E2-43E9-B655-52A8975C3099}" type="doc">
      <dgm:prSet loTypeId="urn:microsoft.com/office/officeart/2005/8/layout/matrix1" loCatId="matrix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85400CB-786D-4D91-8841-D2B38E233187}">
      <dgm:prSet phldrT="[Text]"/>
      <dgm:spPr/>
      <dgm:t>
        <a:bodyPr/>
        <a:lstStyle/>
        <a:p>
          <a:r>
            <a:rPr lang="en-US" dirty="0"/>
            <a:t>Collection Centre</a:t>
          </a:r>
        </a:p>
      </dgm:t>
    </dgm:pt>
    <dgm:pt modelId="{78117672-3CDD-4EE0-A3EA-3DAEFADEFB1B}" type="parTrans" cxnId="{D04F84A3-75BE-4E1A-AEAA-B1304B427F6E}">
      <dgm:prSet/>
      <dgm:spPr/>
      <dgm:t>
        <a:bodyPr/>
        <a:lstStyle/>
        <a:p>
          <a:endParaRPr lang="en-US"/>
        </a:p>
      </dgm:t>
    </dgm:pt>
    <dgm:pt modelId="{68B32961-0B32-4D4C-922A-1BD2A495835C}" type="sibTrans" cxnId="{D04F84A3-75BE-4E1A-AEAA-B1304B427F6E}">
      <dgm:prSet/>
      <dgm:spPr/>
      <dgm:t>
        <a:bodyPr/>
        <a:lstStyle/>
        <a:p>
          <a:endParaRPr lang="en-US"/>
        </a:p>
      </dgm:t>
    </dgm:pt>
    <dgm:pt modelId="{2FB6265B-2DE2-4480-866E-BD509EE43543}">
      <dgm:prSet phldrT="[Text]"/>
      <dgm:spPr/>
      <dgm:t>
        <a:bodyPr/>
        <a:lstStyle/>
        <a:p>
          <a:r>
            <a:rPr lang="en-US" dirty="0"/>
            <a:t>Market Access</a:t>
          </a:r>
        </a:p>
      </dgm:t>
    </dgm:pt>
    <dgm:pt modelId="{AC823B35-0DFD-4DE4-909C-2AB86C172705}" type="parTrans" cxnId="{D88C26F2-D348-4530-9EE4-21B2E71BEFC8}">
      <dgm:prSet/>
      <dgm:spPr/>
      <dgm:t>
        <a:bodyPr/>
        <a:lstStyle/>
        <a:p>
          <a:endParaRPr lang="en-US"/>
        </a:p>
      </dgm:t>
    </dgm:pt>
    <dgm:pt modelId="{B8ADB43D-FA11-43D6-9528-57BCBF338483}" type="sibTrans" cxnId="{D88C26F2-D348-4530-9EE4-21B2E71BEFC8}">
      <dgm:prSet/>
      <dgm:spPr/>
      <dgm:t>
        <a:bodyPr/>
        <a:lstStyle/>
        <a:p>
          <a:endParaRPr lang="en-US"/>
        </a:p>
      </dgm:t>
    </dgm:pt>
    <dgm:pt modelId="{6BE53978-F04F-42CD-97E8-763DC54B98B0}">
      <dgm:prSet phldrT="[Text]"/>
      <dgm:spPr/>
      <dgm:t>
        <a:bodyPr/>
        <a:lstStyle/>
        <a:p>
          <a:r>
            <a:rPr lang="en-IN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Training &amp; Skilling</a:t>
          </a:r>
          <a:endParaRPr lang="en-US" dirty="0"/>
        </a:p>
      </dgm:t>
    </dgm:pt>
    <dgm:pt modelId="{16F543A1-40A2-4F7F-8AD1-1F8BF7FE9A7A}" type="parTrans" cxnId="{B9FC4F26-2DB5-4424-AD2C-BF933D84D515}">
      <dgm:prSet/>
      <dgm:spPr/>
      <dgm:t>
        <a:bodyPr/>
        <a:lstStyle/>
        <a:p>
          <a:endParaRPr lang="en-US"/>
        </a:p>
      </dgm:t>
    </dgm:pt>
    <dgm:pt modelId="{2118EC11-E1EC-491D-960C-E680B2EA505B}" type="sibTrans" cxnId="{B9FC4F26-2DB5-4424-AD2C-BF933D84D515}">
      <dgm:prSet/>
      <dgm:spPr/>
      <dgm:t>
        <a:bodyPr/>
        <a:lstStyle/>
        <a:p>
          <a:endParaRPr lang="en-US"/>
        </a:p>
      </dgm:t>
    </dgm:pt>
    <dgm:pt modelId="{688C01FC-3DE6-4C2A-9F4B-616C26B593D1}">
      <dgm:prSet phldrT="[Text]"/>
      <dgm:spPr/>
      <dgm:t>
        <a:bodyPr/>
        <a:lstStyle/>
        <a:p>
          <a:r>
            <a:rPr lang="en-IN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Financial &amp; Infrastructure support </a:t>
          </a:r>
          <a:endParaRPr lang="en-US" dirty="0"/>
        </a:p>
      </dgm:t>
    </dgm:pt>
    <dgm:pt modelId="{F0A1DD96-3E88-4261-A39A-B541E2E58B0A}" type="parTrans" cxnId="{678C89C9-51E5-4D26-8BBF-85F9ADA65604}">
      <dgm:prSet/>
      <dgm:spPr/>
      <dgm:t>
        <a:bodyPr/>
        <a:lstStyle/>
        <a:p>
          <a:endParaRPr lang="en-US"/>
        </a:p>
      </dgm:t>
    </dgm:pt>
    <dgm:pt modelId="{351E5A99-6474-4EBE-8435-4D5F5DFACBBA}" type="sibTrans" cxnId="{678C89C9-51E5-4D26-8BBF-85F9ADA65604}">
      <dgm:prSet/>
      <dgm:spPr/>
      <dgm:t>
        <a:bodyPr/>
        <a:lstStyle/>
        <a:p>
          <a:endParaRPr lang="en-US"/>
        </a:p>
      </dgm:t>
    </dgm:pt>
    <dgm:pt modelId="{9ED9C9BF-B91E-4E24-83FE-48D82881284E}">
      <dgm:prSet phldrT="[Text]"/>
      <dgm:spPr/>
      <dgm:t>
        <a:bodyPr/>
        <a:lstStyle/>
        <a:p>
          <a:r>
            <a:rPr lang="en-US" dirty="0"/>
            <a:t>Sustainability</a:t>
          </a:r>
        </a:p>
      </dgm:t>
    </dgm:pt>
    <dgm:pt modelId="{4EF16ED4-EDBE-43B5-BCBE-BB1C27FFDA37}" type="parTrans" cxnId="{CB541006-EC0B-4A7B-87F5-93A5DCC66865}">
      <dgm:prSet/>
      <dgm:spPr/>
      <dgm:t>
        <a:bodyPr/>
        <a:lstStyle/>
        <a:p>
          <a:endParaRPr lang="en-US"/>
        </a:p>
      </dgm:t>
    </dgm:pt>
    <dgm:pt modelId="{C5E271C7-839F-41AC-BC92-B0E6648EA799}" type="sibTrans" cxnId="{CB541006-EC0B-4A7B-87F5-93A5DCC66865}">
      <dgm:prSet/>
      <dgm:spPr/>
      <dgm:t>
        <a:bodyPr/>
        <a:lstStyle/>
        <a:p>
          <a:endParaRPr lang="en-US"/>
        </a:p>
      </dgm:t>
    </dgm:pt>
    <dgm:pt modelId="{16539120-74CF-4B71-A323-CE2831B9B300}" type="pres">
      <dgm:prSet presAssocID="{3F7D13BB-70E2-43E9-B655-52A8975C309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0C837B-4BA5-4FA1-9AFF-C16BE560824F}" type="pres">
      <dgm:prSet presAssocID="{3F7D13BB-70E2-43E9-B655-52A8975C3099}" presName="matrix" presStyleCnt="0"/>
      <dgm:spPr/>
    </dgm:pt>
    <dgm:pt modelId="{421064BD-E837-499A-8C8A-1980A5222AC5}" type="pres">
      <dgm:prSet presAssocID="{3F7D13BB-70E2-43E9-B655-52A8975C3099}" presName="tile1" presStyleLbl="node1" presStyleIdx="0" presStyleCnt="4"/>
      <dgm:spPr/>
    </dgm:pt>
    <dgm:pt modelId="{6E7133AD-0575-40B0-88D4-6BB2E68933AE}" type="pres">
      <dgm:prSet presAssocID="{3F7D13BB-70E2-43E9-B655-52A8975C309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211DAB7-96E1-4AF2-873E-1BC80F6476B4}" type="pres">
      <dgm:prSet presAssocID="{3F7D13BB-70E2-43E9-B655-52A8975C3099}" presName="tile2" presStyleLbl="node1" presStyleIdx="1" presStyleCnt="4"/>
      <dgm:spPr/>
    </dgm:pt>
    <dgm:pt modelId="{9FFF8E30-07B6-47FD-B837-FDB6794A541D}" type="pres">
      <dgm:prSet presAssocID="{3F7D13BB-70E2-43E9-B655-52A8975C309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B92CE6A-CFFE-4C9D-942E-AABF4EAAF639}" type="pres">
      <dgm:prSet presAssocID="{3F7D13BB-70E2-43E9-B655-52A8975C3099}" presName="tile3" presStyleLbl="node1" presStyleIdx="2" presStyleCnt="4"/>
      <dgm:spPr/>
    </dgm:pt>
    <dgm:pt modelId="{46E661B0-DB6E-4B01-9C92-33EC80EEE473}" type="pres">
      <dgm:prSet presAssocID="{3F7D13BB-70E2-43E9-B655-52A8975C309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2E4B48-E867-493D-8C3F-7150C63C5F38}" type="pres">
      <dgm:prSet presAssocID="{3F7D13BB-70E2-43E9-B655-52A8975C3099}" presName="tile4" presStyleLbl="node1" presStyleIdx="3" presStyleCnt="4"/>
      <dgm:spPr/>
    </dgm:pt>
    <dgm:pt modelId="{93BFE60B-7A22-4F91-AA33-B4C68E23CF77}" type="pres">
      <dgm:prSet presAssocID="{3F7D13BB-70E2-43E9-B655-52A8975C309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25754EC-35BB-46EC-9A1D-55AC19D04CC6}" type="pres">
      <dgm:prSet presAssocID="{3F7D13BB-70E2-43E9-B655-52A8975C309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21FA124-2BB9-457D-8AD4-EAFB048CA97B}" type="presOf" srcId="{6BE53978-F04F-42CD-97E8-763DC54B98B0}" destId="{5211DAB7-96E1-4AF2-873E-1BC80F6476B4}" srcOrd="0" destOrd="0" presId="urn:microsoft.com/office/officeart/2005/8/layout/matrix1"/>
    <dgm:cxn modelId="{4DFBE16F-A8F4-423C-8026-9C1391E2A1CA}" type="presOf" srcId="{9ED9C9BF-B91E-4E24-83FE-48D82881284E}" destId="{A22E4B48-E867-493D-8C3F-7150C63C5F38}" srcOrd="0" destOrd="0" presId="urn:microsoft.com/office/officeart/2005/8/layout/matrix1"/>
    <dgm:cxn modelId="{97DE579C-32E0-4494-926A-EE00A259BB9D}" type="presOf" srcId="{688C01FC-3DE6-4C2A-9F4B-616C26B593D1}" destId="{6B92CE6A-CFFE-4C9D-942E-AABF4EAAF639}" srcOrd="0" destOrd="0" presId="urn:microsoft.com/office/officeart/2005/8/layout/matrix1"/>
    <dgm:cxn modelId="{678C89C9-51E5-4D26-8BBF-85F9ADA65604}" srcId="{C85400CB-786D-4D91-8841-D2B38E233187}" destId="{688C01FC-3DE6-4C2A-9F4B-616C26B593D1}" srcOrd="2" destOrd="0" parTransId="{F0A1DD96-3E88-4261-A39A-B541E2E58B0A}" sibTransId="{351E5A99-6474-4EBE-8435-4D5F5DFACBBA}"/>
    <dgm:cxn modelId="{1A88C9A0-A6EE-4077-9731-BCFA28F27728}" type="presOf" srcId="{6BE53978-F04F-42CD-97E8-763DC54B98B0}" destId="{9FFF8E30-07B6-47FD-B837-FDB6794A541D}" srcOrd="1" destOrd="0" presId="urn:microsoft.com/office/officeart/2005/8/layout/matrix1"/>
    <dgm:cxn modelId="{B9FC4F26-2DB5-4424-AD2C-BF933D84D515}" srcId="{C85400CB-786D-4D91-8841-D2B38E233187}" destId="{6BE53978-F04F-42CD-97E8-763DC54B98B0}" srcOrd="1" destOrd="0" parTransId="{16F543A1-40A2-4F7F-8AD1-1F8BF7FE9A7A}" sibTransId="{2118EC11-E1EC-491D-960C-E680B2EA505B}"/>
    <dgm:cxn modelId="{D04F84A3-75BE-4E1A-AEAA-B1304B427F6E}" srcId="{3F7D13BB-70E2-43E9-B655-52A8975C3099}" destId="{C85400CB-786D-4D91-8841-D2B38E233187}" srcOrd="0" destOrd="0" parTransId="{78117672-3CDD-4EE0-A3EA-3DAEFADEFB1B}" sibTransId="{68B32961-0B32-4D4C-922A-1BD2A495835C}"/>
    <dgm:cxn modelId="{AC9CEA49-B428-465D-81E3-CE9D97FE327B}" type="presOf" srcId="{3F7D13BB-70E2-43E9-B655-52A8975C3099}" destId="{16539120-74CF-4B71-A323-CE2831B9B300}" srcOrd="0" destOrd="0" presId="urn:microsoft.com/office/officeart/2005/8/layout/matrix1"/>
    <dgm:cxn modelId="{CB541006-EC0B-4A7B-87F5-93A5DCC66865}" srcId="{C85400CB-786D-4D91-8841-D2B38E233187}" destId="{9ED9C9BF-B91E-4E24-83FE-48D82881284E}" srcOrd="3" destOrd="0" parTransId="{4EF16ED4-EDBE-43B5-BCBE-BB1C27FFDA37}" sibTransId="{C5E271C7-839F-41AC-BC92-B0E6648EA799}"/>
    <dgm:cxn modelId="{CD609DD7-2939-4816-A709-682EA40B3AA8}" type="presOf" srcId="{688C01FC-3DE6-4C2A-9F4B-616C26B593D1}" destId="{46E661B0-DB6E-4B01-9C92-33EC80EEE473}" srcOrd="1" destOrd="0" presId="urn:microsoft.com/office/officeart/2005/8/layout/matrix1"/>
    <dgm:cxn modelId="{E779EE0E-9F25-4E3B-970A-6BC7D8CA0DE4}" type="presOf" srcId="{C85400CB-786D-4D91-8841-D2B38E233187}" destId="{425754EC-35BB-46EC-9A1D-55AC19D04CC6}" srcOrd="0" destOrd="0" presId="urn:microsoft.com/office/officeart/2005/8/layout/matrix1"/>
    <dgm:cxn modelId="{362A9317-4D20-4B84-AD8E-C28528E9E4AD}" type="presOf" srcId="{9ED9C9BF-B91E-4E24-83FE-48D82881284E}" destId="{93BFE60B-7A22-4F91-AA33-B4C68E23CF77}" srcOrd="1" destOrd="0" presId="urn:microsoft.com/office/officeart/2005/8/layout/matrix1"/>
    <dgm:cxn modelId="{D88C26F2-D348-4530-9EE4-21B2E71BEFC8}" srcId="{C85400CB-786D-4D91-8841-D2B38E233187}" destId="{2FB6265B-2DE2-4480-866E-BD509EE43543}" srcOrd="0" destOrd="0" parTransId="{AC823B35-0DFD-4DE4-909C-2AB86C172705}" sibTransId="{B8ADB43D-FA11-43D6-9528-57BCBF338483}"/>
    <dgm:cxn modelId="{5FF64727-BDD3-4DA1-A4BE-D49795570B3B}" type="presOf" srcId="{2FB6265B-2DE2-4480-866E-BD509EE43543}" destId="{421064BD-E837-499A-8C8A-1980A5222AC5}" srcOrd="0" destOrd="0" presId="urn:microsoft.com/office/officeart/2005/8/layout/matrix1"/>
    <dgm:cxn modelId="{1D3FA708-B863-445D-82FA-781750F563CD}" type="presOf" srcId="{2FB6265B-2DE2-4480-866E-BD509EE43543}" destId="{6E7133AD-0575-40B0-88D4-6BB2E68933AE}" srcOrd="1" destOrd="0" presId="urn:microsoft.com/office/officeart/2005/8/layout/matrix1"/>
    <dgm:cxn modelId="{FCFDBA09-987D-4374-A59E-C04C2BAD35D3}" type="presParOf" srcId="{16539120-74CF-4B71-A323-CE2831B9B300}" destId="{7A0C837B-4BA5-4FA1-9AFF-C16BE560824F}" srcOrd="0" destOrd="0" presId="urn:microsoft.com/office/officeart/2005/8/layout/matrix1"/>
    <dgm:cxn modelId="{0F57328B-BE7D-420D-BC0F-8427192BBADA}" type="presParOf" srcId="{7A0C837B-4BA5-4FA1-9AFF-C16BE560824F}" destId="{421064BD-E837-499A-8C8A-1980A5222AC5}" srcOrd="0" destOrd="0" presId="urn:microsoft.com/office/officeart/2005/8/layout/matrix1"/>
    <dgm:cxn modelId="{C870B5AA-0E9B-4AD8-9F8A-413761FEC47F}" type="presParOf" srcId="{7A0C837B-4BA5-4FA1-9AFF-C16BE560824F}" destId="{6E7133AD-0575-40B0-88D4-6BB2E68933AE}" srcOrd="1" destOrd="0" presId="urn:microsoft.com/office/officeart/2005/8/layout/matrix1"/>
    <dgm:cxn modelId="{170B0910-1161-4B08-8FC5-F196C9B46DEF}" type="presParOf" srcId="{7A0C837B-4BA5-4FA1-9AFF-C16BE560824F}" destId="{5211DAB7-96E1-4AF2-873E-1BC80F6476B4}" srcOrd="2" destOrd="0" presId="urn:microsoft.com/office/officeart/2005/8/layout/matrix1"/>
    <dgm:cxn modelId="{ACED649A-6F1A-4D45-A352-84C5677D7C0C}" type="presParOf" srcId="{7A0C837B-4BA5-4FA1-9AFF-C16BE560824F}" destId="{9FFF8E30-07B6-47FD-B837-FDB6794A541D}" srcOrd="3" destOrd="0" presId="urn:microsoft.com/office/officeart/2005/8/layout/matrix1"/>
    <dgm:cxn modelId="{20283532-7439-4FE7-A6ED-C5D84248725E}" type="presParOf" srcId="{7A0C837B-4BA5-4FA1-9AFF-C16BE560824F}" destId="{6B92CE6A-CFFE-4C9D-942E-AABF4EAAF639}" srcOrd="4" destOrd="0" presId="urn:microsoft.com/office/officeart/2005/8/layout/matrix1"/>
    <dgm:cxn modelId="{9815D337-C0B3-4825-8009-3C7DF06BACCE}" type="presParOf" srcId="{7A0C837B-4BA5-4FA1-9AFF-C16BE560824F}" destId="{46E661B0-DB6E-4B01-9C92-33EC80EEE473}" srcOrd="5" destOrd="0" presId="urn:microsoft.com/office/officeart/2005/8/layout/matrix1"/>
    <dgm:cxn modelId="{ADD38069-1E53-4956-96A7-29BFF9A8E3B8}" type="presParOf" srcId="{7A0C837B-4BA5-4FA1-9AFF-C16BE560824F}" destId="{A22E4B48-E867-493D-8C3F-7150C63C5F38}" srcOrd="6" destOrd="0" presId="urn:microsoft.com/office/officeart/2005/8/layout/matrix1"/>
    <dgm:cxn modelId="{6090E794-5DF0-4DE6-9F07-78981C1CE299}" type="presParOf" srcId="{7A0C837B-4BA5-4FA1-9AFF-C16BE560824F}" destId="{93BFE60B-7A22-4F91-AA33-B4C68E23CF77}" srcOrd="7" destOrd="0" presId="urn:microsoft.com/office/officeart/2005/8/layout/matrix1"/>
    <dgm:cxn modelId="{1999A214-07F3-4D52-8ABD-D12DBC8FA74E}" type="presParOf" srcId="{16539120-74CF-4B71-A323-CE2831B9B300}" destId="{425754EC-35BB-46EC-9A1D-55AC19D04C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EAF09-4AE5-465B-B0E8-7AFA07D76242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52CBB51-F431-4A99-93AA-5CA46D6FCC67}">
      <dgm:prSet phldrT="[Text]"/>
      <dgm:spPr/>
      <dgm:t>
        <a:bodyPr/>
        <a:lstStyle/>
        <a:p>
          <a:r>
            <a:rPr lang="en-US" dirty="0"/>
            <a:t>Farmers</a:t>
          </a:r>
        </a:p>
      </dgm:t>
    </dgm:pt>
    <dgm:pt modelId="{7C37233F-9AD5-4336-B5CB-24113203FF3B}" type="parTrans" cxnId="{18FA54FB-36F7-4484-92F7-F6FE2E183B31}">
      <dgm:prSet/>
      <dgm:spPr/>
      <dgm:t>
        <a:bodyPr/>
        <a:lstStyle/>
        <a:p>
          <a:endParaRPr lang="en-US"/>
        </a:p>
      </dgm:t>
    </dgm:pt>
    <dgm:pt modelId="{906FC280-686B-429A-BA35-43DDE66AB3C0}" type="sibTrans" cxnId="{18FA54FB-36F7-4484-92F7-F6FE2E183B31}">
      <dgm:prSet/>
      <dgm:spPr/>
      <dgm:t>
        <a:bodyPr/>
        <a:lstStyle/>
        <a:p>
          <a:endParaRPr lang="en-US"/>
        </a:p>
      </dgm:t>
    </dgm:pt>
    <dgm:pt modelId="{81FD9588-4DFF-4392-BC65-EC32A7916C4A}">
      <dgm:prSet phldrT="[Text]"/>
      <dgm:spPr/>
      <dgm:t>
        <a:bodyPr/>
        <a:lstStyle/>
        <a:p>
          <a:r>
            <a:rPr lang="en-US" dirty="0"/>
            <a:t>Better Yield </a:t>
          </a:r>
        </a:p>
      </dgm:t>
    </dgm:pt>
    <dgm:pt modelId="{E6DE9428-663F-418B-BD5B-8A615CE742D7}" type="parTrans" cxnId="{A5276728-7ED7-4322-909C-B46C7C2D9580}">
      <dgm:prSet/>
      <dgm:spPr/>
      <dgm:t>
        <a:bodyPr/>
        <a:lstStyle/>
        <a:p>
          <a:endParaRPr lang="en-US"/>
        </a:p>
      </dgm:t>
    </dgm:pt>
    <dgm:pt modelId="{3BFA5E97-0DAF-4019-BEC2-4CFF1286EB5F}" type="sibTrans" cxnId="{A5276728-7ED7-4322-909C-B46C7C2D9580}">
      <dgm:prSet/>
      <dgm:spPr/>
      <dgm:t>
        <a:bodyPr/>
        <a:lstStyle/>
        <a:p>
          <a:endParaRPr lang="en-US"/>
        </a:p>
      </dgm:t>
    </dgm:pt>
    <dgm:pt modelId="{A9D3E2B6-A7F0-4FF7-BD4B-08FCF049F15D}">
      <dgm:prSet phldrT="[Text]"/>
      <dgm:spPr/>
      <dgm:t>
        <a:bodyPr/>
        <a:lstStyle/>
        <a:p>
          <a:r>
            <a:rPr lang="en-US" dirty="0"/>
            <a:t>Better Quality</a:t>
          </a:r>
        </a:p>
      </dgm:t>
    </dgm:pt>
    <dgm:pt modelId="{1586641D-31F3-4F79-92F4-D1CD43A7B0D8}" type="parTrans" cxnId="{E74D5DBC-AE19-4156-820E-611299F1393D}">
      <dgm:prSet/>
      <dgm:spPr/>
      <dgm:t>
        <a:bodyPr/>
        <a:lstStyle/>
        <a:p>
          <a:endParaRPr lang="en-US"/>
        </a:p>
      </dgm:t>
    </dgm:pt>
    <dgm:pt modelId="{C3AB0C46-9A18-4046-937E-00067CE4FEC3}" type="sibTrans" cxnId="{E74D5DBC-AE19-4156-820E-611299F1393D}">
      <dgm:prSet/>
      <dgm:spPr/>
      <dgm:t>
        <a:bodyPr/>
        <a:lstStyle/>
        <a:p>
          <a:endParaRPr lang="en-US"/>
        </a:p>
      </dgm:t>
    </dgm:pt>
    <dgm:pt modelId="{2EB3BD72-B10E-4C4D-AB75-C47B3D790553}">
      <dgm:prSet phldrT="[Text]"/>
      <dgm:spPr/>
      <dgm:t>
        <a:bodyPr/>
        <a:lstStyle/>
        <a:p>
          <a:r>
            <a:rPr lang="en-US" dirty="0"/>
            <a:t>Better Realization</a:t>
          </a:r>
        </a:p>
      </dgm:t>
    </dgm:pt>
    <dgm:pt modelId="{165B5A11-D8C9-4551-850C-83AB6E03836C}" type="parTrans" cxnId="{E6318CA6-1BF4-4310-A4A4-A84FB8272FEE}">
      <dgm:prSet/>
      <dgm:spPr/>
      <dgm:t>
        <a:bodyPr/>
        <a:lstStyle/>
        <a:p>
          <a:endParaRPr lang="en-US"/>
        </a:p>
      </dgm:t>
    </dgm:pt>
    <dgm:pt modelId="{6A098515-5142-49F5-8B8D-B15BD5FA831E}" type="sibTrans" cxnId="{E6318CA6-1BF4-4310-A4A4-A84FB8272FEE}">
      <dgm:prSet/>
      <dgm:spPr/>
      <dgm:t>
        <a:bodyPr/>
        <a:lstStyle/>
        <a:p>
          <a:endParaRPr lang="en-US"/>
        </a:p>
      </dgm:t>
    </dgm:pt>
    <dgm:pt modelId="{1F78FFAA-4FE3-4FD9-8049-F375631611DE}">
      <dgm:prSet phldrT="[Text]"/>
      <dgm:spPr/>
      <dgm:t>
        <a:bodyPr/>
        <a:lstStyle/>
        <a:p>
          <a:r>
            <a:rPr lang="en-US" dirty="0"/>
            <a:t>Best Practices </a:t>
          </a:r>
        </a:p>
      </dgm:t>
    </dgm:pt>
    <dgm:pt modelId="{6C074BCB-DD4A-4036-BCDF-7A885A8FC791}" type="parTrans" cxnId="{50662A2F-DF0F-4146-9973-BDF1E38ED53D}">
      <dgm:prSet/>
      <dgm:spPr/>
      <dgm:t>
        <a:bodyPr/>
        <a:lstStyle/>
        <a:p>
          <a:endParaRPr lang="en-US"/>
        </a:p>
      </dgm:t>
    </dgm:pt>
    <dgm:pt modelId="{BAF92A9F-7064-4133-9F7F-81528EE4F448}" type="sibTrans" cxnId="{50662A2F-DF0F-4146-9973-BDF1E38ED53D}">
      <dgm:prSet/>
      <dgm:spPr/>
      <dgm:t>
        <a:bodyPr/>
        <a:lstStyle/>
        <a:p>
          <a:endParaRPr lang="en-US"/>
        </a:p>
      </dgm:t>
    </dgm:pt>
    <dgm:pt modelId="{3B881F66-1617-4848-9AD5-2A455AC3ED80}" type="pres">
      <dgm:prSet presAssocID="{B96EAF09-4AE5-465B-B0E8-7AFA07D76242}" presName="cycle" presStyleCnt="0">
        <dgm:presLayoutVars>
          <dgm:dir/>
          <dgm:resizeHandles val="exact"/>
        </dgm:presLayoutVars>
      </dgm:prSet>
      <dgm:spPr/>
    </dgm:pt>
    <dgm:pt modelId="{3FA0A456-D135-447A-ADB4-32DD600F15FB}" type="pres">
      <dgm:prSet presAssocID="{A52CBB51-F431-4A99-93AA-5CA46D6FCC67}" presName="node" presStyleLbl="node1" presStyleIdx="0" presStyleCnt="5">
        <dgm:presLayoutVars>
          <dgm:bulletEnabled val="1"/>
        </dgm:presLayoutVars>
      </dgm:prSet>
      <dgm:spPr/>
    </dgm:pt>
    <dgm:pt modelId="{DEAB03D0-C4E9-427F-B020-B63645335463}" type="pres">
      <dgm:prSet presAssocID="{A52CBB51-F431-4A99-93AA-5CA46D6FCC67}" presName="spNode" presStyleCnt="0"/>
      <dgm:spPr/>
    </dgm:pt>
    <dgm:pt modelId="{5890D341-39E5-4BB7-BBAD-5D593499041A}" type="pres">
      <dgm:prSet presAssocID="{906FC280-686B-429A-BA35-43DDE66AB3C0}" presName="sibTrans" presStyleLbl="sibTrans1D1" presStyleIdx="0" presStyleCnt="5"/>
      <dgm:spPr/>
    </dgm:pt>
    <dgm:pt modelId="{26C05944-DCF0-4E38-A619-523ED00B4888}" type="pres">
      <dgm:prSet presAssocID="{81FD9588-4DFF-4392-BC65-EC32A7916C4A}" presName="node" presStyleLbl="node1" presStyleIdx="1" presStyleCnt="5">
        <dgm:presLayoutVars>
          <dgm:bulletEnabled val="1"/>
        </dgm:presLayoutVars>
      </dgm:prSet>
      <dgm:spPr/>
    </dgm:pt>
    <dgm:pt modelId="{FDA29C97-B4C7-4671-AAD2-C4DF727E4F8D}" type="pres">
      <dgm:prSet presAssocID="{81FD9588-4DFF-4392-BC65-EC32A7916C4A}" presName="spNode" presStyleCnt="0"/>
      <dgm:spPr/>
    </dgm:pt>
    <dgm:pt modelId="{BA2F74F1-98CA-4F7F-B9EE-EBDCE39905BF}" type="pres">
      <dgm:prSet presAssocID="{3BFA5E97-0DAF-4019-BEC2-4CFF1286EB5F}" presName="sibTrans" presStyleLbl="sibTrans1D1" presStyleIdx="1" presStyleCnt="5"/>
      <dgm:spPr/>
    </dgm:pt>
    <dgm:pt modelId="{58880039-596B-42BC-A27F-0567E9225DE4}" type="pres">
      <dgm:prSet presAssocID="{A9D3E2B6-A7F0-4FF7-BD4B-08FCF049F15D}" presName="node" presStyleLbl="node1" presStyleIdx="2" presStyleCnt="5">
        <dgm:presLayoutVars>
          <dgm:bulletEnabled val="1"/>
        </dgm:presLayoutVars>
      </dgm:prSet>
      <dgm:spPr/>
    </dgm:pt>
    <dgm:pt modelId="{9779C4F3-B75F-4EA2-9312-2E1AF0159A5D}" type="pres">
      <dgm:prSet presAssocID="{A9D3E2B6-A7F0-4FF7-BD4B-08FCF049F15D}" presName="spNode" presStyleCnt="0"/>
      <dgm:spPr/>
    </dgm:pt>
    <dgm:pt modelId="{96D4A127-54E7-428F-90B6-ADDB2ABEFBBD}" type="pres">
      <dgm:prSet presAssocID="{C3AB0C46-9A18-4046-937E-00067CE4FEC3}" presName="sibTrans" presStyleLbl="sibTrans1D1" presStyleIdx="2" presStyleCnt="5"/>
      <dgm:spPr/>
    </dgm:pt>
    <dgm:pt modelId="{001EDA8A-CEE4-43A0-BDCB-C836ECC0E06F}" type="pres">
      <dgm:prSet presAssocID="{2EB3BD72-B10E-4C4D-AB75-C47B3D790553}" presName="node" presStyleLbl="node1" presStyleIdx="3" presStyleCnt="5">
        <dgm:presLayoutVars>
          <dgm:bulletEnabled val="1"/>
        </dgm:presLayoutVars>
      </dgm:prSet>
      <dgm:spPr/>
    </dgm:pt>
    <dgm:pt modelId="{6FFEEAE2-393B-4A35-BBDF-BC954BF70279}" type="pres">
      <dgm:prSet presAssocID="{2EB3BD72-B10E-4C4D-AB75-C47B3D790553}" presName="spNode" presStyleCnt="0"/>
      <dgm:spPr/>
    </dgm:pt>
    <dgm:pt modelId="{5594EC68-D399-44E4-BB4E-EAEBE367DB39}" type="pres">
      <dgm:prSet presAssocID="{6A098515-5142-49F5-8B8D-B15BD5FA831E}" presName="sibTrans" presStyleLbl="sibTrans1D1" presStyleIdx="3" presStyleCnt="5"/>
      <dgm:spPr/>
    </dgm:pt>
    <dgm:pt modelId="{0B8446ED-A6F1-478C-A095-36460CF978E4}" type="pres">
      <dgm:prSet presAssocID="{1F78FFAA-4FE3-4FD9-8049-F375631611DE}" presName="node" presStyleLbl="node1" presStyleIdx="4" presStyleCnt="5">
        <dgm:presLayoutVars>
          <dgm:bulletEnabled val="1"/>
        </dgm:presLayoutVars>
      </dgm:prSet>
      <dgm:spPr/>
    </dgm:pt>
    <dgm:pt modelId="{02FD20C4-04BC-4C51-B5CF-532AC8628732}" type="pres">
      <dgm:prSet presAssocID="{1F78FFAA-4FE3-4FD9-8049-F375631611DE}" presName="spNode" presStyleCnt="0"/>
      <dgm:spPr/>
    </dgm:pt>
    <dgm:pt modelId="{FA1CD9C3-A58D-473A-957B-594D3E4EAA49}" type="pres">
      <dgm:prSet presAssocID="{BAF92A9F-7064-4133-9F7F-81528EE4F448}" presName="sibTrans" presStyleLbl="sibTrans1D1" presStyleIdx="4" presStyleCnt="5"/>
      <dgm:spPr/>
    </dgm:pt>
  </dgm:ptLst>
  <dgm:cxnLst>
    <dgm:cxn modelId="{A5276728-7ED7-4322-909C-B46C7C2D9580}" srcId="{B96EAF09-4AE5-465B-B0E8-7AFA07D76242}" destId="{81FD9588-4DFF-4392-BC65-EC32A7916C4A}" srcOrd="1" destOrd="0" parTransId="{E6DE9428-663F-418B-BD5B-8A615CE742D7}" sibTransId="{3BFA5E97-0DAF-4019-BEC2-4CFF1286EB5F}"/>
    <dgm:cxn modelId="{85E88F7D-F039-4DF3-9326-39E2A217F723}" type="presOf" srcId="{81FD9588-4DFF-4392-BC65-EC32A7916C4A}" destId="{26C05944-DCF0-4E38-A619-523ED00B4888}" srcOrd="0" destOrd="0" presId="urn:microsoft.com/office/officeart/2005/8/layout/cycle5"/>
    <dgm:cxn modelId="{E6318CA6-1BF4-4310-A4A4-A84FB8272FEE}" srcId="{B96EAF09-4AE5-465B-B0E8-7AFA07D76242}" destId="{2EB3BD72-B10E-4C4D-AB75-C47B3D790553}" srcOrd="3" destOrd="0" parTransId="{165B5A11-D8C9-4551-850C-83AB6E03836C}" sibTransId="{6A098515-5142-49F5-8B8D-B15BD5FA831E}"/>
    <dgm:cxn modelId="{16C1B198-3B2A-4944-BABE-2BB065EA69A4}" type="presOf" srcId="{906FC280-686B-429A-BA35-43DDE66AB3C0}" destId="{5890D341-39E5-4BB7-BBAD-5D593499041A}" srcOrd="0" destOrd="0" presId="urn:microsoft.com/office/officeart/2005/8/layout/cycle5"/>
    <dgm:cxn modelId="{EE3F0147-FAFC-4307-8076-A9309367D4EF}" type="presOf" srcId="{A9D3E2B6-A7F0-4FF7-BD4B-08FCF049F15D}" destId="{58880039-596B-42BC-A27F-0567E9225DE4}" srcOrd="0" destOrd="0" presId="urn:microsoft.com/office/officeart/2005/8/layout/cycle5"/>
    <dgm:cxn modelId="{E74D5DBC-AE19-4156-820E-611299F1393D}" srcId="{B96EAF09-4AE5-465B-B0E8-7AFA07D76242}" destId="{A9D3E2B6-A7F0-4FF7-BD4B-08FCF049F15D}" srcOrd="2" destOrd="0" parTransId="{1586641D-31F3-4F79-92F4-D1CD43A7B0D8}" sibTransId="{C3AB0C46-9A18-4046-937E-00067CE4FEC3}"/>
    <dgm:cxn modelId="{7D2260FE-ADA3-4EE0-8E78-EEBA205310D4}" type="presOf" srcId="{A52CBB51-F431-4A99-93AA-5CA46D6FCC67}" destId="{3FA0A456-D135-447A-ADB4-32DD600F15FB}" srcOrd="0" destOrd="0" presId="urn:microsoft.com/office/officeart/2005/8/layout/cycle5"/>
    <dgm:cxn modelId="{D9252382-6A53-469E-A076-6C30D8E4911D}" type="presOf" srcId="{BAF92A9F-7064-4133-9F7F-81528EE4F448}" destId="{FA1CD9C3-A58D-473A-957B-594D3E4EAA49}" srcOrd="0" destOrd="0" presId="urn:microsoft.com/office/officeart/2005/8/layout/cycle5"/>
    <dgm:cxn modelId="{2CCE533D-AF70-4DEC-924E-B7E64F2A3E0C}" type="presOf" srcId="{3BFA5E97-0DAF-4019-BEC2-4CFF1286EB5F}" destId="{BA2F74F1-98CA-4F7F-B9EE-EBDCE39905BF}" srcOrd="0" destOrd="0" presId="urn:microsoft.com/office/officeart/2005/8/layout/cycle5"/>
    <dgm:cxn modelId="{41CF5593-365F-479D-8373-D89A1E1ABD1B}" type="presOf" srcId="{C3AB0C46-9A18-4046-937E-00067CE4FEC3}" destId="{96D4A127-54E7-428F-90B6-ADDB2ABEFBBD}" srcOrd="0" destOrd="0" presId="urn:microsoft.com/office/officeart/2005/8/layout/cycle5"/>
    <dgm:cxn modelId="{F124B3C2-B02B-4CF7-B0E3-48AA3DF7DA00}" type="presOf" srcId="{2EB3BD72-B10E-4C4D-AB75-C47B3D790553}" destId="{001EDA8A-CEE4-43A0-BDCB-C836ECC0E06F}" srcOrd="0" destOrd="0" presId="urn:microsoft.com/office/officeart/2005/8/layout/cycle5"/>
    <dgm:cxn modelId="{18FA54FB-36F7-4484-92F7-F6FE2E183B31}" srcId="{B96EAF09-4AE5-465B-B0E8-7AFA07D76242}" destId="{A52CBB51-F431-4A99-93AA-5CA46D6FCC67}" srcOrd="0" destOrd="0" parTransId="{7C37233F-9AD5-4336-B5CB-24113203FF3B}" sibTransId="{906FC280-686B-429A-BA35-43DDE66AB3C0}"/>
    <dgm:cxn modelId="{CA8B0545-4C71-431D-AE3B-EBCB98878DB4}" type="presOf" srcId="{B96EAF09-4AE5-465B-B0E8-7AFA07D76242}" destId="{3B881F66-1617-4848-9AD5-2A455AC3ED80}" srcOrd="0" destOrd="0" presId="urn:microsoft.com/office/officeart/2005/8/layout/cycle5"/>
    <dgm:cxn modelId="{50662A2F-DF0F-4146-9973-BDF1E38ED53D}" srcId="{B96EAF09-4AE5-465B-B0E8-7AFA07D76242}" destId="{1F78FFAA-4FE3-4FD9-8049-F375631611DE}" srcOrd="4" destOrd="0" parTransId="{6C074BCB-DD4A-4036-BCDF-7A885A8FC791}" sibTransId="{BAF92A9F-7064-4133-9F7F-81528EE4F448}"/>
    <dgm:cxn modelId="{2DA415D1-1835-41D0-9183-05A741CA5B48}" type="presOf" srcId="{1F78FFAA-4FE3-4FD9-8049-F375631611DE}" destId="{0B8446ED-A6F1-478C-A095-36460CF978E4}" srcOrd="0" destOrd="0" presId="urn:microsoft.com/office/officeart/2005/8/layout/cycle5"/>
    <dgm:cxn modelId="{AA6F8CCE-EC0E-4731-95D6-ADF49F2AE76B}" type="presOf" srcId="{6A098515-5142-49F5-8B8D-B15BD5FA831E}" destId="{5594EC68-D399-44E4-BB4E-EAEBE367DB39}" srcOrd="0" destOrd="0" presId="urn:microsoft.com/office/officeart/2005/8/layout/cycle5"/>
    <dgm:cxn modelId="{3B86153F-9B4C-4F90-A934-00C2B1BA1581}" type="presParOf" srcId="{3B881F66-1617-4848-9AD5-2A455AC3ED80}" destId="{3FA0A456-D135-447A-ADB4-32DD600F15FB}" srcOrd="0" destOrd="0" presId="urn:microsoft.com/office/officeart/2005/8/layout/cycle5"/>
    <dgm:cxn modelId="{A04290C5-25B2-479C-8578-D3E4D6326C37}" type="presParOf" srcId="{3B881F66-1617-4848-9AD5-2A455AC3ED80}" destId="{DEAB03D0-C4E9-427F-B020-B63645335463}" srcOrd="1" destOrd="0" presId="urn:microsoft.com/office/officeart/2005/8/layout/cycle5"/>
    <dgm:cxn modelId="{D3F92C8C-B5F4-4ECF-B13A-50F3381170C8}" type="presParOf" srcId="{3B881F66-1617-4848-9AD5-2A455AC3ED80}" destId="{5890D341-39E5-4BB7-BBAD-5D593499041A}" srcOrd="2" destOrd="0" presId="urn:microsoft.com/office/officeart/2005/8/layout/cycle5"/>
    <dgm:cxn modelId="{E2A57F1E-8665-4A64-9B55-3755512FA316}" type="presParOf" srcId="{3B881F66-1617-4848-9AD5-2A455AC3ED80}" destId="{26C05944-DCF0-4E38-A619-523ED00B4888}" srcOrd="3" destOrd="0" presId="urn:microsoft.com/office/officeart/2005/8/layout/cycle5"/>
    <dgm:cxn modelId="{A9E87A14-D9F5-4E87-A94D-ABE95B4223C4}" type="presParOf" srcId="{3B881F66-1617-4848-9AD5-2A455AC3ED80}" destId="{FDA29C97-B4C7-4671-AAD2-C4DF727E4F8D}" srcOrd="4" destOrd="0" presId="urn:microsoft.com/office/officeart/2005/8/layout/cycle5"/>
    <dgm:cxn modelId="{37891619-92FE-4DCC-914A-19F03F603866}" type="presParOf" srcId="{3B881F66-1617-4848-9AD5-2A455AC3ED80}" destId="{BA2F74F1-98CA-4F7F-B9EE-EBDCE39905BF}" srcOrd="5" destOrd="0" presId="urn:microsoft.com/office/officeart/2005/8/layout/cycle5"/>
    <dgm:cxn modelId="{1C0ED7E6-D636-4DBA-87C5-2C650BDD4A4C}" type="presParOf" srcId="{3B881F66-1617-4848-9AD5-2A455AC3ED80}" destId="{58880039-596B-42BC-A27F-0567E9225DE4}" srcOrd="6" destOrd="0" presId="urn:microsoft.com/office/officeart/2005/8/layout/cycle5"/>
    <dgm:cxn modelId="{390405DA-B2C1-464E-89A4-66AB6E67A713}" type="presParOf" srcId="{3B881F66-1617-4848-9AD5-2A455AC3ED80}" destId="{9779C4F3-B75F-4EA2-9312-2E1AF0159A5D}" srcOrd="7" destOrd="0" presId="urn:microsoft.com/office/officeart/2005/8/layout/cycle5"/>
    <dgm:cxn modelId="{FCA17BC7-7621-4CCF-9EC1-B1E3B77D56F8}" type="presParOf" srcId="{3B881F66-1617-4848-9AD5-2A455AC3ED80}" destId="{96D4A127-54E7-428F-90B6-ADDB2ABEFBBD}" srcOrd="8" destOrd="0" presId="urn:microsoft.com/office/officeart/2005/8/layout/cycle5"/>
    <dgm:cxn modelId="{D7179450-8FFE-468A-812E-3E06AD3FE5B5}" type="presParOf" srcId="{3B881F66-1617-4848-9AD5-2A455AC3ED80}" destId="{001EDA8A-CEE4-43A0-BDCB-C836ECC0E06F}" srcOrd="9" destOrd="0" presId="urn:microsoft.com/office/officeart/2005/8/layout/cycle5"/>
    <dgm:cxn modelId="{BC91789B-C5F4-4E71-8AA6-24A45627849C}" type="presParOf" srcId="{3B881F66-1617-4848-9AD5-2A455AC3ED80}" destId="{6FFEEAE2-393B-4A35-BBDF-BC954BF70279}" srcOrd="10" destOrd="0" presId="urn:microsoft.com/office/officeart/2005/8/layout/cycle5"/>
    <dgm:cxn modelId="{E8D55005-5107-4362-A952-CCD82AF7F663}" type="presParOf" srcId="{3B881F66-1617-4848-9AD5-2A455AC3ED80}" destId="{5594EC68-D399-44E4-BB4E-EAEBE367DB39}" srcOrd="11" destOrd="0" presId="urn:microsoft.com/office/officeart/2005/8/layout/cycle5"/>
    <dgm:cxn modelId="{A78F5BF5-BB02-4839-BB16-D83AC2E3215D}" type="presParOf" srcId="{3B881F66-1617-4848-9AD5-2A455AC3ED80}" destId="{0B8446ED-A6F1-478C-A095-36460CF978E4}" srcOrd="12" destOrd="0" presId="urn:microsoft.com/office/officeart/2005/8/layout/cycle5"/>
    <dgm:cxn modelId="{A794E4BA-41D4-41BC-A5B9-A906E4A656B2}" type="presParOf" srcId="{3B881F66-1617-4848-9AD5-2A455AC3ED80}" destId="{02FD20C4-04BC-4C51-B5CF-532AC8628732}" srcOrd="13" destOrd="0" presId="urn:microsoft.com/office/officeart/2005/8/layout/cycle5"/>
    <dgm:cxn modelId="{48706B71-9D49-4620-8E92-B617135FECA3}" type="presParOf" srcId="{3B881F66-1617-4848-9AD5-2A455AC3ED80}" destId="{FA1CD9C3-A58D-473A-957B-594D3E4EAA4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064BD-E837-499A-8C8A-1980A5222AC5}">
      <dsp:nvSpPr>
        <dsp:cNvPr id="0" name=""/>
        <dsp:cNvSpPr/>
      </dsp:nvSpPr>
      <dsp:spPr>
        <a:xfrm rot="16200000">
          <a:off x="677311" y="-677311"/>
          <a:ext cx="1693377" cy="30480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Market Access</a:t>
          </a:r>
        </a:p>
      </dsp:txBody>
      <dsp:txXfrm rot="5400000">
        <a:off x="-1" y="1"/>
        <a:ext cx="3048000" cy="1270032"/>
      </dsp:txXfrm>
    </dsp:sp>
    <dsp:sp modelId="{5211DAB7-96E1-4AF2-873E-1BC80F6476B4}">
      <dsp:nvSpPr>
        <dsp:cNvPr id="0" name=""/>
        <dsp:cNvSpPr/>
      </dsp:nvSpPr>
      <dsp:spPr>
        <a:xfrm>
          <a:off x="3048000" y="0"/>
          <a:ext cx="3048000" cy="169337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Training &amp; Skilling</a:t>
          </a:r>
          <a:endParaRPr lang="en-US" sz="2200" kern="1200" dirty="0"/>
        </a:p>
      </dsp:txBody>
      <dsp:txXfrm>
        <a:off x="3048000" y="0"/>
        <a:ext cx="3048000" cy="1270032"/>
      </dsp:txXfrm>
    </dsp:sp>
    <dsp:sp modelId="{6B92CE6A-CFFE-4C9D-942E-AABF4EAAF639}">
      <dsp:nvSpPr>
        <dsp:cNvPr id="0" name=""/>
        <dsp:cNvSpPr/>
      </dsp:nvSpPr>
      <dsp:spPr>
        <a:xfrm rot="10800000">
          <a:off x="0" y="1693377"/>
          <a:ext cx="3048000" cy="169337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Financial &amp; Infrastructure support </a:t>
          </a:r>
          <a:endParaRPr lang="en-US" sz="2200" kern="1200" dirty="0"/>
        </a:p>
      </dsp:txBody>
      <dsp:txXfrm rot="10800000">
        <a:off x="0" y="2116721"/>
        <a:ext cx="3048000" cy="1270032"/>
      </dsp:txXfrm>
    </dsp:sp>
    <dsp:sp modelId="{A22E4B48-E867-493D-8C3F-7150C63C5F38}">
      <dsp:nvSpPr>
        <dsp:cNvPr id="0" name=""/>
        <dsp:cNvSpPr/>
      </dsp:nvSpPr>
      <dsp:spPr>
        <a:xfrm rot="5400000">
          <a:off x="3725311" y="1016065"/>
          <a:ext cx="1693377" cy="30480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Sustainability</a:t>
          </a:r>
        </a:p>
      </dsp:txBody>
      <dsp:txXfrm rot="-5400000">
        <a:off x="3047999" y="2116721"/>
        <a:ext cx="3048000" cy="1270032"/>
      </dsp:txXfrm>
    </dsp:sp>
    <dsp:sp modelId="{425754EC-35BB-46EC-9A1D-55AC19D04CC6}">
      <dsp:nvSpPr>
        <dsp:cNvPr id="0" name=""/>
        <dsp:cNvSpPr/>
      </dsp:nvSpPr>
      <dsp:spPr>
        <a:xfrm>
          <a:off x="2133600" y="1270032"/>
          <a:ext cx="1828800" cy="846688"/>
        </a:xfrm>
        <a:prstGeom prst="round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Collection Centre</a:t>
          </a:r>
        </a:p>
      </dsp:txBody>
      <dsp:txXfrm>
        <a:off x="2174932" y="1311364"/>
        <a:ext cx="1746136" cy="764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0A456-D135-447A-ADB4-32DD600F15FB}">
      <dsp:nvSpPr>
        <dsp:cNvPr id="0" name=""/>
        <dsp:cNvSpPr/>
      </dsp:nvSpPr>
      <dsp:spPr>
        <a:xfrm>
          <a:off x="3355020" y="1100"/>
          <a:ext cx="1608459" cy="1045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Farmers</a:t>
          </a:r>
        </a:p>
      </dsp:txBody>
      <dsp:txXfrm>
        <a:off x="3406057" y="52137"/>
        <a:ext cx="1506385" cy="943424"/>
      </dsp:txXfrm>
    </dsp:sp>
    <dsp:sp modelId="{5890D341-39E5-4BB7-BBAD-5D593499041A}">
      <dsp:nvSpPr>
        <dsp:cNvPr id="0" name=""/>
        <dsp:cNvSpPr/>
      </dsp:nvSpPr>
      <dsp:spPr>
        <a:xfrm>
          <a:off x="2070307" y="523850"/>
          <a:ext cx="4177884" cy="4177884"/>
        </a:xfrm>
        <a:custGeom>
          <a:avLst/>
          <a:gdLst/>
          <a:ahLst/>
          <a:cxnLst/>
          <a:rect l="0" t="0" r="0" b="0"/>
          <a:pathLst>
            <a:path>
              <a:moveTo>
                <a:pt x="3108687" y="265813"/>
              </a:moveTo>
              <a:arcTo wR="2088942" hR="2088942" stAng="17953197" swAng="121191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05944-DCF0-4E38-A619-523ED00B4888}">
      <dsp:nvSpPr>
        <dsp:cNvPr id="0" name=""/>
        <dsp:cNvSpPr/>
      </dsp:nvSpPr>
      <dsp:spPr>
        <a:xfrm>
          <a:off x="5341721" y="1444524"/>
          <a:ext cx="1608459" cy="1045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Better Yield </a:t>
          </a:r>
        </a:p>
      </dsp:txBody>
      <dsp:txXfrm>
        <a:off x="5392758" y="1495561"/>
        <a:ext cx="1506385" cy="943424"/>
      </dsp:txXfrm>
    </dsp:sp>
    <dsp:sp modelId="{BA2F74F1-98CA-4F7F-B9EE-EBDCE39905BF}">
      <dsp:nvSpPr>
        <dsp:cNvPr id="0" name=""/>
        <dsp:cNvSpPr/>
      </dsp:nvSpPr>
      <dsp:spPr>
        <a:xfrm>
          <a:off x="2070307" y="523850"/>
          <a:ext cx="4177884" cy="4177884"/>
        </a:xfrm>
        <a:custGeom>
          <a:avLst/>
          <a:gdLst/>
          <a:ahLst/>
          <a:cxnLst/>
          <a:rect l="0" t="0" r="0" b="0"/>
          <a:pathLst>
            <a:path>
              <a:moveTo>
                <a:pt x="4172878" y="2233469"/>
              </a:moveTo>
              <a:arcTo wR="2088942" hR="2088942" stAng="21838038" swAng="13600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80039-596B-42BC-A27F-0567E9225DE4}">
      <dsp:nvSpPr>
        <dsp:cNvPr id="0" name=""/>
        <dsp:cNvSpPr/>
      </dsp:nvSpPr>
      <dsp:spPr>
        <a:xfrm>
          <a:off x="4582869" y="3780032"/>
          <a:ext cx="1608459" cy="1045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Better Quality</a:t>
          </a:r>
        </a:p>
      </dsp:txBody>
      <dsp:txXfrm>
        <a:off x="4633906" y="3831069"/>
        <a:ext cx="1506385" cy="943424"/>
      </dsp:txXfrm>
    </dsp:sp>
    <dsp:sp modelId="{96D4A127-54E7-428F-90B6-ADDB2ABEFBBD}">
      <dsp:nvSpPr>
        <dsp:cNvPr id="0" name=""/>
        <dsp:cNvSpPr/>
      </dsp:nvSpPr>
      <dsp:spPr>
        <a:xfrm>
          <a:off x="2070307" y="523850"/>
          <a:ext cx="4177884" cy="4177884"/>
        </a:xfrm>
        <a:custGeom>
          <a:avLst/>
          <a:gdLst/>
          <a:ahLst/>
          <a:cxnLst/>
          <a:rect l="0" t="0" r="0" b="0"/>
          <a:pathLst>
            <a:path>
              <a:moveTo>
                <a:pt x="2345423" y="4162078"/>
              </a:moveTo>
              <a:arcTo wR="2088942" hR="2088942" stAng="4976844" swAng="8463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EDA8A-CEE4-43A0-BDCB-C836ECC0E06F}">
      <dsp:nvSpPr>
        <dsp:cNvPr id="0" name=""/>
        <dsp:cNvSpPr/>
      </dsp:nvSpPr>
      <dsp:spPr>
        <a:xfrm>
          <a:off x="2127170" y="3780032"/>
          <a:ext cx="1608459" cy="1045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Better Realization</a:t>
          </a:r>
        </a:p>
      </dsp:txBody>
      <dsp:txXfrm>
        <a:off x="2178207" y="3831069"/>
        <a:ext cx="1506385" cy="943424"/>
      </dsp:txXfrm>
    </dsp:sp>
    <dsp:sp modelId="{5594EC68-D399-44E4-BB4E-EAEBE367DB39}">
      <dsp:nvSpPr>
        <dsp:cNvPr id="0" name=""/>
        <dsp:cNvSpPr/>
      </dsp:nvSpPr>
      <dsp:spPr>
        <a:xfrm>
          <a:off x="2070307" y="523850"/>
          <a:ext cx="4177884" cy="4177884"/>
        </a:xfrm>
        <a:custGeom>
          <a:avLst/>
          <a:gdLst/>
          <a:ahLst/>
          <a:cxnLst/>
          <a:rect l="0" t="0" r="0" b="0"/>
          <a:pathLst>
            <a:path>
              <a:moveTo>
                <a:pt x="221665" y="3025402"/>
              </a:moveTo>
              <a:arcTo wR="2088942" hR="2088942" stAng="9201943" swAng="13600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446ED-A6F1-478C-A095-36460CF978E4}">
      <dsp:nvSpPr>
        <dsp:cNvPr id="0" name=""/>
        <dsp:cNvSpPr/>
      </dsp:nvSpPr>
      <dsp:spPr>
        <a:xfrm>
          <a:off x="1368318" y="1444524"/>
          <a:ext cx="1608459" cy="1045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Best Practices </a:t>
          </a:r>
        </a:p>
      </dsp:txBody>
      <dsp:txXfrm>
        <a:off x="1419355" y="1495561"/>
        <a:ext cx="1506385" cy="943424"/>
      </dsp:txXfrm>
    </dsp:sp>
    <dsp:sp modelId="{FA1CD9C3-A58D-473A-957B-594D3E4EAA49}">
      <dsp:nvSpPr>
        <dsp:cNvPr id="0" name=""/>
        <dsp:cNvSpPr/>
      </dsp:nvSpPr>
      <dsp:spPr>
        <a:xfrm>
          <a:off x="2070307" y="523850"/>
          <a:ext cx="4177884" cy="4177884"/>
        </a:xfrm>
        <a:custGeom>
          <a:avLst/>
          <a:gdLst/>
          <a:ahLst/>
          <a:cxnLst/>
          <a:rect l="0" t="0" r="0" b="0"/>
          <a:pathLst>
            <a:path>
              <a:moveTo>
                <a:pt x="502427" y="730026"/>
              </a:moveTo>
              <a:arcTo wR="2088942" hR="2088942" stAng="13234886" swAng="121191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000139-9E91-4361-8698-C0C9CE402E33}" type="datetimeFigureOut">
              <a:rPr lang="en-GB"/>
              <a:pPr>
                <a:defRPr/>
              </a:pPr>
              <a:t>10/02/2017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31B205-4588-48B2-B499-740C311F99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843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BigBasket product offering with over 14,000 SKUs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Products delivered at a fixed time same day or following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900" spc="100" dirty="0">
              <a:latin typeface="TitilliumText25L 250 wt"/>
              <a:cs typeface="TitilliumText25L 250 w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Caters to the time sensitive demand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Delivered within 90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Served by ‘Dark stores’, strategically located across the city, stocked with 400 fast moving SKUs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900" spc="100" dirty="0">
              <a:latin typeface="TitilliumText25L 250 wt"/>
              <a:cs typeface="TitilliumText25L 250 w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kern="900" spc="100" dirty="0">
                <a:latin typeface="TitilliumText25L 250 wt"/>
                <a:cs typeface="TitilliumText25L 250 wt"/>
              </a:rPr>
              <a:t>Convert highly fragmented unbranded ‘Mom &amp; Pop’ grocery) stores to BigBasket branded stores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Provide technology &amp; inventory</a:t>
            </a:r>
            <a:endParaRPr lang="en-US" sz="1200" b="0" i="0" kern="900" spc="100" dirty="0">
              <a:latin typeface="TitilliumText25L 250 wt"/>
              <a:cs typeface="TitilliumText25L 250 w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Cater to offline &amp; time sensitive demand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kern="900" spc="100" dirty="0">
              <a:latin typeface="TitilliumText25L 250 wt"/>
              <a:cs typeface="TitilliumText25L 250 wt"/>
            </a:endParaRPr>
          </a:p>
          <a:p>
            <a:pPr marL="171450" marR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Home delivery for region specific / fresh / occasion led food products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kern="900" spc="100" dirty="0">
              <a:latin typeface="TitilliumText25L 250 wt"/>
              <a:cs typeface="TitilliumText25L 250 w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900" spc="100" dirty="0">
              <a:latin typeface="TitilliumText25L 250 wt"/>
              <a:cs typeface="TitilliumText25L 250 w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98B56-1F11-5F49-81FD-BEE744279176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18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V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6850" y="206375"/>
            <a:ext cx="2057400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206375"/>
            <a:ext cx="6019800" cy="548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40677" y="990600"/>
            <a:ext cx="8862646" cy="304800"/>
          </a:xfrm>
        </p:spPr>
        <p:txBody>
          <a:bodyPr/>
          <a:lstStyle>
            <a:lvl1pPr marL="0" indent="0">
              <a:buFont typeface="Symbol" pitchFamily="18" charset="2"/>
              <a:buNone/>
              <a:defRPr sz="1662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40677" y="403889"/>
            <a:ext cx="8862646" cy="430887"/>
          </a:xfrm>
          <a:ln w="9525"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585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8512" y="5788178"/>
            <a:ext cx="3157496" cy="826730"/>
            <a:chOff x="3276600" y="4172254"/>
            <a:chExt cx="2590800" cy="775277"/>
          </a:xfrm>
        </p:grpSpPr>
        <p:pic>
          <p:nvPicPr>
            <p:cNvPr id="8" name="Picture 7" descr="New Logo - 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4172254"/>
              <a:ext cx="2590800" cy="775277"/>
            </a:xfrm>
            <a:prstGeom prst="rect">
              <a:avLst/>
            </a:prstGeom>
          </p:spPr>
        </p:pic>
        <p:sp>
          <p:nvSpPr>
            <p:cNvPr id="9" name="Rounded Rectangle 8"/>
            <p:cNvSpPr>
              <a:spLocks noChangeAspect="1"/>
            </p:cNvSpPr>
            <p:nvPr userDrawn="1"/>
          </p:nvSpPr>
          <p:spPr>
            <a:xfrm>
              <a:off x="3290400" y="4183200"/>
              <a:ext cx="540000" cy="54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770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163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50" y="1163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icture1 copy"/>
          <p:cNvPicPr>
            <a:picLocks noChangeAspect="1" noChangeArrowheads="1"/>
          </p:cNvPicPr>
          <p:nvPr userDrawn="1"/>
        </p:nvPicPr>
        <p:blipFill>
          <a:blip r:embed="rId14"/>
          <a:srcRect l="154" r="809" b="1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00013" y="6467475"/>
            <a:ext cx="376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  <a:defRPr/>
            </a:pPr>
            <a:fld id="{D5DCA7A4-FB02-4B13-9064-7343EDC42801}" type="slidenum">
              <a:rPr lang="en-GB" altLang="en-US" sz="1200" b="1"/>
              <a:pPr algn="ctr" eaLnBrk="1" hangingPunct="1">
                <a:spcBef>
                  <a:spcPct val="50000"/>
                </a:spcBef>
                <a:buFont typeface="Arial" charset="0"/>
                <a:buNone/>
                <a:defRPr/>
              </a:pPr>
              <a:t>‹#›</a:t>
            </a:fld>
            <a:endParaRPr lang="en-GB" altLang="en-US" sz="1200" b="1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206375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163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hyperlink" Target="http://www.prnewswire.co.in/news-releases/bigbasketcom-comes-to-aid-of-crisis-hit-farmers-in-karnataka-sets-subsistence-price-for-tomatoes-in-bangalore-591366991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8.xml"/><Relationship Id="rId7" Type="http://schemas.openxmlformats.org/officeDocument/2006/relationships/image" Target="../media/image3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28184" cy="914400"/>
          </a:xfrm>
        </p:spPr>
        <p:txBody>
          <a:bodyPr/>
          <a:lstStyle/>
          <a:p>
            <a:r>
              <a:rPr lang="en-IN" sz="2800" i="1" dirty="0" err="1">
                <a:latin typeface="Calibri" pitchFamily="34" charset="0"/>
              </a:rPr>
              <a:t>Bigbasket</a:t>
            </a:r>
            <a:r>
              <a:rPr lang="en-IN" sz="2800" i="1" dirty="0">
                <a:latin typeface="Calibri" pitchFamily="34" charset="0"/>
              </a:rPr>
              <a:t>- </a:t>
            </a:r>
            <a:r>
              <a:rPr lang="en-IN" sz="2800" i="1" dirty="0" err="1">
                <a:latin typeface="Calibri" pitchFamily="34" charset="0"/>
              </a:rPr>
              <a:t>Agri</a:t>
            </a:r>
            <a:r>
              <a:rPr lang="en-IN" sz="2800" i="1" dirty="0">
                <a:latin typeface="Calibri" pitchFamily="34" charset="0"/>
              </a:rPr>
              <a:t> Commodities </a:t>
            </a:r>
          </a:p>
        </p:txBody>
      </p:sp>
      <p:pic>
        <p:nvPicPr>
          <p:cNvPr id="7" name="Picture 6" descr="BB Stationery PPt  2.jpg"/>
          <p:cNvPicPr>
            <a:picLocks noChangeAspect="1"/>
          </p:cNvPicPr>
          <p:nvPr/>
        </p:nvPicPr>
        <p:blipFill>
          <a:blip r:embed="rId2" cstate="print"/>
          <a:srcRect t="86667"/>
          <a:stretch>
            <a:fillRect/>
          </a:stretch>
        </p:blipFill>
        <p:spPr>
          <a:xfrm>
            <a:off x="327547" y="7362968"/>
            <a:ext cx="91440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60020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600200"/>
            <a:ext cx="6248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3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184831"/>
            <a:ext cx="7632700" cy="457200"/>
          </a:xfrm>
        </p:spPr>
        <p:txBody>
          <a:bodyPr/>
          <a:lstStyle/>
          <a:p>
            <a:r>
              <a:rPr lang="en-US" sz="2600" dirty="0"/>
              <a:t>Traditional </a:t>
            </a:r>
            <a:r>
              <a:rPr lang="en-US" sz="2600" dirty="0" err="1"/>
              <a:t>Agri</a:t>
            </a:r>
            <a:r>
              <a:rPr lang="en-US" sz="2600" dirty="0"/>
              <a:t> Commodities 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6" name="Picture 5" descr="BB Stationery PPt  2.jpg"/>
          <p:cNvPicPr>
            <a:picLocks noChangeAspect="1"/>
          </p:cNvPicPr>
          <p:nvPr/>
        </p:nvPicPr>
        <p:blipFill>
          <a:blip r:embed="rId2" cstate="print"/>
          <a:srcRect t="86667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8032"/>
            <a:ext cx="3962400" cy="2079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05081"/>
            <a:ext cx="1458036" cy="1698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21"/>
          <a:stretch/>
        </p:blipFill>
        <p:spPr>
          <a:xfrm>
            <a:off x="204708" y="3180786"/>
            <a:ext cx="7239000" cy="1660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692" y="1038331"/>
            <a:ext cx="95962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1600" dirty="0"/>
              <a:t>Margin play</a:t>
            </a:r>
          </a:p>
        </p:txBody>
      </p:sp>
      <p:sp>
        <p:nvSpPr>
          <p:cNvPr id="12" name="Oval 94"/>
          <p:cNvSpPr>
            <a:spLocks noChangeArrowheads="1"/>
          </p:cNvSpPr>
          <p:nvPr/>
        </p:nvSpPr>
        <p:spPr bwMode="auto">
          <a:xfrm>
            <a:off x="3670300" y="971096"/>
            <a:ext cx="863600" cy="576263"/>
          </a:xfrm>
          <a:prstGeom prst="ellipse">
            <a:avLst/>
          </a:prstGeom>
          <a:solidFill>
            <a:srgbClr val="99FF66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600" dirty="0">
                <a:solidFill>
                  <a:srgbClr val="000000"/>
                </a:solidFill>
              </a:rPr>
              <a:t>10%</a:t>
            </a:r>
          </a:p>
        </p:txBody>
      </p:sp>
      <p:sp>
        <p:nvSpPr>
          <p:cNvPr id="13" name="Oval 93"/>
          <p:cNvSpPr>
            <a:spLocks noChangeArrowheads="1"/>
          </p:cNvSpPr>
          <p:nvPr/>
        </p:nvSpPr>
        <p:spPr bwMode="auto">
          <a:xfrm>
            <a:off x="6049168" y="957373"/>
            <a:ext cx="1008063" cy="576263"/>
          </a:xfrm>
          <a:prstGeom prst="ellipse">
            <a:avLst/>
          </a:prstGeom>
          <a:solidFill>
            <a:srgbClr val="99FF66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600">
                <a:solidFill>
                  <a:srgbClr val="000000"/>
                </a:solidFill>
              </a:rPr>
              <a:t>5-8%</a:t>
            </a:r>
          </a:p>
        </p:txBody>
      </p:sp>
      <p:sp>
        <p:nvSpPr>
          <p:cNvPr id="14" name="Oval 92"/>
          <p:cNvSpPr>
            <a:spLocks noChangeArrowheads="1"/>
          </p:cNvSpPr>
          <p:nvPr/>
        </p:nvSpPr>
        <p:spPr bwMode="auto">
          <a:xfrm>
            <a:off x="7112000" y="3070604"/>
            <a:ext cx="863600" cy="576263"/>
          </a:xfrm>
          <a:prstGeom prst="ellipse">
            <a:avLst/>
          </a:prstGeom>
          <a:solidFill>
            <a:srgbClr val="99FF66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600" dirty="0">
                <a:solidFill>
                  <a:srgbClr val="000000"/>
                </a:solidFill>
              </a:rPr>
              <a:t>10%</a:t>
            </a:r>
          </a:p>
        </p:txBody>
      </p:sp>
      <p:sp>
        <p:nvSpPr>
          <p:cNvPr id="15" name="Oval 91"/>
          <p:cNvSpPr>
            <a:spLocks noChangeArrowheads="1"/>
          </p:cNvSpPr>
          <p:nvPr/>
        </p:nvSpPr>
        <p:spPr bwMode="auto">
          <a:xfrm>
            <a:off x="3915904" y="3034612"/>
            <a:ext cx="1439862" cy="576263"/>
          </a:xfrm>
          <a:prstGeom prst="ellipse">
            <a:avLst/>
          </a:prstGeom>
          <a:solidFill>
            <a:srgbClr val="99FF66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600" dirty="0">
                <a:solidFill>
                  <a:srgbClr val="000000"/>
                </a:solidFill>
              </a:rPr>
              <a:t>20-25%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0502" y="4738641"/>
            <a:ext cx="5454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Unorganized, Fragmented and Inefficient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Transaction Costs and High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Sorting and 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Food Safety Concerns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Lead Time(Farm to Fork) : 36 to 72 Hours</a:t>
            </a:r>
          </a:p>
        </p:txBody>
      </p:sp>
    </p:spTree>
    <p:extLst>
      <p:ext uri="{BB962C8B-B14F-4D97-AF65-F5344CB8AC3E}">
        <p14:creationId xmlns:p14="http://schemas.microsoft.com/office/powerpoint/2010/main" val="294154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63" y="1144336"/>
            <a:ext cx="2105695" cy="2560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61" y="3899873"/>
            <a:ext cx="1951148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Berlin Sans FB" panose="020E0602020502020306" pitchFamily="34" charset="0"/>
              </a:rPr>
              <a:t>Farmer harvesting vegetables at 7 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4425" y="3868278"/>
            <a:ext cx="2269902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Berlin Sans FB" panose="020E0602020502020306" pitchFamily="34" charset="0"/>
              </a:rPr>
              <a:t>Sorting &amp; Grading at Collection Centre</a:t>
            </a:r>
          </a:p>
          <a:p>
            <a:pPr algn="ctr"/>
            <a:r>
              <a:rPr lang="en-US" sz="1477" dirty="0">
                <a:latin typeface="Berlin Sans FB" panose="020E0602020502020306" pitchFamily="34" charset="0"/>
              </a:rPr>
              <a:t> between 9-12pm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7395" y="3851553"/>
            <a:ext cx="2285001" cy="10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Berlin Sans FB" panose="020E0602020502020306" pitchFamily="34" charset="0"/>
              </a:rPr>
              <a:t>Packaging at DC between</a:t>
            </a:r>
          </a:p>
          <a:p>
            <a:pPr algn="ctr"/>
            <a:r>
              <a:rPr lang="en-US" sz="1477" dirty="0">
                <a:latin typeface="Berlin Sans FB" panose="020E0602020502020306" pitchFamily="34" charset="0"/>
              </a:rPr>
              <a:t> 1-3 pm</a:t>
            </a:r>
          </a:p>
          <a:p>
            <a:pPr algn="ctr"/>
            <a:r>
              <a:rPr lang="en-US" sz="1477" dirty="0">
                <a:latin typeface="Berlin Sans FB" panose="020E0602020502020306" pitchFamily="34" charset="0"/>
              </a:rPr>
              <a:t>Shipped to hubs and Dark Stores by 4pm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615" y="3899873"/>
            <a:ext cx="2043743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Berlin Sans FB" panose="020E0602020502020306" pitchFamily="34" charset="0"/>
              </a:rPr>
              <a:t>Reach customer plate by 7 pm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993980" y="4162455"/>
            <a:ext cx="396026" cy="113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14" name="Right Arrow 13"/>
          <p:cNvSpPr/>
          <p:nvPr/>
        </p:nvSpPr>
        <p:spPr>
          <a:xfrm>
            <a:off x="4256655" y="4237324"/>
            <a:ext cx="415343" cy="10411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15" name="Right Arrow 14"/>
          <p:cNvSpPr/>
          <p:nvPr/>
        </p:nvSpPr>
        <p:spPr>
          <a:xfrm>
            <a:off x="6846409" y="4200467"/>
            <a:ext cx="328412" cy="1098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" y="1153127"/>
            <a:ext cx="2146251" cy="2560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36" y="1153127"/>
            <a:ext cx="2316293" cy="25608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3" y="1161918"/>
            <a:ext cx="2353486" cy="25432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Bigbasket Farm to Fork Cycle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561" y="5095269"/>
            <a:ext cx="2990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Disintermediation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5512" y="5061699"/>
            <a:ext cx="2397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Handling, Lesser wastage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1998" y="5024611"/>
            <a:ext cx="250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Fresher Produce; Farm to Fork Lead time: 12 to 24 hours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76622" y="5024611"/>
            <a:ext cx="167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Quality Standards </a:t>
            </a:r>
          </a:p>
        </p:txBody>
      </p:sp>
    </p:spTree>
    <p:extLst>
      <p:ext uri="{BB962C8B-B14F-4D97-AF65-F5344CB8AC3E}">
        <p14:creationId xmlns:p14="http://schemas.microsoft.com/office/powerpoint/2010/main" val="5864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735016" y="1767277"/>
          <a:ext cx="6096000" cy="338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Farmer Engagement Pillars</a:t>
            </a:r>
          </a:p>
        </p:txBody>
      </p:sp>
    </p:spTree>
    <p:extLst>
      <p:ext uri="{BB962C8B-B14F-4D97-AF65-F5344CB8AC3E}">
        <p14:creationId xmlns:p14="http://schemas.microsoft.com/office/powerpoint/2010/main" val="17052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5754EC-35BB-46EC-9A1D-55AC19D04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1064BD-E837-499A-8C8A-1980A5222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11DAB7-96E1-4AF2-873E-1BC80F647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92CE6A-CFFE-4C9D-942E-AABF4EAAF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2E4B48-E867-493D-8C3F-7150C63C5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6" y="1733203"/>
            <a:ext cx="3209190" cy="2810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60" y="632936"/>
            <a:ext cx="1649780" cy="1115898"/>
          </a:xfrm>
          <a:prstGeom prst="rect">
            <a:avLst/>
          </a:prstGeom>
          <a:solidFill>
            <a:schemeClr val="bg1">
              <a:alpha val="1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4980182" y="973834"/>
            <a:ext cx="4056662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Field Geo-tagged</a:t>
            </a:r>
          </a:p>
          <a:p>
            <a:r>
              <a:rPr lang="en-US" sz="1477" dirty="0"/>
              <a:t>Monitoring sowing &amp; harvesting progress</a:t>
            </a:r>
            <a:br>
              <a:rPr lang="en-US" sz="1477" dirty="0"/>
            </a:br>
            <a:r>
              <a:rPr lang="en-US" sz="1477" dirty="0"/>
              <a:t>Demand Forecasting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60" y="1861407"/>
            <a:ext cx="1812717" cy="1673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0182" y="2160494"/>
            <a:ext cx="2760171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Wider Assortment</a:t>
            </a:r>
            <a:br>
              <a:rPr lang="en-US" sz="1477" dirty="0"/>
            </a:br>
            <a:r>
              <a:rPr lang="en-US" sz="1477" dirty="0"/>
              <a:t>High Value Agriculture</a:t>
            </a:r>
          </a:p>
          <a:p>
            <a:r>
              <a:rPr lang="en-US" sz="1477" dirty="0"/>
              <a:t>Market for Organic Products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516227"/>
            <a:ext cx="1674736" cy="965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5318" y="3758785"/>
            <a:ext cx="382314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Price as per grade – Quality Enhancement</a:t>
            </a:r>
            <a:br>
              <a:rPr lang="en-US" sz="1477" dirty="0"/>
            </a:br>
            <a:r>
              <a:rPr lang="en-US" sz="1477" dirty="0"/>
              <a:t>Premium over </a:t>
            </a:r>
            <a:r>
              <a:rPr lang="en-US" sz="1477" dirty="0" err="1"/>
              <a:t>Mandi</a:t>
            </a:r>
            <a:r>
              <a:rPr lang="en-US" sz="1477" dirty="0"/>
              <a:t> Price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401" y="3995760"/>
            <a:ext cx="1941341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Market Access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03" y="4596647"/>
            <a:ext cx="1284525" cy="11857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80182" y="4904566"/>
            <a:ext cx="3334043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Same Day Payment </a:t>
            </a:r>
          </a:p>
          <a:p>
            <a:r>
              <a:rPr lang="en-US" sz="1477" dirty="0"/>
              <a:t>Automatic Transfer to Bank Account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Access</a:t>
            </a:r>
          </a:p>
        </p:txBody>
      </p:sp>
    </p:spTree>
    <p:extLst>
      <p:ext uri="{BB962C8B-B14F-4D97-AF65-F5344CB8AC3E}">
        <p14:creationId xmlns:p14="http://schemas.microsoft.com/office/powerpoint/2010/main" val="381312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6" y="2438039"/>
            <a:ext cx="1467436" cy="13545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209" y="3789719"/>
            <a:ext cx="1715534" cy="353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IN" sz="1477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Training &amp; Skilling</a:t>
            </a:r>
            <a:endParaRPr lang="en-US" sz="147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8" y="1031427"/>
            <a:ext cx="2394378" cy="159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5" y="1483431"/>
            <a:ext cx="3713871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Agronomist stationed at each CC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48031"/>
            <a:ext cx="2394382" cy="1347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8920" y="3117148"/>
            <a:ext cx="2976325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Pre &amp; Post- Harvest Management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19" y="4636754"/>
            <a:ext cx="748280" cy="690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65" y="4636754"/>
            <a:ext cx="748280" cy="690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4636754"/>
            <a:ext cx="748280" cy="690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7770" y="4783809"/>
            <a:ext cx="292256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Optimal Use of </a:t>
            </a:r>
            <a:r>
              <a:rPr lang="en-US" sz="1477" dirty="0" err="1"/>
              <a:t>agri</a:t>
            </a:r>
            <a:r>
              <a:rPr lang="en-US" sz="1477" dirty="0"/>
              <a:t>-inputs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&amp; Skilling Inputs</a:t>
            </a:r>
          </a:p>
        </p:txBody>
      </p:sp>
    </p:spTree>
    <p:extLst>
      <p:ext uri="{BB962C8B-B14F-4D97-AF65-F5344CB8AC3E}">
        <p14:creationId xmlns:p14="http://schemas.microsoft.com/office/powerpoint/2010/main" val="79281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10" y="4051071"/>
            <a:ext cx="3139001" cy="31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77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Financial &amp; Infrastructure support </a:t>
            </a:r>
            <a:endParaRPr lang="en-US" sz="147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023794"/>
            <a:ext cx="1899030" cy="1752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8862" y="1907049"/>
            <a:ext cx="4131917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N" sz="1477" dirty="0"/>
              <a:t>Access to institutional finance</a:t>
            </a:r>
            <a:endParaRPr lang="en-US" sz="1477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18" y="3593951"/>
            <a:ext cx="1607344" cy="1429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2398" y="4051071"/>
            <a:ext cx="3770082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Linking Farmers with Government Schemes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0" y="2557380"/>
            <a:ext cx="2157632" cy="1621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&amp; Infrastructure Support to Farmers</a:t>
            </a:r>
          </a:p>
        </p:txBody>
      </p:sp>
    </p:spTree>
    <p:extLst>
      <p:ext uri="{BB962C8B-B14F-4D97-AF65-F5344CB8AC3E}">
        <p14:creationId xmlns:p14="http://schemas.microsoft.com/office/powerpoint/2010/main" val="4124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226269"/>
            <a:ext cx="1881121" cy="1736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555" y="4087596"/>
            <a:ext cx="2194560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Sustainability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1974"/>
            <a:ext cx="2519050" cy="133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6293" y="2918893"/>
            <a:ext cx="2912012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Soil and Water Conservation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04" y="761065"/>
            <a:ext cx="1645953" cy="1519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0851" y="1220208"/>
            <a:ext cx="292256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Organic Cultivation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85" y="4228559"/>
            <a:ext cx="1910366" cy="17634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0493" y="4930089"/>
            <a:ext cx="2732649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Seasonal Crops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Sustainability Initiatives</a:t>
            </a:r>
          </a:p>
        </p:txBody>
      </p:sp>
    </p:spTree>
    <p:extLst>
      <p:ext uri="{BB962C8B-B14F-4D97-AF65-F5344CB8AC3E}">
        <p14:creationId xmlns:p14="http://schemas.microsoft.com/office/powerpoint/2010/main" val="39148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32700" cy="457200"/>
          </a:xfrm>
        </p:spPr>
        <p:txBody>
          <a:bodyPr/>
          <a:lstStyle/>
          <a:p>
            <a:r>
              <a:rPr lang="en-US" dirty="0"/>
              <a:t>The Virtuous Cycle of bb Farmer Engagement Program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4650" y="981075"/>
          <a:ext cx="83185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295400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Better Agricultural Practices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8300" y="3733800"/>
            <a:ext cx="2133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Post Harvest Handling and proper sorting grading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88" y="3733800"/>
            <a:ext cx="2133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Motivating him to adopt sustainable practices,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651" y="1514901"/>
            <a:ext cx="167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Loyalty to bb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76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184831"/>
            <a:ext cx="7632700" cy="457200"/>
          </a:xfrm>
        </p:spPr>
        <p:txBody>
          <a:bodyPr/>
          <a:lstStyle/>
          <a:p>
            <a:r>
              <a:rPr lang="en-US" sz="2600" dirty="0"/>
              <a:t>Social Responsibility</a:t>
            </a:r>
          </a:p>
        </p:txBody>
      </p:sp>
      <p:pic>
        <p:nvPicPr>
          <p:cNvPr id="6" name="Picture 5" descr="BB Stationery PPt  2.jpg"/>
          <p:cNvPicPr>
            <a:picLocks noChangeAspect="1"/>
          </p:cNvPicPr>
          <p:nvPr/>
        </p:nvPicPr>
        <p:blipFill>
          <a:blip r:embed="rId2" cstate="print"/>
          <a:srcRect t="86667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3516" y="1148931"/>
            <a:ext cx="3826936" cy="304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16" y="4419600"/>
            <a:ext cx="8610600" cy="1219200"/>
          </a:xfrm>
        </p:spPr>
        <p:txBody>
          <a:bodyPr/>
          <a:lstStyle/>
          <a:p>
            <a:r>
              <a:rPr lang="en-US" sz="2000" dirty="0" err="1"/>
              <a:t>bigbasket</a:t>
            </a:r>
            <a:r>
              <a:rPr lang="en-US" sz="2000" dirty="0"/>
              <a:t> took the initiative to pay farmers at least the cost of production when the prices crashed by 30% of cost of production (Rs. 5 per kg)</a:t>
            </a:r>
          </a:p>
          <a:p>
            <a:r>
              <a:rPr lang="en-US" sz="2000" dirty="0"/>
              <a:t>Helped in increase the demand for tomato to uplift the market situation</a:t>
            </a:r>
          </a:p>
          <a:p>
            <a:endParaRPr 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551" y="5828184"/>
            <a:ext cx="9144000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http://www.prnewswire.co.in/news-releases/bigbasketcom-comes-to-aid-of-crisis-hit-farmers-ikarnataka-sets-subsistence-price-for-tomatoes-in-bangalore-591366991.html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3290" y="1213286"/>
            <a:ext cx="3870960" cy="297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11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B Stationery PPt  2.jpg"/>
          <p:cNvPicPr>
            <a:picLocks noChangeAspect="1"/>
          </p:cNvPicPr>
          <p:nvPr/>
        </p:nvPicPr>
        <p:blipFill>
          <a:blip r:embed="rId2" cstate="print"/>
          <a:srcRect t="86667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362200" y="855669"/>
            <a:ext cx="5184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2" indent="-342900">
              <a:lnSpc>
                <a:spcPct val="150000"/>
              </a:lnSpc>
              <a:buNone/>
            </a:pPr>
            <a:r>
              <a:rPr lang="en-IN" sz="4400" b="1" dirty="0">
                <a:solidFill>
                  <a:srgbClr val="002060"/>
                </a:solidFill>
                <a:latin typeface="Calibri" pitchFamily="34" charset="0"/>
              </a:rPr>
              <a:t>THANK YOU....</a:t>
            </a:r>
            <a:endParaRPr lang="en-IN" sz="4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1"/>
            <a:ext cx="7467600" cy="423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0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About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1"/>
            <a:ext cx="2133600" cy="337038"/>
          </a:xfrm>
        </p:spPr>
        <p:txBody>
          <a:bodyPr/>
          <a:lstStyle/>
          <a:p>
            <a:fld id="{6DB6B7A9-BB89-411A-B755-AD4924E88866}" type="slidenum">
              <a:rPr lang="en-US" smtClean="0">
                <a:solidFill>
                  <a:srgbClr val="53565A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53565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1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BigBasket Snapshot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59878" y="2123649"/>
          <a:ext cx="5231814" cy="3573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051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44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99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 bwMode="gray">
          <a:xfrm>
            <a:off x="526054" y="3428525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20k+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Products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1,000+ Brands</a:t>
            </a:r>
          </a:p>
        </p:txBody>
      </p:sp>
      <p:sp>
        <p:nvSpPr>
          <p:cNvPr id="25" name="TextBox 24"/>
          <p:cNvSpPr txBox="1"/>
          <p:nvPr/>
        </p:nvSpPr>
        <p:spPr bwMode="gray">
          <a:xfrm>
            <a:off x="531545" y="2289892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Dec 2011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Launch Month</a:t>
            </a:r>
          </a:p>
        </p:txBody>
      </p:sp>
      <p:sp>
        <p:nvSpPr>
          <p:cNvPr id="27" name="TextBox 26"/>
          <p:cNvSpPr txBox="1"/>
          <p:nvPr/>
        </p:nvSpPr>
        <p:spPr bwMode="gray">
          <a:xfrm>
            <a:off x="2177716" y="2280412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30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Cities</a:t>
            </a:r>
          </a:p>
        </p:txBody>
      </p:sp>
      <p:pic>
        <p:nvPicPr>
          <p:cNvPr id="32" name="Picture 2" descr="http://elaanisvital.com/final_png/icon_-29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257944" y="2273488"/>
            <a:ext cx="580992" cy="561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 bwMode="gray">
          <a:xfrm>
            <a:off x="251010" y="4606035"/>
            <a:ext cx="1659120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2.0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Million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Monthly Unique Visitors</a:t>
            </a:r>
            <a:r>
              <a:rPr lang="en-US" sz="1108" baseline="30000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(3)</a:t>
            </a:r>
          </a:p>
        </p:txBody>
      </p:sp>
      <p:pic>
        <p:nvPicPr>
          <p:cNvPr id="36" name="Picture 35" descr="consumer-icons.png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flipH="1">
            <a:off x="483641" y="4586399"/>
            <a:ext cx="607703" cy="49900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 bwMode="gray">
          <a:xfrm>
            <a:off x="3744405" y="4642098"/>
            <a:ext cx="1784241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4.0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Million Registered Customers</a:t>
            </a:r>
          </a:p>
        </p:txBody>
      </p:sp>
      <p:sp>
        <p:nvSpPr>
          <p:cNvPr id="39" name="TextBox 38"/>
          <p:cNvSpPr txBox="1"/>
          <p:nvPr/>
        </p:nvSpPr>
        <p:spPr bwMode="gray">
          <a:xfrm>
            <a:off x="2187764" y="3446106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1.2Mn+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Monthly Orders</a:t>
            </a:r>
            <a:r>
              <a:rPr lang="en-US" sz="1108" baseline="30000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40" name="TextBox 39"/>
          <p:cNvSpPr txBox="1"/>
          <p:nvPr/>
        </p:nvSpPr>
        <p:spPr bwMode="gray">
          <a:xfrm>
            <a:off x="4093742" y="3403903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~85%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Repeat Orders</a:t>
            </a:r>
            <a:r>
              <a:rPr lang="en-US" sz="1108" baseline="30000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(2)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Loyal customer base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297349" y="1134523"/>
            <a:ext cx="5272239" cy="985972"/>
          </a:xfrm>
          <a:prstGeom prst="triangle">
            <a:avLst/>
          </a:prstGeom>
          <a:solidFill>
            <a:srgbClr val="FFF6E7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b" anchorCtr="0" compatLnSpc="1">
            <a:prstTxWarp prst="textNoShape">
              <a:avLst/>
            </a:prstTxWarp>
          </a:bodyPr>
          <a:lstStyle/>
          <a:p>
            <a:pPr algn="ctr" defTabSz="844083" eaLnBrk="1" hangingPunct="1"/>
            <a:r>
              <a:rPr lang="en-US" sz="2215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India’s Leading</a:t>
            </a:r>
          </a:p>
          <a:p>
            <a:pPr algn="ctr" defTabSz="844083" eaLnBrk="1" hangingPunct="1"/>
            <a:r>
              <a:rPr lang="en-US" sz="1846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Online Grocery Store</a:t>
            </a:r>
            <a:endParaRPr lang="en-US" sz="2031" dirty="0">
              <a:solidFill>
                <a:srgbClr val="B23E39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pic>
        <p:nvPicPr>
          <p:cNvPr id="47" name="Picture 4" descr="C:\Users\ss53857\Downloads\stack18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29498" y="3475613"/>
            <a:ext cx="494317" cy="494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596" y="3386221"/>
            <a:ext cx="592714" cy="592714"/>
          </a:xfrm>
          <a:prstGeom prst="rect">
            <a:avLst/>
          </a:prstGeom>
        </p:spPr>
      </p:pic>
      <p:pic>
        <p:nvPicPr>
          <p:cNvPr id="26" name="Picture 7" descr="India's Largest Online Grocery Store - BigBaske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73"/>
          <a:stretch/>
        </p:blipFill>
        <p:spPr bwMode="auto">
          <a:xfrm>
            <a:off x="270475" y="2382767"/>
            <a:ext cx="458387" cy="479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>
            <p:custDataLst>
              <p:tags r:id="rId2"/>
            </p:custDataLst>
          </p:nvPr>
        </p:nvSpPr>
        <p:spPr bwMode="auto">
          <a:xfrm>
            <a:off x="152400" y="6465277"/>
            <a:ext cx="52754" cy="11254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738" dirty="0">
                <a:solidFill>
                  <a:srgbClr val="53565A"/>
                </a:solidFill>
                <a:ea typeface="+mj-ea"/>
              </a:rPr>
              <a:t>3</a:t>
            </a:r>
            <a:endParaRPr lang="en-US" sz="738" dirty="0">
              <a:solidFill>
                <a:srgbClr val="53565A"/>
              </a:solidFill>
              <a:latin typeface="Arial" pitchFamily="34" charset="0"/>
              <a:ea typeface="+mj-ea"/>
            </a:endParaRPr>
          </a:p>
        </p:txBody>
      </p:sp>
      <p:sp>
        <p:nvSpPr>
          <p:cNvPr id="30" name="TextBox 47"/>
          <p:cNvSpPr txBox="1">
            <a:spLocks noChangeArrowheads="1"/>
          </p:cNvSpPr>
          <p:nvPr/>
        </p:nvSpPr>
        <p:spPr bwMode="gray">
          <a:xfrm>
            <a:off x="130420" y="6188202"/>
            <a:ext cx="7109753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9pPr>
          </a:lstStyle>
          <a:p>
            <a:pPr algn="l" eaLnBrk="1" hangingPunct="1"/>
            <a:r>
              <a:rPr lang="en-US" sz="738" dirty="0">
                <a:solidFill>
                  <a:srgbClr val="53565A"/>
                </a:solidFill>
                <a:latin typeface="Arial"/>
              </a:rPr>
              <a:t>Note: (1) May 2016 (2) FY15 (Fiscal year ending March 31, 2016) (3) May 2016 (4) FY16 over FY15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2672" y="4617644"/>
            <a:ext cx="661889" cy="495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1457" y="885751"/>
            <a:ext cx="2833101" cy="51617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 bwMode="gray">
          <a:xfrm>
            <a:off x="2177716" y="4606035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3x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FY15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Revenue Growth</a:t>
            </a:r>
            <a:r>
              <a:rPr lang="en-US" sz="1108" baseline="30000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(4) </a:t>
            </a:r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$250 m (</a:t>
            </a:r>
            <a:r>
              <a:rPr lang="en-US" sz="1108" dirty="0" err="1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Rs</a:t>
            </a:r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1500Cr) FY 16-17</a:t>
            </a:r>
          </a:p>
        </p:txBody>
      </p:sp>
      <p:pic>
        <p:nvPicPr>
          <p:cNvPr id="28" name="Picture 10" descr="https://www.webheadtech.com/Portals/0/Images/Icons/Grey/icon-chart-growth.png"/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236331" y="4525736"/>
            <a:ext cx="596887" cy="5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 bwMode="gray">
          <a:xfrm>
            <a:off x="3953025" y="2188349"/>
            <a:ext cx="1514806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12,000 </a:t>
            </a:r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employees; 11,000 employees from lower income groups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75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 bwMode="auto">
          <a:xfrm>
            <a:off x="207562" y="717843"/>
            <a:ext cx="5878018" cy="612115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1" hangingPunct="1"/>
            <a:endParaRPr lang="en-US" sz="969" dirty="0">
              <a:latin typeface="Arial" pitchFamily="34" charset="0"/>
              <a:ea typeface="+mj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0757" y="857766"/>
            <a:ext cx="4970562" cy="377000"/>
          </a:xfrm>
          <a:prstGeom prst="rect">
            <a:avLst/>
          </a:prstGeom>
        </p:spPr>
        <p:txBody>
          <a:bodyPr vert="horz" wrap="square" lIns="99034" tIns="49517" rIns="99034" bIns="49517" rtlCol="0">
            <a:spAutoFit/>
          </a:bodyPr>
          <a:lstStyle/>
          <a:p>
            <a:pPr algn="ctr"/>
            <a:r>
              <a:rPr lang="en-US" sz="1477" b="1" kern="900" dirty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Technology Enabled End-to-End Supply Chain</a:t>
            </a:r>
            <a:r>
              <a:rPr lang="en-US" b="1" kern="900" dirty="0">
                <a:solidFill>
                  <a:schemeClr val="tx2"/>
                </a:solidFill>
                <a:latin typeface="+mj-lt"/>
                <a:cs typeface="TitilliumText25L 250 wt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8" y="311036"/>
            <a:ext cx="8697342" cy="340922"/>
          </a:xfrm>
        </p:spPr>
        <p:txBody>
          <a:bodyPr/>
          <a:lstStyle/>
          <a:p>
            <a:r>
              <a:rPr lang="en-US" dirty="0"/>
              <a:t>Consumer Centric Model Based on Strong Back-end Supply Chain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25586" y="717842"/>
            <a:ext cx="2391104" cy="696768"/>
          </a:xfrm>
          <a:prstGeom prst="rect">
            <a:avLst/>
          </a:prstGeom>
        </p:spPr>
        <p:txBody>
          <a:bodyPr vert="horz" wrap="square" lIns="99034" tIns="49517" rIns="99034" bIns="49517" rtlCol="0">
            <a:spAutoFit/>
          </a:bodyPr>
          <a:lstStyle/>
          <a:p>
            <a:pPr algn="ctr"/>
            <a:r>
              <a:rPr lang="en-US" sz="1662" b="1" kern="900" dirty="0">
                <a:solidFill>
                  <a:schemeClr val="accent2"/>
                </a:solidFill>
                <a:latin typeface="+mj-lt"/>
                <a:cs typeface="TitilliumText25L 250 wt"/>
              </a:rPr>
              <a:t>‘One Stop Shop’</a:t>
            </a:r>
            <a:br>
              <a:rPr lang="en-US" sz="1200" b="1" kern="900" dirty="0">
                <a:solidFill>
                  <a:schemeClr val="tx2"/>
                </a:solidFill>
                <a:latin typeface="+mj-lt"/>
                <a:cs typeface="TitilliumText25L 250 wt"/>
              </a:rPr>
            </a:br>
            <a:r>
              <a:rPr lang="en-US" sz="1108" b="1" kern="900" dirty="0">
                <a:solidFill>
                  <a:schemeClr val="tx2"/>
                </a:solidFill>
                <a:latin typeface="+mj-lt"/>
                <a:cs typeface="TitilliumText25L 250 wt"/>
              </a:rPr>
              <a:t>Catering to a variety of consumer demands</a:t>
            </a:r>
            <a:endParaRPr lang="en-US" sz="1200" b="1" kern="900" dirty="0">
              <a:solidFill>
                <a:schemeClr val="tx2"/>
              </a:solidFill>
              <a:latin typeface="+mj-lt"/>
              <a:cs typeface="TitilliumText25L 250 wt"/>
            </a:endParaRPr>
          </a:p>
        </p:txBody>
      </p:sp>
      <p:pic>
        <p:nvPicPr>
          <p:cNvPr id="51" name="Picture 50" descr="warehouse shelv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569" y="3531027"/>
            <a:ext cx="1619677" cy="112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Isosceles Triangle 54"/>
          <p:cNvSpPr/>
          <p:nvPr/>
        </p:nvSpPr>
        <p:spPr>
          <a:xfrm rot="5400000">
            <a:off x="6190784" y="2095737"/>
            <a:ext cx="621143" cy="229477"/>
          </a:xfrm>
          <a:prstGeom prst="triangle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sp>
        <p:nvSpPr>
          <p:cNvPr id="58" name="Isosceles Triangle 57"/>
          <p:cNvSpPr/>
          <p:nvPr/>
        </p:nvSpPr>
        <p:spPr>
          <a:xfrm rot="5400000">
            <a:off x="6190784" y="3253407"/>
            <a:ext cx="621143" cy="229477"/>
          </a:xfrm>
          <a:prstGeom prst="triangle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sp>
        <p:nvSpPr>
          <p:cNvPr id="59" name="Isosceles Triangle 58"/>
          <p:cNvSpPr/>
          <p:nvPr/>
        </p:nvSpPr>
        <p:spPr>
          <a:xfrm rot="5400000">
            <a:off x="6190784" y="4412958"/>
            <a:ext cx="621143" cy="229477"/>
          </a:xfrm>
          <a:prstGeom prst="triangle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sp>
        <p:nvSpPr>
          <p:cNvPr id="60" name="Isosceles Triangle 59"/>
          <p:cNvSpPr/>
          <p:nvPr/>
        </p:nvSpPr>
        <p:spPr>
          <a:xfrm rot="5400000">
            <a:off x="6190784" y="5605689"/>
            <a:ext cx="621143" cy="229477"/>
          </a:xfrm>
          <a:prstGeom prst="triangle">
            <a:avLst/>
          </a:prstGeom>
          <a:solidFill>
            <a:schemeClr val="accent3"/>
          </a:solidFill>
          <a:ln>
            <a:solidFill>
              <a:schemeClr val="bg1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2364" y="3199934"/>
            <a:ext cx="1158978" cy="60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294" y="5499690"/>
            <a:ext cx="494168" cy="6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Isosceles Triangle 39"/>
          <p:cNvSpPr/>
          <p:nvPr/>
        </p:nvSpPr>
        <p:spPr bwMode="gray">
          <a:xfrm rot="5400000">
            <a:off x="-504561" y="3854969"/>
            <a:ext cx="4475142" cy="298967"/>
          </a:xfrm>
          <a:prstGeom prst="triangle">
            <a:avLst>
              <a:gd name="adj" fmla="val 49579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accent3">
                  <a:shade val="67500"/>
                  <a:satMod val="11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62" kern="0" dirty="0">
              <a:solidFill>
                <a:prstClr val="black"/>
              </a:solidFill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176" y="2344036"/>
            <a:ext cx="1183748" cy="3798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406" tIns="49517" rIns="84406" bIns="49517"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Distributors/ Brands</a:t>
            </a:r>
          </a:p>
        </p:txBody>
      </p:sp>
      <p:sp>
        <p:nvSpPr>
          <p:cNvPr id="41" name="Rounded Rectangle 40"/>
          <p:cNvSpPr/>
          <p:nvPr/>
        </p:nvSpPr>
        <p:spPr bwMode="gray">
          <a:xfrm>
            <a:off x="207562" y="1614035"/>
            <a:ext cx="1183819" cy="47184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Branded Food</a:t>
            </a:r>
          </a:p>
          <a:p>
            <a:pPr algn="ctr"/>
            <a:r>
              <a:rPr lang="en-US" sz="1015" b="1" dirty="0">
                <a:solidFill>
                  <a:schemeClr val="bg1"/>
                </a:solidFill>
              </a:rPr>
              <a:t>(40%)</a:t>
            </a:r>
          </a:p>
        </p:txBody>
      </p:sp>
      <p:cxnSp>
        <p:nvCxnSpPr>
          <p:cNvPr id="43" name="MessageLine"/>
          <p:cNvCxnSpPr/>
          <p:nvPr/>
        </p:nvCxnSpPr>
        <p:spPr bwMode="gray">
          <a:xfrm>
            <a:off x="191123" y="2236518"/>
            <a:ext cx="1237536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97999B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Isosceles Triangle 45"/>
          <p:cNvSpPr/>
          <p:nvPr/>
        </p:nvSpPr>
        <p:spPr bwMode="gray">
          <a:xfrm rot="5400000">
            <a:off x="1817450" y="3840019"/>
            <a:ext cx="4475142" cy="328864"/>
          </a:xfrm>
          <a:prstGeom prst="triangle">
            <a:avLst>
              <a:gd name="adj" fmla="val 49579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accent3">
                  <a:shade val="67500"/>
                  <a:satMod val="11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62" kern="0" dirty="0">
              <a:solidFill>
                <a:prstClr val="black"/>
              </a:solidFill>
              <a:ea typeface="+mj-ea"/>
            </a:endParaRPr>
          </a:p>
        </p:txBody>
      </p:sp>
      <p:sp>
        <p:nvSpPr>
          <p:cNvPr id="47" name="Isosceles Triangle 46"/>
          <p:cNvSpPr/>
          <p:nvPr/>
        </p:nvSpPr>
        <p:spPr>
          <a:xfrm rot="5400000">
            <a:off x="6190784" y="2095737"/>
            <a:ext cx="621143" cy="229477"/>
          </a:xfrm>
          <a:prstGeom prst="triangle">
            <a:avLst/>
          </a:prstGeom>
          <a:solidFill>
            <a:schemeClr val="accent3"/>
          </a:solidFill>
          <a:ln>
            <a:solidFill>
              <a:schemeClr val="bg1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sp>
        <p:nvSpPr>
          <p:cNvPr id="52" name="Isosceles Triangle 51"/>
          <p:cNvSpPr/>
          <p:nvPr/>
        </p:nvSpPr>
        <p:spPr>
          <a:xfrm rot="5400000">
            <a:off x="6190784" y="3253407"/>
            <a:ext cx="621143" cy="229477"/>
          </a:xfrm>
          <a:prstGeom prst="triangle">
            <a:avLst/>
          </a:prstGeom>
          <a:solidFill>
            <a:schemeClr val="accent3"/>
          </a:solidFill>
          <a:ln>
            <a:solidFill>
              <a:schemeClr val="bg1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sp>
        <p:nvSpPr>
          <p:cNvPr id="65" name="Isosceles Triangle 64"/>
          <p:cNvSpPr/>
          <p:nvPr/>
        </p:nvSpPr>
        <p:spPr>
          <a:xfrm rot="5400000">
            <a:off x="6190784" y="4412958"/>
            <a:ext cx="621143" cy="229477"/>
          </a:xfrm>
          <a:prstGeom prst="triangle">
            <a:avLst/>
          </a:prstGeom>
          <a:solidFill>
            <a:schemeClr val="accent3"/>
          </a:solidFill>
          <a:ln>
            <a:solidFill>
              <a:schemeClr val="bg1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9"/>
          <a:stretch/>
        </p:blipFill>
        <p:spPr>
          <a:xfrm>
            <a:off x="2640779" y="2463172"/>
            <a:ext cx="475260" cy="453254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 bwMode="gray">
          <a:xfrm>
            <a:off x="2544290" y="3001670"/>
            <a:ext cx="668236" cy="43757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DC</a:t>
            </a:r>
          </a:p>
        </p:txBody>
      </p:sp>
      <p:cxnSp>
        <p:nvCxnSpPr>
          <p:cNvPr id="68" name="MessageLine"/>
          <p:cNvCxnSpPr/>
          <p:nvPr/>
        </p:nvCxnSpPr>
        <p:spPr bwMode="gray">
          <a:xfrm>
            <a:off x="207562" y="1430443"/>
            <a:ext cx="5878018" cy="0"/>
          </a:xfrm>
          <a:prstGeom prst="line">
            <a:avLst/>
          </a:prstGeom>
          <a:solidFill>
            <a:schemeClr val="folHlink"/>
          </a:solidFill>
          <a:ln w="38100" cap="flat" cmpd="sng" algn="ctr">
            <a:solidFill>
              <a:srgbClr val="9799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tangle 68"/>
          <p:cNvSpPr/>
          <p:nvPr/>
        </p:nvSpPr>
        <p:spPr>
          <a:xfrm>
            <a:off x="197176" y="3706380"/>
            <a:ext cx="1183748" cy="3798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406" tIns="49517" rIns="84406" bIns="49517"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Farmers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97176" y="4259788"/>
            <a:ext cx="1183748" cy="3798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406" tIns="49517" rIns="84406" bIns="49517"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Manufacturers</a:t>
            </a:r>
          </a:p>
        </p:txBody>
      </p:sp>
      <p:sp>
        <p:nvSpPr>
          <p:cNvPr id="71" name="Rounded Rectangle 70"/>
          <p:cNvSpPr/>
          <p:nvPr/>
        </p:nvSpPr>
        <p:spPr bwMode="gray">
          <a:xfrm>
            <a:off x="207562" y="3055814"/>
            <a:ext cx="1183819" cy="47184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Private Label Food</a:t>
            </a:r>
          </a:p>
          <a:p>
            <a:pPr algn="ctr"/>
            <a:r>
              <a:rPr lang="en-US" sz="1015" b="1" dirty="0">
                <a:solidFill>
                  <a:schemeClr val="bg1"/>
                </a:solidFill>
              </a:rPr>
              <a:t>(35%)</a:t>
            </a:r>
          </a:p>
        </p:txBody>
      </p:sp>
      <p:cxnSp>
        <p:nvCxnSpPr>
          <p:cNvPr id="72" name="MessageLine"/>
          <p:cNvCxnSpPr/>
          <p:nvPr/>
        </p:nvCxnSpPr>
        <p:spPr bwMode="gray">
          <a:xfrm>
            <a:off x="191123" y="3594569"/>
            <a:ext cx="1237536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97999B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Rounded Rectangle 73"/>
          <p:cNvSpPr/>
          <p:nvPr/>
        </p:nvSpPr>
        <p:spPr bwMode="gray">
          <a:xfrm>
            <a:off x="4402740" y="1576754"/>
            <a:ext cx="1688123" cy="2714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Hubs</a:t>
            </a:r>
          </a:p>
        </p:txBody>
      </p:sp>
      <p:sp>
        <p:nvSpPr>
          <p:cNvPr id="75" name="Rounded Rectangle 74"/>
          <p:cNvSpPr/>
          <p:nvPr/>
        </p:nvSpPr>
        <p:spPr bwMode="gray">
          <a:xfrm>
            <a:off x="4402740" y="2872486"/>
            <a:ext cx="1688123" cy="2714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Dark Stores</a:t>
            </a:r>
          </a:p>
        </p:txBody>
      </p:sp>
      <p:sp>
        <p:nvSpPr>
          <p:cNvPr id="76" name="Rounded Rectangle 75"/>
          <p:cNvSpPr/>
          <p:nvPr/>
        </p:nvSpPr>
        <p:spPr bwMode="gray">
          <a:xfrm>
            <a:off x="4402740" y="3950049"/>
            <a:ext cx="1688123" cy="2714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6881" rIns="16881" rtlCol="0" anchor="ctr"/>
          <a:lstStyle/>
          <a:p>
            <a:pPr algn="ctr"/>
            <a:r>
              <a:rPr lang="en-US" sz="1015" b="1" dirty="0" err="1">
                <a:solidFill>
                  <a:schemeClr val="bg1"/>
                </a:solidFill>
              </a:rPr>
              <a:t>Kirana</a:t>
            </a:r>
            <a:r>
              <a:rPr lang="en-US" sz="1015" b="1" dirty="0">
                <a:solidFill>
                  <a:schemeClr val="bg1"/>
                </a:solidFill>
              </a:rPr>
              <a:t> Stores</a:t>
            </a:r>
          </a:p>
        </p:txBody>
      </p:sp>
      <p:sp>
        <p:nvSpPr>
          <p:cNvPr id="77" name="Rounded Rectangle 76"/>
          <p:cNvSpPr/>
          <p:nvPr/>
        </p:nvSpPr>
        <p:spPr bwMode="gray">
          <a:xfrm>
            <a:off x="4402740" y="5107860"/>
            <a:ext cx="1688123" cy="2714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Local food Stores</a:t>
            </a:r>
          </a:p>
        </p:txBody>
      </p:sp>
      <p:cxnSp>
        <p:nvCxnSpPr>
          <p:cNvPr id="79" name="MessageLine"/>
          <p:cNvCxnSpPr/>
          <p:nvPr/>
        </p:nvCxnSpPr>
        <p:spPr bwMode="gray">
          <a:xfrm>
            <a:off x="6730031" y="1430443"/>
            <a:ext cx="2182214" cy="0"/>
          </a:xfrm>
          <a:prstGeom prst="line">
            <a:avLst/>
          </a:prstGeom>
          <a:solidFill>
            <a:schemeClr val="folHlink"/>
          </a:solidFill>
          <a:ln w="38100" cap="flat" cmpd="sng" algn="ctr">
            <a:solidFill>
              <a:srgbClr val="9799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2" descr="http://www.eurekapub.eu/sites/default/files/images/articles/1-boosting-output-cross-docking-uk-868.jpg?138538758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454" b="84581" l="0" r="100000">
                        <a14:foregroundMark x1="77637" y1="16740" x2="77637" y2="16740"/>
                        <a14:foregroundMark x1="6329" y1="75330" x2="6329" y2="75330"/>
                        <a14:foregroundMark x1="44304" y1="32599" x2="44304" y2="32599"/>
                        <a14:foregroundMark x1="48945" y1="32599" x2="48945" y2="32599"/>
                        <a14:foregroundMark x1="51899" y1="32159" x2="51899" y2="32159"/>
                        <a14:foregroundMark x1="54852" y1="32599" x2="54852" y2="32599"/>
                        <a14:foregroundMark x1="18565" y1="26872" x2="18565" y2="26872"/>
                        <a14:foregroundMark x1="20675" y1="28194" x2="20675" y2="28194"/>
                        <a14:foregroundMark x1="22785" y1="27313" x2="22785" y2="27313"/>
                        <a14:foregroundMark x1="21097" y1="25110" x2="21097" y2="25110"/>
                        <a14:foregroundMark x1="20675" y1="32159" x2="20675" y2="32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07" b="15205"/>
          <a:stretch/>
        </p:blipFill>
        <p:spPr bwMode="gray">
          <a:xfrm>
            <a:off x="4666128" y="1976490"/>
            <a:ext cx="1069308" cy="746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>
            <p:custDataLst>
              <p:tags r:id="rId2"/>
            </p:custDataLst>
          </p:nvPr>
        </p:nvSpPr>
        <p:spPr bwMode="auto">
          <a:xfrm>
            <a:off x="152400" y="6465277"/>
            <a:ext cx="52754" cy="11254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738" dirty="0">
                <a:solidFill>
                  <a:srgbClr val="53565A"/>
                </a:solidFill>
                <a:ea typeface="+mj-ea"/>
              </a:rPr>
              <a:t>4</a:t>
            </a:r>
            <a:endParaRPr lang="en-US" sz="738" dirty="0">
              <a:solidFill>
                <a:srgbClr val="53565A"/>
              </a:solidFill>
              <a:latin typeface="Arial" pitchFamily="34" charset="0"/>
              <a:ea typeface="+mj-ea"/>
            </a:endParaRPr>
          </a:p>
        </p:txBody>
      </p:sp>
      <p:pic>
        <p:nvPicPr>
          <p:cNvPr id="49" name="Picture 2" descr="C:\Users\kt10814\AppData\Local\Microsoft\Windows\Temporary Internet Files\Content.Outlook\T1PKVG5R\New Van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5960"/>
          <a:stretch/>
        </p:blipFill>
        <p:spPr bwMode="auto">
          <a:xfrm>
            <a:off x="6877472" y="2397149"/>
            <a:ext cx="2011679" cy="1334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98956" y="4594365"/>
            <a:ext cx="1960463" cy="10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53"/>
          <p:cNvSpPr/>
          <p:nvPr/>
        </p:nvSpPr>
        <p:spPr bwMode="gray">
          <a:xfrm>
            <a:off x="7166986" y="1790596"/>
            <a:ext cx="1183819" cy="47184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Full Service Slotted Delivery</a:t>
            </a:r>
          </a:p>
        </p:txBody>
      </p:sp>
      <p:sp>
        <p:nvSpPr>
          <p:cNvPr id="63" name="Rounded Rectangle 62"/>
          <p:cNvSpPr/>
          <p:nvPr/>
        </p:nvSpPr>
        <p:spPr bwMode="gray">
          <a:xfrm>
            <a:off x="7140187" y="4072327"/>
            <a:ext cx="1183819" cy="47184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Express Delivery in 90 Minutes</a:t>
            </a:r>
          </a:p>
        </p:txBody>
      </p:sp>
      <p:pic>
        <p:nvPicPr>
          <p:cNvPr id="73" name="Picture 2" descr="https://finnoesis.files.wordpress.com/2013/08/kiran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33173" y="4250336"/>
            <a:ext cx="1383940" cy="792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206263" y="5606584"/>
            <a:ext cx="1183748" cy="3798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406" tIns="49517" rIns="84406" bIns="49517"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Distributors/ Brands</a:t>
            </a:r>
          </a:p>
        </p:txBody>
      </p:sp>
      <p:sp>
        <p:nvSpPr>
          <p:cNvPr id="48" name="Rounded Rectangle 47"/>
          <p:cNvSpPr/>
          <p:nvPr/>
        </p:nvSpPr>
        <p:spPr bwMode="gray">
          <a:xfrm>
            <a:off x="216649" y="4876582"/>
            <a:ext cx="1183819" cy="47184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Non-Food</a:t>
            </a:r>
          </a:p>
          <a:p>
            <a:pPr algn="ctr"/>
            <a:r>
              <a:rPr lang="en-US" sz="1015" b="1" dirty="0">
                <a:solidFill>
                  <a:schemeClr val="bg1"/>
                </a:solidFill>
              </a:rPr>
              <a:t>(25%)</a:t>
            </a:r>
          </a:p>
        </p:txBody>
      </p:sp>
      <p:cxnSp>
        <p:nvCxnSpPr>
          <p:cNvPr id="53" name="MessageLine"/>
          <p:cNvCxnSpPr/>
          <p:nvPr/>
        </p:nvCxnSpPr>
        <p:spPr bwMode="gray">
          <a:xfrm>
            <a:off x="200210" y="5499065"/>
            <a:ext cx="1237536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97999B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1659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Bigbasket Distribution Centre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B6B7A9-BB89-411A-B755-AD4924E88866}" type="slidenum">
              <a:rPr lang="en-US" smtClean="0">
                <a:solidFill>
                  <a:srgbClr val="53565A">
                    <a:lumMod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53565A">
                  <a:lumMod val="50000"/>
                </a:srgbClr>
              </a:solidFill>
            </a:endParaRPr>
          </a:p>
        </p:txBody>
      </p:sp>
      <p:pic>
        <p:nvPicPr>
          <p:cNvPr id="5" name="Picture 2" descr="C:\Users\RAAGALEENA SRIPADA\Desktop\Photos\Warehouse new\Ware House Photographs\IMG_5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45970" y="1768368"/>
            <a:ext cx="2577050" cy="1718033"/>
          </a:xfrm>
          <a:prstGeom prst="rect">
            <a:avLst/>
          </a:prstGeom>
          <a:noFill/>
        </p:spPr>
      </p:pic>
      <p:pic>
        <p:nvPicPr>
          <p:cNvPr id="6" name="Content Placeholder 3" descr="IMG_6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1430" y="1754544"/>
            <a:ext cx="2604949" cy="1736633"/>
          </a:xfrm>
          <a:prstGeom prst="rect">
            <a:avLst/>
          </a:prstGeom>
        </p:spPr>
      </p:pic>
      <p:pic>
        <p:nvPicPr>
          <p:cNvPr id="9" name="Picture 4" descr="C:\Users\RAAGALEENA SRIPADA\Desktop\Photos\Warehouse new\Ware House Photographs\IMG_5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3534" y="1739261"/>
            <a:ext cx="2620710" cy="1747140"/>
          </a:xfrm>
          <a:prstGeom prst="rect">
            <a:avLst/>
          </a:prstGeom>
          <a:noFill/>
        </p:spPr>
      </p:pic>
      <p:pic>
        <p:nvPicPr>
          <p:cNvPr id="10" name="Content Placeholder 3" descr="IMG_648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2564" y="3719546"/>
            <a:ext cx="2581817" cy="1901572"/>
          </a:xfrm>
          <a:prstGeom prst="rect">
            <a:avLst/>
          </a:prstGeom>
        </p:spPr>
      </p:pic>
      <p:pic>
        <p:nvPicPr>
          <p:cNvPr id="11" name="Picture 2" descr="C:\Users\RAAGALEENA SRIPADA\Desktop\Photos\Warehouse new\Ware House Photographs\IMG_1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0335" y="3719546"/>
            <a:ext cx="2658224" cy="1901572"/>
          </a:xfrm>
          <a:prstGeom prst="rect">
            <a:avLst/>
          </a:prstGeom>
          <a:noFill/>
        </p:spPr>
      </p:pic>
      <p:pic>
        <p:nvPicPr>
          <p:cNvPr id="12" name="Picture 11" descr="IMG_642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017360" y="3743672"/>
            <a:ext cx="2723514" cy="18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0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Category Leading Operational Benchmarks</a:t>
            </a:r>
          </a:p>
        </p:txBody>
      </p:sp>
      <p:sp>
        <p:nvSpPr>
          <p:cNvPr id="8" name="Textfeld 10"/>
          <p:cNvSpPr txBox="1"/>
          <p:nvPr/>
        </p:nvSpPr>
        <p:spPr bwMode="gray">
          <a:xfrm>
            <a:off x="811673" y="3470819"/>
            <a:ext cx="1821974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r"/>
            <a:r>
              <a:rPr lang="de-DE" kern="900" dirty="0">
                <a:solidFill>
                  <a:srgbClr val="53565A"/>
                </a:solidFill>
                <a:cs typeface="Arial" panose="020B0604020202020204" pitchFamily="34" charset="0"/>
              </a:rPr>
              <a:t>Avg Orders/Day</a:t>
            </a:r>
            <a:endParaRPr lang="de-DE" sz="831" kern="900" dirty="0">
              <a:solidFill>
                <a:srgbClr val="53565A"/>
              </a:solidFill>
              <a:cs typeface="Arial" panose="020B0604020202020204" pitchFamily="34" charset="0"/>
            </a:endParaRPr>
          </a:p>
        </p:txBody>
      </p:sp>
      <p:sp>
        <p:nvSpPr>
          <p:cNvPr id="12" name="Textfeld 19"/>
          <p:cNvSpPr txBox="1"/>
          <p:nvPr/>
        </p:nvSpPr>
        <p:spPr bwMode="gray">
          <a:xfrm>
            <a:off x="730469" y="4184505"/>
            <a:ext cx="1971438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r"/>
            <a:r>
              <a:rPr lang="de-DE" kern="900" dirty="0">
                <a:solidFill>
                  <a:srgbClr val="53565A"/>
                </a:solidFill>
                <a:cs typeface="Arial" panose="020B0604020202020204" pitchFamily="34" charset="0"/>
              </a:rPr>
              <a:t>On-Time </a:t>
            </a:r>
            <a:r>
              <a:rPr lang="de-DE" kern="900" dirty="0" err="1">
                <a:solidFill>
                  <a:srgbClr val="53565A"/>
                </a:solidFill>
                <a:cs typeface="Arial" panose="020B0604020202020204" pitchFamily="34" charset="0"/>
              </a:rPr>
              <a:t>Delivery</a:t>
            </a:r>
            <a:endParaRPr lang="de-DE" sz="831" kern="900" dirty="0">
              <a:solidFill>
                <a:srgbClr val="53565A"/>
              </a:solidFill>
              <a:cs typeface="Arial" panose="020B0604020202020204" pitchFamily="34" charset="0"/>
            </a:endParaRPr>
          </a:p>
        </p:txBody>
      </p:sp>
      <p:sp>
        <p:nvSpPr>
          <p:cNvPr id="15" name="Textfeld 23"/>
          <p:cNvSpPr txBox="1"/>
          <p:nvPr/>
        </p:nvSpPr>
        <p:spPr bwMode="gray">
          <a:xfrm>
            <a:off x="833517" y="4916314"/>
            <a:ext cx="1992854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r"/>
            <a:r>
              <a:rPr lang="de-DE" kern="900" dirty="0">
                <a:solidFill>
                  <a:srgbClr val="53565A"/>
                </a:solidFill>
                <a:cs typeface="Arial" panose="020B0604020202020204" pitchFamily="34" charset="0"/>
              </a:rPr>
              <a:t>Accurate Delivery</a:t>
            </a:r>
            <a:endParaRPr lang="de-DE" sz="831" kern="900" dirty="0">
              <a:solidFill>
                <a:srgbClr val="53565A"/>
              </a:solidFill>
              <a:cs typeface="Arial" panose="020B0604020202020204" pitchFamily="34" charset="0"/>
            </a:endParaRPr>
          </a:p>
        </p:txBody>
      </p:sp>
      <p:sp>
        <p:nvSpPr>
          <p:cNvPr id="22" name="Textfeld 23"/>
          <p:cNvSpPr txBox="1"/>
          <p:nvPr/>
        </p:nvSpPr>
        <p:spPr bwMode="gray">
          <a:xfrm>
            <a:off x="800165" y="5647651"/>
            <a:ext cx="1774845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r"/>
            <a:r>
              <a:rPr lang="de-DE" kern="900" dirty="0">
                <a:solidFill>
                  <a:srgbClr val="53565A"/>
                </a:solidFill>
                <a:cs typeface="Arial" panose="020B0604020202020204" pitchFamily="34" charset="0"/>
              </a:rPr>
              <a:t>No. </a:t>
            </a:r>
            <a:r>
              <a:rPr lang="de-DE" kern="900" dirty="0" err="1">
                <a:solidFill>
                  <a:srgbClr val="53565A"/>
                </a:solidFill>
                <a:cs typeface="Arial" panose="020B0604020202020204" pitchFamily="34" charset="0"/>
              </a:rPr>
              <a:t>of</a:t>
            </a:r>
            <a:r>
              <a:rPr lang="de-DE" kern="900" dirty="0">
                <a:solidFill>
                  <a:srgbClr val="53565A"/>
                </a:solidFill>
                <a:cs typeface="Arial" panose="020B0604020202020204" pitchFamily="34" charset="0"/>
              </a:rPr>
              <a:t> Products</a:t>
            </a:r>
            <a:endParaRPr lang="de-DE" sz="831" kern="900" dirty="0">
              <a:solidFill>
                <a:srgbClr val="53565A"/>
              </a:solidFill>
              <a:cs typeface="Arial" panose="020B0604020202020204" pitchFamily="34" charset="0"/>
            </a:endParaRPr>
          </a:p>
        </p:txBody>
      </p:sp>
      <p:pic>
        <p:nvPicPr>
          <p:cNvPr id="50" name="Bild 58" descr="phone.png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5556" y="3357095"/>
            <a:ext cx="351692" cy="511549"/>
          </a:xfrm>
          <a:prstGeom prst="rect">
            <a:avLst/>
          </a:prstGeom>
        </p:spPr>
      </p:pic>
      <p:pic>
        <p:nvPicPr>
          <p:cNvPr id="60" name="Bild 14" descr="clock.png"/>
          <p:cNvPicPr>
            <a:picLocks noChangeAspect="1"/>
          </p:cNvPicPr>
          <p:nvPr/>
        </p:nvPicPr>
        <p:blipFill>
          <a:blip r:embed="rId6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80047" y="4103136"/>
            <a:ext cx="307202" cy="446839"/>
          </a:xfrm>
          <a:prstGeom prst="rect">
            <a:avLst/>
          </a:prstGeom>
        </p:spPr>
      </p:pic>
      <p:pic>
        <p:nvPicPr>
          <p:cNvPr id="61" name="Bild 26" descr="like.png"/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26339" y="4851055"/>
            <a:ext cx="414618" cy="414618"/>
          </a:xfrm>
          <a:prstGeom prst="rect">
            <a:avLst/>
          </a:prstGeom>
        </p:spPr>
      </p:pic>
      <p:pic>
        <p:nvPicPr>
          <p:cNvPr id="64" name="Bild 22" descr="food.png"/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14375" y="5564050"/>
            <a:ext cx="449548" cy="451303"/>
          </a:xfrm>
          <a:prstGeom prst="rect">
            <a:avLst/>
          </a:prstGeom>
        </p:spPr>
      </p:pic>
      <p:pic>
        <p:nvPicPr>
          <p:cNvPr id="1028" name="Picture 4" descr="https://content2.ocado.com/webshop/static/images/logos/brandLogo.png?LE9P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897715" y="2588374"/>
            <a:ext cx="533333" cy="468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MessageBox"/>
          <p:cNvSpPr/>
          <p:nvPr>
            <p:custDataLst>
              <p:tags r:id="rId2"/>
            </p:custDataLst>
          </p:nvPr>
        </p:nvSpPr>
        <p:spPr bwMode="gray">
          <a:xfrm>
            <a:off x="139569" y="1307708"/>
            <a:ext cx="8862646" cy="830997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Exceptional execution of our differentiated business model has led to us achieving category leading (India) operating metrics, and on the way to matching Ocado, the global category leader</a:t>
            </a:r>
          </a:p>
        </p:txBody>
      </p:sp>
      <p:cxnSp>
        <p:nvCxnSpPr>
          <p:cNvPr id="52" name="MessageLine"/>
          <p:cNvCxnSpPr/>
          <p:nvPr/>
        </p:nvCxnSpPr>
        <p:spPr bwMode="gray">
          <a:xfrm>
            <a:off x="-16914" y="1368131"/>
            <a:ext cx="9158068" cy="0"/>
          </a:xfrm>
          <a:prstGeom prst="line">
            <a:avLst/>
          </a:prstGeom>
          <a:solidFill>
            <a:schemeClr val="folHlink"/>
          </a:solidFill>
          <a:ln w="38100" cap="flat" cmpd="sng" algn="ctr">
            <a:solidFill>
              <a:srgbClr val="9799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Rounded Rectangle 76"/>
          <p:cNvSpPr/>
          <p:nvPr/>
        </p:nvSpPr>
        <p:spPr>
          <a:xfrm>
            <a:off x="3491338" y="2107618"/>
            <a:ext cx="988554" cy="38393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Aug 2014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554600" y="2110503"/>
            <a:ext cx="988554" cy="383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Dec 2016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689424" y="2110503"/>
            <a:ext cx="988554" cy="38393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FY15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82537" y="3316799"/>
            <a:ext cx="5104782" cy="592142"/>
            <a:chOff x="3616825" y="2632701"/>
            <a:chExt cx="5530181" cy="641487"/>
          </a:xfrm>
        </p:grpSpPr>
        <p:sp>
          <p:nvSpPr>
            <p:cNvPr id="5" name="Right Arrow 4"/>
            <p:cNvSpPr/>
            <p:nvPr/>
          </p:nvSpPr>
          <p:spPr bwMode="auto">
            <a:xfrm>
              <a:off x="3616825" y="2774165"/>
              <a:ext cx="4652809" cy="367685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endParaRPr lang="en-US" sz="1292" dirty="0">
                <a:latin typeface="Arial" pitchFamily="34" charset="0"/>
                <a:ea typeface="+mj-ea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232910" y="2679828"/>
              <a:ext cx="640080" cy="5943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45000</a:t>
              </a: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3997710" y="2660827"/>
              <a:ext cx="640080" cy="594360"/>
            </a:xfrm>
            <a:prstGeom prst="ellipse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3,391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8506926" y="2632701"/>
              <a:ext cx="640080" cy="59436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bg1"/>
                  </a:solidFill>
                  <a:latin typeface="Arial" pitchFamily="34" charset="0"/>
                  <a:ea typeface="+mj-ea"/>
                </a:rPr>
                <a:t>27,857</a:t>
              </a:r>
            </a:p>
          </p:txBody>
        </p:sp>
      </p:grpSp>
      <p:cxnSp>
        <p:nvCxnSpPr>
          <p:cNvPr id="86" name="MessageLine"/>
          <p:cNvCxnSpPr/>
          <p:nvPr/>
        </p:nvCxnSpPr>
        <p:spPr bwMode="gray">
          <a:xfrm>
            <a:off x="0" y="2541108"/>
            <a:ext cx="9158068" cy="0"/>
          </a:xfrm>
          <a:prstGeom prst="line">
            <a:avLst/>
          </a:prstGeom>
          <a:solidFill>
            <a:schemeClr val="folHlink"/>
          </a:solidFill>
          <a:ln w="381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9" name="Group 98"/>
          <p:cNvGrpSpPr/>
          <p:nvPr/>
        </p:nvGrpSpPr>
        <p:grpSpPr>
          <a:xfrm>
            <a:off x="3382537" y="4030485"/>
            <a:ext cx="5104782" cy="592142"/>
            <a:chOff x="3616825" y="2632701"/>
            <a:chExt cx="5530181" cy="641487"/>
          </a:xfrm>
        </p:grpSpPr>
        <p:sp>
          <p:nvSpPr>
            <p:cNvPr id="100" name="Right Arrow 99"/>
            <p:cNvSpPr/>
            <p:nvPr/>
          </p:nvSpPr>
          <p:spPr bwMode="auto">
            <a:xfrm>
              <a:off x="3616825" y="2774165"/>
              <a:ext cx="4652809" cy="367685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endParaRPr lang="en-US" sz="1292" dirty="0">
                <a:latin typeface="Arial" pitchFamily="34" charset="0"/>
                <a:ea typeface="+mj-ea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232910" y="2679828"/>
              <a:ext cx="640080" cy="5943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99.0%</a:t>
              </a: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3997710" y="2660827"/>
              <a:ext cx="640080" cy="594360"/>
            </a:xfrm>
            <a:prstGeom prst="ellipse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97.6%</a:t>
              </a: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8506926" y="2632701"/>
              <a:ext cx="640080" cy="59436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bg1"/>
                  </a:solidFill>
                  <a:latin typeface="Arial" pitchFamily="34" charset="0"/>
                  <a:ea typeface="+mj-ea"/>
                </a:rPr>
                <a:t>95.3%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382537" y="4762294"/>
            <a:ext cx="5104782" cy="592142"/>
            <a:chOff x="3616825" y="2632701"/>
            <a:chExt cx="5530181" cy="641487"/>
          </a:xfrm>
        </p:grpSpPr>
        <p:sp>
          <p:nvSpPr>
            <p:cNvPr id="105" name="Right Arrow 104"/>
            <p:cNvSpPr/>
            <p:nvPr/>
          </p:nvSpPr>
          <p:spPr bwMode="auto">
            <a:xfrm>
              <a:off x="3616825" y="2774165"/>
              <a:ext cx="4652809" cy="367685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endParaRPr lang="en-US" sz="1292" dirty="0">
                <a:latin typeface="Arial" pitchFamily="34" charset="0"/>
                <a:ea typeface="+mj-ea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6232910" y="2679828"/>
              <a:ext cx="640080" cy="5943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99.3%</a:t>
              </a: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3997710" y="2660827"/>
              <a:ext cx="640080" cy="594360"/>
            </a:xfrm>
            <a:prstGeom prst="ellipse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98.9%</a:t>
              </a: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8506926" y="2632701"/>
              <a:ext cx="640080" cy="59436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bg1"/>
                  </a:solidFill>
                  <a:latin typeface="Arial" pitchFamily="34" charset="0"/>
                  <a:ea typeface="+mj-ea"/>
                </a:rPr>
                <a:t>99.3</a:t>
              </a:r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%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370574" y="5493631"/>
            <a:ext cx="5104782" cy="592142"/>
            <a:chOff x="3616825" y="2632701"/>
            <a:chExt cx="5530181" cy="641487"/>
          </a:xfrm>
        </p:grpSpPr>
        <p:sp>
          <p:nvSpPr>
            <p:cNvPr id="115" name="Right Arrow 114"/>
            <p:cNvSpPr/>
            <p:nvPr/>
          </p:nvSpPr>
          <p:spPr bwMode="auto">
            <a:xfrm>
              <a:off x="3616825" y="2774165"/>
              <a:ext cx="4652809" cy="367685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endParaRPr lang="en-US" sz="1292" dirty="0">
                <a:latin typeface="Arial" pitchFamily="34" charset="0"/>
                <a:ea typeface="+mj-ea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6232910" y="2679828"/>
              <a:ext cx="640080" cy="5943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20,0 00</a:t>
              </a: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3997710" y="2660827"/>
              <a:ext cx="640080" cy="594360"/>
            </a:xfrm>
            <a:prstGeom prst="ellipse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8,300</a:t>
              </a: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8506926" y="2632701"/>
              <a:ext cx="640080" cy="59436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bg1"/>
                  </a:solidFill>
                  <a:latin typeface="Arial" pitchFamily="34" charset="0"/>
                  <a:ea typeface="+mj-ea"/>
                </a:rPr>
                <a:t>47,000</a:t>
              </a: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812" y="2556068"/>
            <a:ext cx="534618" cy="5329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283" y="2566489"/>
            <a:ext cx="534618" cy="532973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 bwMode="auto">
          <a:xfrm>
            <a:off x="164363" y="6465277"/>
            <a:ext cx="373959" cy="12895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738" dirty="0">
                <a:solidFill>
                  <a:srgbClr val="53565A"/>
                </a:solidFill>
                <a:ea typeface="+mj-ea"/>
              </a:rPr>
              <a:t>6</a:t>
            </a:r>
            <a:endParaRPr lang="en-US" sz="738" dirty="0">
              <a:solidFill>
                <a:srgbClr val="53565A"/>
              </a:solidFill>
              <a:latin typeface="Arial" pitchFamily="34" charset="0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9938" y="2817704"/>
            <a:ext cx="357943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38" dirty="0">
                <a:ea typeface="+mj-ea"/>
              </a:rPr>
              <a:t>(1)</a:t>
            </a:r>
          </a:p>
        </p:txBody>
      </p:sp>
      <p:sp>
        <p:nvSpPr>
          <p:cNvPr id="54" name="Rectangle 53"/>
          <p:cNvSpPr/>
          <p:nvPr/>
        </p:nvSpPr>
        <p:spPr bwMode="gray">
          <a:xfrm>
            <a:off x="143608" y="6189155"/>
            <a:ext cx="4290646" cy="11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738" dirty="0">
                <a:solidFill>
                  <a:schemeClr val="accent5"/>
                </a:solidFill>
              </a:rPr>
              <a:t>Note: (1) </a:t>
            </a:r>
            <a:r>
              <a:rPr lang="en-US" sz="738" dirty="0" err="1">
                <a:solidFill>
                  <a:schemeClr val="accent5"/>
                </a:solidFill>
              </a:rPr>
              <a:t>Ocado</a:t>
            </a:r>
            <a:r>
              <a:rPr lang="en-US" sz="738" dirty="0">
                <a:solidFill>
                  <a:schemeClr val="accent5"/>
                </a:solidFill>
              </a:rPr>
              <a:t> FY15 Annual 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64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678" y="311036"/>
            <a:ext cx="7356231" cy="340922"/>
          </a:xfrm>
        </p:spPr>
        <p:txBody>
          <a:bodyPr/>
          <a:lstStyle/>
          <a:p>
            <a:r>
              <a:rPr lang="en-US" dirty="0"/>
              <a:t>All of Which Lead to a Strong Growth Story</a:t>
            </a:r>
          </a:p>
        </p:txBody>
      </p:sp>
      <p:sp>
        <p:nvSpPr>
          <p:cNvPr id="11" name="Rechteck 3"/>
          <p:cNvSpPr>
            <a:spLocks noChangeAspect="1"/>
          </p:cNvSpPr>
          <p:nvPr/>
        </p:nvSpPr>
        <p:spPr>
          <a:xfrm>
            <a:off x="495738" y="1157027"/>
            <a:ext cx="1251819" cy="1251819"/>
          </a:xfrm>
          <a:prstGeom prst="rect">
            <a:avLst/>
          </a:prstGeom>
          <a:solidFill>
            <a:srgbClr val="FFF0D5"/>
          </a:solidFill>
          <a:ln w="31750"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hteck 4"/>
          <p:cNvSpPr>
            <a:spLocks noChangeAspect="1"/>
          </p:cNvSpPr>
          <p:nvPr/>
        </p:nvSpPr>
        <p:spPr>
          <a:xfrm>
            <a:off x="495738" y="2741655"/>
            <a:ext cx="1251819" cy="1251819"/>
          </a:xfrm>
          <a:prstGeom prst="rect">
            <a:avLst/>
          </a:prstGeom>
          <a:solidFill>
            <a:srgbClr val="FFF0D5"/>
          </a:solidFill>
          <a:ln w="31750"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" name="Rechteck 5"/>
          <p:cNvSpPr>
            <a:spLocks noChangeAspect="1"/>
          </p:cNvSpPr>
          <p:nvPr/>
        </p:nvSpPr>
        <p:spPr>
          <a:xfrm>
            <a:off x="495738" y="4313400"/>
            <a:ext cx="1251819" cy="1251819"/>
          </a:xfrm>
          <a:prstGeom prst="rect">
            <a:avLst/>
          </a:prstGeom>
          <a:solidFill>
            <a:srgbClr val="FFF0D5"/>
          </a:solidFill>
          <a:ln w="31750"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15" name="Gerade Verbindung 9"/>
          <p:cNvCxnSpPr/>
          <p:nvPr/>
        </p:nvCxnSpPr>
        <p:spPr>
          <a:xfrm>
            <a:off x="4968355" y="4101636"/>
            <a:ext cx="453860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3"/>
          <p:cNvSpPr txBox="1"/>
          <p:nvPr/>
        </p:nvSpPr>
        <p:spPr>
          <a:xfrm>
            <a:off x="2012841" y="1509303"/>
            <a:ext cx="1589069" cy="66063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de-DE" sz="1477" b="1" kern="900" dirty="0">
                <a:solidFill>
                  <a:srgbClr val="53565A"/>
                </a:solidFill>
                <a:latin typeface="+mj-lt"/>
                <a:cs typeface="TitilliumText25L 250 wt"/>
              </a:rPr>
              <a:t>BRAND</a:t>
            </a:r>
          </a:p>
          <a:p>
            <a:r>
              <a:rPr lang="de-DE" sz="1108" i="1" kern="900" dirty="0">
                <a:solidFill>
                  <a:srgbClr val="53565A"/>
                </a:solidFill>
                <a:latin typeface="+mj-lt"/>
                <a:cs typeface="TitilliumText25L 1 wt"/>
              </a:rPr>
              <a:t>India‘s most customer friendly brand</a:t>
            </a:r>
          </a:p>
        </p:txBody>
      </p:sp>
      <p:sp>
        <p:nvSpPr>
          <p:cNvPr id="17" name="Textfeld 14"/>
          <p:cNvSpPr txBox="1"/>
          <p:nvPr/>
        </p:nvSpPr>
        <p:spPr>
          <a:xfrm>
            <a:off x="1786327" y="3096765"/>
            <a:ext cx="2042094" cy="66063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de-DE" sz="1477" b="1" kern="900" dirty="0">
                <a:solidFill>
                  <a:srgbClr val="53565A"/>
                </a:solidFill>
                <a:latin typeface="+mj-lt"/>
                <a:cs typeface="TitilliumText25L 250 wt"/>
              </a:rPr>
              <a:t>SALIENCE</a:t>
            </a:r>
          </a:p>
          <a:p>
            <a:r>
              <a:rPr lang="de-DE" sz="1108" i="1" kern="900" dirty="0">
                <a:solidFill>
                  <a:srgbClr val="53565A"/>
                </a:solidFill>
                <a:latin typeface="+mj-lt"/>
                <a:cs typeface="TitilliumText25L 1 wt"/>
              </a:rPr>
              <a:t>Largest grocery retailer</a:t>
            </a:r>
          </a:p>
          <a:p>
            <a:r>
              <a:rPr lang="de-DE" sz="1108" i="1" kern="900" dirty="0">
                <a:solidFill>
                  <a:srgbClr val="53565A"/>
                </a:solidFill>
                <a:latin typeface="+mj-lt"/>
                <a:cs typeface="TitilliumText25L 1 wt"/>
              </a:rPr>
              <a:t>in India</a:t>
            </a:r>
            <a:endParaRPr lang="de-DE" sz="923" kern="900" dirty="0">
              <a:solidFill>
                <a:srgbClr val="53565A"/>
              </a:solidFill>
              <a:latin typeface="+mj-lt"/>
              <a:cs typeface="TitilliumText25L 250 wt"/>
            </a:endParaRPr>
          </a:p>
        </p:txBody>
      </p:sp>
      <p:sp>
        <p:nvSpPr>
          <p:cNvPr id="18" name="Textfeld 18"/>
          <p:cNvSpPr txBox="1"/>
          <p:nvPr/>
        </p:nvSpPr>
        <p:spPr>
          <a:xfrm>
            <a:off x="1881787" y="4748900"/>
            <a:ext cx="1851175" cy="49013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de-DE" sz="1477" b="1" kern="900" dirty="0">
                <a:solidFill>
                  <a:srgbClr val="53565A"/>
                </a:solidFill>
                <a:latin typeface="+mj-lt"/>
                <a:cs typeface="TitilliumText25L 250 wt"/>
              </a:rPr>
              <a:t>REVENUES</a:t>
            </a:r>
          </a:p>
          <a:p>
            <a:r>
              <a:rPr lang="de-DE" sz="1108" i="1" kern="900" dirty="0">
                <a:solidFill>
                  <a:srgbClr val="53565A"/>
                </a:solidFill>
                <a:latin typeface="+mj-lt"/>
                <a:cs typeface="TitilliumText25L 250 wt"/>
              </a:rPr>
              <a:t>9,000 Cr by FY 20</a:t>
            </a:r>
          </a:p>
        </p:txBody>
      </p:sp>
      <p:pic>
        <p:nvPicPr>
          <p:cNvPr id="19" name="Bild 23" descr="icon_rocket.png"/>
          <p:cNvPicPr>
            <a:picLocks noChangeAspect="1"/>
          </p:cNvPicPr>
          <p:nvPr/>
        </p:nvPicPr>
        <p:blipFill>
          <a:blip r:embed="rId4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62" y="4624390"/>
            <a:ext cx="629653" cy="651179"/>
          </a:xfrm>
          <a:prstGeom prst="rect">
            <a:avLst/>
          </a:prstGeom>
        </p:spPr>
      </p:pic>
      <p:pic>
        <p:nvPicPr>
          <p:cNvPr id="20" name="Bild 26" descr="lik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54" y="3079822"/>
            <a:ext cx="546870" cy="546870"/>
          </a:xfrm>
          <a:prstGeom prst="rect">
            <a:avLst/>
          </a:prstGeom>
        </p:spPr>
      </p:pic>
      <p:pic>
        <p:nvPicPr>
          <p:cNvPr id="21" name="Bild 31" descr="icon_smiley.png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43" y="1579975"/>
            <a:ext cx="441862" cy="397674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2"/>
            </p:custDataLst>
          </p:nvPr>
        </p:nvSpPr>
        <p:spPr bwMode="auto">
          <a:xfrm>
            <a:off x="152400" y="6465277"/>
            <a:ext cx="52754" cy="11254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738" dirty="0">
                <a:solidFill>
                  <a:srgbClr val="53565A"/>
                </a:solidFill>
                <a:latin typeface="Arial" pitchFamily="34" charset="0"/>
                <a:ea typeface="+mj-ea"/>
              </a:rPr>
              <a:t>28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4387472" y="1410370"/>
          <a:ext cx="4257297" cy="402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97386" y="1935538"/>
            <a:ext cx="692818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9,000 Cr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9291" y="2617308"/>
            <a:ext cx="692818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7,000 Cr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0888" y="3441830"/>
            <a:ext cx="692818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4,500 Cr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38067" y="4253468"/>
            <a:ext cx="692818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1,900 Cr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48292" y="4690455"/>
            <a:ext cx="583814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650 Cr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8355" y="4819288"/>
            <a:ext cx="583814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220 Cr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81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Customer Experiences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B6B7A9-BB89-411A-B755-AD4924E88866}" type="slidenum">
              <a:rPr lang="en-US" smtClean="0">
                <a:solidFill>
                  <a:srgbClr val="53565A">
                    <a:lumMod val="50000"/>
                  </a:srgbClr>
                </a:solidFill>
              </a:rPr>
              <a:pPr/>
              <a:t>8</a:t>
            </a:fld>
            <a:endParaRPr lang="en-US" dirty="0">
              <a:solidFill>
                <a:srgbClr val="53565A">
                  <a:lumMod val="50000"/>
                </a:srgbClr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9034" y="1108862"/>
            <a:ext cx="2508834" cy="590250"/>
          </a:xfrm>
          <a:prstGeom prst="rect">
            <a:avLst/>
          </a:prstGeom>
        </p:spPr>
        <p:txBody>
          <a:bodyPr/>
          <a:lstStyle>
            <a:lvl1pPr marL="171450" indent="-171450" algn="l" defTabSz="1838325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7525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00" indent="-166688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24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3096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7668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22240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26812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92" i="1" dirty="0"/>
              <a:t>“Imagine shopping your groceries from your </a:t>
            </a:r>
            <a:r>
              <a:rPr lang="en-US" sz="1292" i="1" dirty="0" err="1"/>
              <a:t>MacBook</a:t>
            </a:r>
            <a:r>
              <a:rPr lang="en-US" sz="1292" i="1" dirty="0"/>
              <a:t> at 1 in the morning! Big Basket spells that magic, which not only saves my time but brings a whole new experience to life! I am a proud big </a:t>
            </a:r>
            <a:r>
              <a:rPr lang="en-US" sz="1292" i="1" dirty="0" err="1"/>
              <a:t>basketeer</a:t>
            </a:r>
            <a:r>
              <a:rPr lang="en-US" sz="1292" i="1" dirty="0"/>
              <a:t> , are you ?” </a:t>
            </a:r>
          </a:p>
          <a:p>
            <a:pPr>
              <a:buFont typeface="Symbol" pitchFamily="18" charset="2"/>
              <a:buNone/>
            </a:pPr>
            <a:r>
              <a:rPr lang="en-US" sz="1292" dirty="0"/>
              <a:t>      </a:t>
            </a:r>
            <a:r>
              <a:rPr lang="en-US" sz="1292" b="1" dirty="0"/>
              <a:t>- </a:t>
            </a:r>
            <a:r>
              <a:rPr lang="en-US" sz="1292" b="1" dirty="0" err="1"/>
              <a:t>Nabomita</a:t>
            </a:r>
            <a:r>
              <a:rPr lang="en-US" sz="1292" b="1" dirty="0"/>
              <a:t> </a:t>
            </a:r>
            <a:r>
              <a:rPr lang="en-US" sz="1292" b="1" dirty="0" err="1"/>
              <a:t>Chatterjee</a:t>
            </a:r>
            <a:endParaRPr lang="en-US" sz="1292" b="1" dirty="0"/>
          </a:p>
          <a:p>
            <a:pPr>
              <a:buFont typeface="Symbol" pitchFamily="18" charset="2"/>
              <a:buNone/>
            </a:pPr>
            <a:endParaRPr lang="en-US" sz="1292" dirty="0"/>
          </a:p>
        </p:txBody>
      </p:sp>
      <p:pic>
        <p:nvPicPr>
          <p:cNvPr id="5" name="Content Placeholder 4" descr="Nabomita Chatterj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68" y="1187274"/>
            <a:ext cx="1548085" cy="1959144"/>
          </a:xfrm>
          <a:prstGeom prst="rect">
            <a:avLst/>
          </a:prstGeom>
        </p:spPr>
      </p:pic>
      <p:pic>
        <p:nvPicPr>
          <p:cNvPr id="6" name="Content Placeholder 4" descr="Sujitha Thayanithi - 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18" y="3669498"/>
            <a:ext cx="1591641" cy="2122189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351811" y="3661506"/>
            <a:ext cx="3780218" cy="21522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1838325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7525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00" indent="-166688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24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3096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7668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22240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26812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92" i="1" dirty="0"/>
              <a:t>“Being a working professional and a mother of two kids, I didn't have time to get groceries from local shop.. Thanks to big basket! It made my daily life easy and simple... More than myself, my in-laws felt very </a:t>
            </a:r>
            <a:r>
              <a:rPr lang="en-US" sz="1292" i="1" dirty="0" err="1"/>
              <a:t>very</a:t>
            </a:r>
            <a:r>
              <a:rPr lang="en-US" sz="1292" i="1" dirty="0"/>
              <a:t> happy with their service. All items which I buy from </a:t>
            </a:r>
            <a:r>
              <a:rPr lang="en-US" sz="1292" i="1" dirty="0" err="1"/>
              <a:t>bigbasket</a:t>
            </a:r>
            <a:r>
              <a:rPr lang="en-US" sz="1292" i="1" dirty="0"/>
              <a:t> are delivered on time. I appreciate all the members of the </a:t>
            </a:r>
            <a:r>
              <a:rPr lang="en-US" sz="1292" i="1" dirty="0" err="1"/>
              <a:t>bigbasket</a:t>
            </a:r>
            <a:r>
              <a:rPr lang="en-US" sz="1292" i="1" dirty="0"/>
              <a:t> family for providing a customer friendly service..” </a:t>
            </a:r>
          </a:p>
          <a:p>
            <a:pPr>
              <a:buFont typeface="Symbol" pitchFamily="18" charset="2"/>
              <a:buNone/>
            </a:pPr>
            <a:r>
              <a:rPr lang="en-US" sz="1292" dirty="0"/>
              <a:t>      - </a:t>
            </a:r>
            <a:r>
              <a:rPr lang="en-US" sz="1292" b="1" dirty="0" err="1"/>
              <a:t>Sujitha</a:t>
            </a:r>
            <a:r>
              <a:rPr lang="en-US" sz="1292" b="1" dirty="0"/>
              <a:t> </a:t>
            </a:r>
            <a:r>
              <a:rPr lang="en-US" sz="1292" b="1" dirty="0" err="1"/>
              <a:t>Thayanithi</a:t>
            </a:r>
            <a:r>
              <a:rPr lang="en-US" sz="1292" b="1" dirty="0"/>
              <a:t>, Chennai</a:t>
            </a:r>
          </a:p>
          <a:p>
            <a:endParaRPr lang="en-US" sz="1292" dirty="0"/>
          </a:p>
        </p:txBody>
      </p:sp>
      <p:pic>
        <p:nvPicPr>
          <p:cNvPr id="10" name="Content Placeholder 4" descr="Rahul Tandon - 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649" y="1256549"/>
            <a:ext cx="1508461" cy="1901829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4509957" y="1197639"/>
            <a:ext cx="2835154" cy="161386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1838325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7525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00" indent="-166688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24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3096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7668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22240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26812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92" i="1" dirty="0"/>
              <a:t> “There are several grocery sites in market but </a:t>
            </a:r>
            <a:r>
              <a:rPr lang="en-US" sz="1292" i="1" dirty="0" err="1"/>
              <a:t>bigbasket</a:t>
            </a:r>
            <a:r>
              <a:rPr lang="en-US" sz="1292" i="1" dirty="0"/>
              <a:t> is quite different from them. Quality products, timely delivery, convenient payment mode, supportive customer support team</a:t>
            </a:r>
            <a:r>
              <a:rPr lang="is-IS" sz="1292" i="1" dirty="0"/>
              <a:t>…</a:t>
            </a:r>
            <a:r>
              <a:rPr lang="en-US" sz="1292" i="1" dirty="0"/>
              <a:t> Would surely love to recommend it to all my friends” </a:t>
            </a:r>
          </a:p>
          <a:p>
            <a:pPr>
              <a:buFont typeface="Symbol" pitchFamily="18" charset="2"/>
              <a:buNone/>
            </a:pPr>
            <a:r>
              <a:rPr lang="en-US" sz="1292" dirty="0"/>
              <a:t>       – </a:t>
            </a:r>
            <a:r>
              <a:rPr lang="en-US" sz="1292" b="1" dirty="0" err="1"/>
              <a:t>Rahul</a:t>
            </a:r>
            <a:r>
              <a:rPr lang="en-US" sz="1292" b="1" dirty="0"/>
              <a:t> </a:t>
            </a:r>
            <a:r>
              <a:rPr lang="en-US" sz="1292" b="1" dirty="0" err="1"/>
              <a:t>Tandon</a:t>
            </a:r>
            <a:endParaRPr lang="en-US" sz="1292" b="1" dirty="0"/>
          </a:p>
          <a:p>
            <a:pPr>
              <a:buFont typeface="Symbol" pitchFamily="18" charset="2"/>
              <a:buNone/>
            </a:pPr>
            <a:endParaRPr lang="en-US" sz="1292" dirty="0"/>
          </a:p>
        </p:txBody>
      </p:sp>
    </p:spTree>
    <p:extLst>
      <p:ext uri="{BB962C8B-B14F-4D97-AF65-F5344CB8AC3E}">
        <p14:creationId xmlns:p14="http://schemas.microsoft.com/office/powerpoint/2010/main" val="50205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Bigbasket</a:t>
            </a:r>
            <a:r>
              <a:rPr lang="en-US" dirty="0"/>
              <a:t> Farmer/ Grower Outreach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B6B7A9-BB89-411A-B755-AD4924E88866}" type="slidenum">
              <a:rPr lang="en-US" smtClean="0">
                <a:solidFill>
                  <a:srgbClr val="53565A">
                    <a:lumMod val="50000"/>
                  </a:srgbClr>
                </a:solidFill>
              </a:rPr>
              <a:pPr/>
              <a:t>9</a:t>
            </a:fld>
            <a:endParaRPr lang="en-US" dirty="0">
              <a:solidFill>
                <a:srgbClr val="53565A">
                  <a:lumMod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774"/>
            <a:ext cx="3643100" cy="3362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23" y="2242516"/>
            <a:ext cx="2992271" cy="2757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26" y="2879351"/>
            <a:ext cx="1607344" cy="14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Onl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txtPageMessag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22519</TotalTime>
  <Pages>0</Pages>
  <Words>888</Words>
  <Characters>0</Characters>
  <Application>Microsoft Office PowerPoint</Application>
  <DocSecurity>0</DocSecurity>
  <PresentationFormat>On-screen Show (4:3)</PresentationFormat>
  <Lines>0</Lines>
  <Paragraphs>182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Berlin Sans FB</vt:lpstr>
      <vt:lpstr>Calibri</vt:lpstr>
      <vt:lpstr>Geneva</vt:lpstr>
      <vt:lpstr>Proxima Nova Rg</vt:lpstr>
      <vt:lpstr>Symbol</vt:lpstr>
      <vt:lpstr>Times New Roman</vt:lpstr>
      <vt:lpstr>TitilliumText25L 1 wt</vt:lpstr>
      <vt:lpstr>TitilliumText25L 250 wt</vt:lpstr>
      <vt:lpstr>Trebuchet MS</vt:lpstr>
      <vt:lpstr>Custom Design</vt:lpstr>
      <vt:lpstr>Bigbasket- Agri Commodities </vt:lpstr>
      <vt:lpstr>About Us</vt:lpstr>
      <vt:lpstr>BigBasket Snapshot</vt:lpstr>
      <vt:lpstr>Consumer Centric Model Based on Strong Back-end Supply Chain</vt:lpstr>
      <vt:lpstr>Bigbasket Distribution Centre</vt:lpstr>
      <vt:lpstr>Category Leading Operational Benchmarks</vt:lpstr>
      <vt:lpstr>All of Which Lead to a Strong Growth Story</vt:lpstr>
      <vt:lpstr>Some Customer Experiences</vt:lpstr>
      <vt:lpstr>The Bigbasket Farmer/ Grower Outreach</vt:lpstr>
      <vt:lpstr>Traditional Agri Commodities Supply Chain</vt:lpstr>
      <vt:lpstr>Bigbasket Farm to Fork Cycle</vt:lpstr>
      <vt:lpstr>Farmer Engagement Pillars</vt:lpstr>
      <vt:lpstr>Market Access</vt:lpstr>
      <vt:lpstr>Training &amp; Skilling Inputs</vt:lpstr>
      <vt:lpstr>Financial &amp; Infrastructure Support to Farmers</vt:lpstr>
      <vt:lpstr>Sustainability Initiatives</vt:lpstr>
      <vt:lpstr>The Virtuous Cycle of bb Farmer Engagement Program </vt:lpstr>
      <vt:lpstr>Social Responsibility</vt:lpstr>
      <vt:lpstr>PowerPoint Presentation</vt:lpstr>
    </vt:vector>
  </TitlesOfParts>
  <Company>tmi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sunilkumarb</dc:creator>
  <cp:lastModifiedBy>Seshukumar</cp:lastModifiedBy>
  <cp:revision>725</cp:revision>
  <cp:lastPrinted>2016-08-09T09:05:27Z</cp:lastPrinted>
  <dcterms:created xsi:type="dcterms:W3CDTF">2012-04-02T12:25:02Z</dcterms:created>
  <dcterms:modified xsi:type="dcterms:W3CDTF">2017-02-10T01:21:20Z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1033-9.1.0.4246</vt:lpwstr>
  </property>
  <property fmtid="{D5CDD505-2E9C-101B-9397-08002B2CF9AE}" pid="3" name="ArticulateGUID">
    <vt:lpwstr>B1BA4573-7121-43CA-A067-898D91710453</vt:lpwstr>
  </property>
  <property fmtid="{D5CDD505-2E9C-101B-9397-08002B2CF9AE}" pid="4" name="ArticulatePath">
    <vt:lpwstr>KSL_PPT_D6S2_V1.0</vt:lpwstr>
  </property>
</Properties>
</file>