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>
        <p:scale>
          <a:sx n="75" d="100"/>
          <a:sy n="75" d="100"/>
        </p:scale>
        <p:origin x="125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0940DA3-6C84-4CC0-98F2-2B7483538E21}" type="datetimeFigureOut">
              <a:rPr lang="en-IN" smtClean="0"/>
              <a:pPr/>
              <a:t>18-03-2017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IN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DA3-6C84-4CC0-98F2-2B7483538E21}" type="datetimeFigureOut">
              <a:rPr lang="en-IN" smtClean="0"/>
              <a:pPr/>
              <a:t>18-03-2017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DA3-6C84-4CC0-98F2-2B7483538E21}" type="datetimeFigureOut">
              <a:rPr lang="en-IN" smtClean="0"/>
              <a:pPr/>
              <a:t>18-03-2017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940DA3-6C84-4CC0-98F2-2B7483538E21}" type="datetimeFigureOut">
              <a:rPr lang="en-IN" smtClean="0"/>
              <a:pPr/>
              <a:t>18-03-2017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0940DA3-6C84-4CC0-98F2-2B7483538E21}" type="datetimeFigureOut">
              <a:rPr lang="en-IN" smtClean="0"/>
              <a:pPr/>
              <a:t>18-03-2017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IN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DA3-6C84-4CC0-98F2-2B7483538E21}" type="datetimeFigureOut">
              <a:rPr lang="en-IN" smtClean="0"/>
              <a:pPr/>
              <a:t>18-03-2017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DA3-6C84-4CC0-98F2-2B7483538E21}" type="datetimeFigureOut">
              <a:rPr lang="en-IN" smtClean="0"/>
              <a:pPr/>
              <a:t>18-03-2017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940DA3-6C84-4CC0-98F2-2B7483538E21}" type="datetimeFigureOut">
              <a:rPr lang="en-IN" smtClean="0"/>
              <a:pPr/>
              <a:t>18-03-2017</a:t>
            </a:fld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DA3-6C84-4CC0-98F2-2B7483538E21}" type="datetimeFigureOut">
              <a:rPr lang="en-IN" smtClean="0"/>
              <a:pPr/>
              <a:t>18-03-2017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940DA3-6C84-4CC0-98F2-2B7483538E21}" type="datetimeFigureOut">
              <a:rPr lang="en-IN" smtClean="0"/>
              <a:pPr/>
              <a:t>18-03-2017</a:t>
            </a:fld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940DA3-6C84-4CC0-98F2-2B7483538E21}" type="datetimeFigureOut">
              <a:rPr lang="en-IN" smtClean="0"/>
              <a:pPr/>
              <a:t>18-03-2017</a:t>
            </a:fld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0940DA3-6C84-4CC0-98F2-2B7483538E21}" type="datetimeFigureOut">
              <a:rPr lang="en-IN" smtClean="0"/>
              <a:pPr/>
              <a:t>18-03-2017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0"/>
            <a:ext cx="7772400" cy="936104"/>
          </a:xfrm>
        </p:spPr>
        <p:txBody>
          <a:bodyPr>
            <a:normAutofit/>
          </a:bodyPr>
          <a:lstStyle/>
          <a:p>
            <a:pPr algn="ctr"/>
            <a:r>
              <a:rPr lang="en-IN" sz="3600" dirty="0" smtClean="0">
                <a:latin typeface="Algerian" pitchFamily="82" charset="0"/>
              </a:rPr>
              <a:t>INTRODUCTION</a:t>
            </a:r>
            <a:endParaRPr lang="en-IN" sz="3600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1601416"/>
            <a:ext cx="6552728" cy="5256584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IN" sz="1600" dirty="0" smtClean="0"/>
              <a:t> </a:t>
            </a:r>
            <a:r>
              <a:rPr lang="en-IN" sz="2000" dirty="0" smtClean="0"/>
              <a:t>Les </a:t>
            </a:r>
            <a:r>
              <a:rPr lang="en-IN" sz="2000" dirty="0" err="1" smtClean="0"/>
              <a:t>cajous</a:t>
            </a:r>
            <a:r>
              <a:rPr lang="en-IN" sz="2000" dirty="0" smtClean="0"/>
              <a:t> </a:t>
            </a:r>
            <a:r>
              <a:rPr lang="en-IN" sz="2000" dirty="0" err="1" smtClean="0"/>
              <a:t>pourraient</a:t>
            </a:r>
            <a:r>
              <a:rPr lang="en-IN" sz="2000" dirty="0" smtClean="0"/>
              <a:t> </a:t>
            </a:r>
            <a:r>
              <a:rPr lang="en-IN" sz="2000" dirty="0" err="1" smtClean="0"/>
              <a:t>perdre</a:t>
            </a:r>
            <a:r>
              <a:rPr lang="en-IN" sz="2000" dirty="0" smtClean="0"/>
              <a:t> </a:t>
            </a:r>
            <a:r>
              <a:rPr lang="en-IN" sz="2000" dirty="0" err="1" smtClean="0"/>
              <a:t>leur</a:t>
            </a:r>
            <a:r>
              <a:rPr lang="en-IN" sz="2000" dirty="0" smtClean="0"/>
              <a:t> place face aux </a:t>
            </a:r>
            <a:r>
              <a:rPr lang="en-IN" sz="2000" dirty="0" err="1" smtClean="0"/>
              <a:t>autres</a:t>
            </a:r>
            <a:r>
              <a:rPr lang="en-IN" sz="2000" dirty="0" smtClean="0"/>
              <a:t> </a:t>
            </a:r>
            <a:r>
              <a:rPr lang="en-IN" sz="2000" dirty="0" err="1" smtClean="0"/>
              <a:t>noix</a:t>
            </a:r>
            <a:r>
              <a:rPr lang="en-IN" sz="2000" dirty="0" smtClean="0"/>
              <a:t> (</a:t>
            </a:r>
            <a:r>
              <a:rPr lang="en-IN" sz="2000" dirty="0" err="1" smtClean="0"/>
              <a:t>amandes</a:t>
            </a:r>
            <a:r>
              <a:rPr lang="en-IN" sz="2000" dirty="0" smtClean="0"/>
              <a:t> et </a:t>
            </a:r>
            <a:r>
              <a:rPr lang="en-IN" sz="2000" dirty="0" err="1" smtClean="0"/>
              <a:t>noix</a:t>
            </a:r>
            <a:r>
              <a:rPr lang="en-IN" sz="2000" dirty="0" smtClean="0"/>
              <a:t>) </a:t>
            </a:r>
            <a:r>
              <a:rPr lang="en-IN" sz="2000" dirty="0" err="1" smtClean="0"/>
              <a:t>si</a:t>
            </a:r>
            <a:r>
              <a:rPr lang="en-IN" sz="2000" dirty="0" smtClean="0"/>
              <a:t> le prix </a:t>
            </a:r>
            <a:r>
              <a:rPr lang="en-IN" sz="2000" dirty="0" err="1" smtClean="0"/>
              <a:t>n’est</a:t>
            </a:r>
            <a:r>
              <a:rPr lang="en-IN" sz="2000" dirty="0" smtClean="0"/>
              <a:t> pas </a:t>
            </a:r>
            <a:r>
              <a:rPr lang="en-IN" sz="2000" dirty="0" err="1" smtClean="0"/>
              <a:t>corrigé</a:t>
            </a:r>
            <a:r>
              <a:rPr lang="en-IN" sz="2000" dirty="0"/>
              <a:t>.</a:t>
            </a:r>
            <a:r>
              <a:rPr lang="en-IN" sz="2000" dirty="0" smtClean="0"/>
              <a:t> </a:t>
            </a:r>
          </a:p>
          <a:p>
            <a:pPr algn="just">
              <a:buFont typeface="Arial" pitchFamily="34" charset="0"/>
              <a:buChar char="•"/>
            </a:pPr>
            <a:r>
              <a:rPr lang="en-IN" sz="2000" dirty="0" err="1" smtClean="0"/>
              <a:t>Baisse</a:t>
            </a:r>
            <a:r>
              <a:rPr lang="en-IN" sz="2000" dirty="0" smtClean="0"/>
              <a:t> de la </a:t>
            </a:r>
            <a:r>
              <a:rPr lang="en-IN" sz="2000" dirty="0" err="1" smtClean="0"/>
              <a:t>demande</a:t>
            </a:r>
            <a:r>
              <a:rPr lang="en-IN" sz="2000" dirty="0" smtClean="0"/>
              <a:t> de 15-20% </a:t>
            </a:r>
            <a:r>
              <a:rPr lang="en-IN" sz="2000" dirty="0" err="1" smtClean="0"/>
              <a:t>en</a:t>
            </a:r>
            <a:r>
              <a:rPr lang="en-IN" sz="2000" dirty="0" smtClean="0"/>
              <a:t> raison des prix </a:t>
            </a:r>
            <a:r>
              <a:rPr lang="en-IN" sz="2000" dirty="0" err="1" smtClean="0"/>
              <a:t>élevés</a:t>
            </a:r>
            <a:endParaRPr lang="en-IN" sz="2000" dirty="0" smtClean="0"/>
          </a:p>
          <a:p>
            <a:pPr algn="just">
              <a:buFont typeface="Arial" pitchFamily="34" charset="0"/>
              <a:buChar char="•"/>
            </a:pPr>
            <a:r>
              <a:rPr lang="en-IN" sz="2000" dirty="0" smtClean="0"/>
              <a:t>Les importations </a:t>
            </a:r>
            <a:r>
              <a:rPr lang="en-IN" sz="2000" dirty="0" err="1" smtClean="0"/>
              <a:t>d’Amandes</a:t>
            </a:r>
            <a:r>
              <a:rPr lang="en-IN" sz="2000" dirty="0" smtClean="0"/>
              <a:t> </a:t>
            </a:r>
            <a:r>
              <a:rPr lang="en-IN" sz="2000" dirty="0" err="1" smtClean="0"/>
              <a:t>ont</a:t>
            </a:r>
            <a:r>
              <a:rPr lang="en-IN" sz="2000" dirty="0" smtClean="0"/>
              <a:t> </a:t>
            </a:r>
            <a:r>
              <a:rPr lang="en-IN" sz="2000" dirty="0" err="1" smtClean="0"/>
              <a:t>augmenté</a:t>
            </a:r>
            <a:r>
              <a:rPr lang="en-IN" sz="2000" dirty="0" smtClean="0"/>
              <a:t> de 54% </a:t>
            </a:r>
            <a:r>
              <a:rPr lang="en-IN" sz="2000" dirty="0" err="1" smtClean="0"/>
              <a:t>en</a:t>
            </a:r>
            <a:r>
              <a:rPr lang="en-IN" sz="2000" dirty="0" smtClean="0"/>
              <a:t> </a:t>
            </a:r>
            <a:r>
              <a:rPr lang="en-IN" sz="2000" dirty="0" err="1" smtClean="0"/>
              <a:t>Inde</a:t>
            </a:r>
            <a:r>
              <a:rPr lang="en-IN" sz="2000" dirty="0" smtClean="0"/>
              <a:t> </a:t>
            </a:r>
            <a:r>
              <a:rPr lang="en-IN" sz="2000" dirty="0" err="1" smtClean="0"/>
              <a:t>depuis</a:t>
            </a:r>
            <a:r>
              <a:rPr lang="en-IN" sz="2000" dirty="0" smtClean="0"/>
              <a:t> </a:t>
            </a:r>
            <a:r>
              <a:rPr lang="en-IN" sz="2000" dirty="0" err="1" smtClean="0"/>
              <a:t>l’année</a:t>
            </a:r>
            <a:r>
              <a:rPr lang="en-IN" sz="2000" dirty="0" smtClean="0"/>
              <a:t> </a:t>
            </a:r>
            <a:r>
              <a:rPr lang="en-IN" sz="2000" dirty="0" err="1" smtClean="0"/>
              <a:t>dernière</a:t>
            </a:r>
            <a:r>
              <a:rPr lang="en-IN" sz="2000" dirty="0" smtClean="0"/>
              <a:t> </a:t>
            </a:r>
            <a:r>
              <a:rPr lang="en-IN" sz="2000" dirty="0" err="1" smtClean="0"/>
              <a:t>en</a:t>
            </a:r>
            <a:r>
              <a:rPr lang="en-IN" sz="2000" dirty="0" smtClean="0"/>
              <a:t> raison de la </a:t>
            </a:r>
            <a:r>
              <a:rPr lang="en-IN" sz="2000" dirty="0" err="1" smtClean="0"/>
              <a:t>hausse</a:t>
            </a:r>
            <a:r>
              <a:rPr lang="en-IN" sz="2000" dirty="0" smtClean="0"/>
              <a:t> des prix du </a:t>
            </a:r>
            <a:r>
              <a:rPr lang="en-IN" sz="2000" dirty="0" err="1" smtClean="0"/>
              <a:t>cajou</a:t>
            </a:r>
            <a:r>
              <a:rPr lang="en-IN" sz="20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endParaRPr lang="en-IN" sz="2000" dirty="0" smtClean="0"/>
          </a:p>
          <a:p>
            <a:pPr algn="just">
              <a:buFont typeface="Arial" pitchFamily="34" charset="0"/>
              <a:buChar char="•"/>
            </a:pPr>
            <a:r>
              <a:rPr lang="en-IN" sz="2000" dirty="0" err="1" smtClean="0"/>
              <a:t>Nécessité</a:t>
            </a:r>
            <a:r>
              <a:rPr lang="en-IN" sz="2000" dirty="0" smtClean="0"/>
              <a:t> de render plus </a:t>
            </a:r>
            <a:r>
              <a:rPr lang="en-IN" sz="2000" dirty="0" err="1" smtClean="0"/>
              <a:t>scientifique</a:t>
            </a:r>
            <a:r>
              <a:rPr lang="en-IN" sz="2000" dirty="0" smtClean="0"/>
              <a:t> la culture du </a:t>
            </a:r>
            <a:r>
              <a:rPr lang="en-IN" sz="2000" dirty="0" err="1" smtClean="0"/>
              <a:t>cajou</a:t>
            </a:r>
            <a:r>
              <a:rPr lang="en-IN" sz="20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136904" cy="487375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IN" sz="3200" dirty="0" smtClean="0">
                <a:latin typeface="Algerian" pitchFamily="82" charset="0"/>
              </a:rPr>
              <a:t>   </a:t>
            </a:r>
            <a:r>
              <a:rPr lang="en-IN" sz="3200" dirty="0" err="1" smtClean="0">
                <a:latin typeface="Algerian" pitchFamily="82" charset="0"/>
              </a:rPr>
              <a:t>ProblemEs</a:t>
            </a:r>
            <a:r>
              <a:rPr lang="en-IN" sz="3200" dirty="0" smtClean="0">
                <a:latin typeface="Algerian" pitchFamily="82" charset="0"/>
              </a:rPr>
              <a:t> </a:t>
            </a:r>
            <a:r>
              <a:rPr lang="en-IN" sz="3200" dirty="0" err="1">
                <a:latin typeface="Algerian" pitchFamily="82" charset="0"/>
              </a:rPr>
              <a:t>E</a:t>
            </a:r>
            <a:r>
              <a:rPr lang="en-IN" sz="3200" dirty="0" err="1" smtClean="0">
                <a:latin typeface="Algerian" pitchFamily="82" charset="0"/>
              </a:rPr>
              <a:t>n</a:t>
            </a:r>
            <a:r>
              <a:rPr lang="en-IN" sz="3200" dirty="0" smtClean="0">
                <a:latin typeface="Algerian" pitchFamily="82" charset="0"/>
              </a:rPr>
              <a:t> 2016 PARTICULIEREMENT POUR LES TRANSFORMATEURS INDIENS </a:t>
            </a:r>
            <a:r>
              <a:rPr lang="en-IN" dirty="0" smtClean="0"/>
              <a:t>– </a:t>
            </a:r>
            <a:r>
              <a:rPr lang="en-IN" dirty="0" err="1" smtClean="0"/>
              <a:t>conduisant</a:t>
            </a:r>
            <a:r>
              <a:rPr lang="en-IN" dirty="0" smtClean="0"/>
              <a:t> </a:t>
            </a:r>
            <a:r>
              <a:rPr lang="en-IN" dirty="0" smtClean="0"/>
              <a:t>à la </a:t>
            </a:r>
            <a:r>
              <a:rPr lang="en-IN" dirty="0" err="1" smtClean="0"/>
              <a:t>baisse</a:t>
            </a:r>
            <a:r>
              <a:rPr lang="en-IN" dirty="0" smtClean="0"/>
              <a:t> des exportations </a:t>
            </a:r>
            <a:r>
              <a:rPr lang="en-IN" dirty="0" err="1" smtClean="0"/>
              <a:t>depuis</a:t>
            </a:r>
            <a:r>
              <a:rPr lang="en-IN" dirty="0" smtClean="0"/>
              <a:t> </a:t>
            </a:r>
            <a:r>
              <a:rPr lang="en-IN" dirty="0" err="1" smtClean="0"/>
              <a:t>l’Inde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sz="2000" dirty="0" smtClean="0"/>
              <a:t> </a:t>
            </a:r>
            <a:r>
              <a:rPr lang="en-IN" sz="2000" dirty="0" err="1" smtClean="0"/>
              <a:t>Taxe</a:t>
            </a:r>
            <a:r>
              <a:rPr lang="en-IN" sz="2000" dirty="0" smtClean="0"/>
              <a:t> </a:t>
            </a:r>
            <a:r>
              <a:rPr lang="en-IN" sz="2000" dirty="0" err="1" smtClean="0"/>
              <a:t>d’importation</a:t>
            </a:r>
            <a:r>
              <a:rPr lang="en-IN" sz="2000" dirty="0" smtClean="0"/>
              <a:t> des NCB </a:t>
            </a:r>
            <a:r>
              <a:rPr lang="en-IN" sz="2000" dirty="0" err="1" smtClean="0"/>
              <a:t>en</a:t>
            </a:r>
            <a:r>
              <a:rPr lang="en-IN" sz="2000" dirty="0" smtClean="0"/>
              <a:t> </a:t>
            </a:r>
            <a:r>
              <a:rPr lang="en-IN" sz="2000" dirty="0" err="1" smtClean="0"/>
              <a:t>Inde</a:t>
            </a:r>
            <a:endParaRPr lang="en-IN" sz="2000" dirty="0" smtClean="0"/>
          </a:p>
          <a:p>
            <a:endParaRPr lang="en-IN" sz="2000" dirty="0" smtClean="0"/>
          </a:p>
          <a:p>
            <a:r>
              <a:rPr lang="en-IN" sz="2000" dirty="0" smtClean="0"/>
              <a:t>Pri</a:t>
            </a:r>
            <a:r>
              <a:rPr lang="en-IN" sz="2000" dirty="0" smtClean="0"/>
              <a:t>x </a:t>
            </a:r>
            <a:r>
              <a:rPr lang="en-IN" sz="2000" dirty="0" err="1" smtClean="0"/>
              <a:t>élevés</a:t>
            </a:r>
            <a:r>
              <a:rPr lang="en-IN" sz="2000" dirty="0" smtClean="0"/>
              <a:t> des NCB aux </a:t>
            </a:r>
            <a:r>
              <a:rPr lang="en-IN" sz="2000" dirty="0" err="1" smtClean="0"/>
              <a:t>origines</a:t>
            </a:r>
            <a:endParaRPr lang="en-IN" sz="2000" dirty="0" smtClean="0"/>
          </a:p>
          <a:p>
            <a:endParaRPr lang="en-IN" sz="2000" dirty="0" smtClean="0"/>
          </a:p>
          <a:p>
            <a:r>
              <a:rPr lang="en-IN" sz="2000" dirty="0" err="1" smtClean="0"/>
              <a:t>Salaires</a:t>
            </a:r>
            <a:r>
              <a:rPr lang="en-IN" sz="2000" dirty="0" smtClean="0"/>
              <a:t> de main d’oeuvre </a:t>
            </a:r>
            <a:r>
              <a:rPr lang="en-IN" sz="2000" dirty="0" err="1" smtClean="0"/>
              <a:t>élevés</a:t>
            </a:r>
            <a:endParaRPr lang="en-IN" sz="2000" dirty="0" smtClean="0"/>
          </a:p>
          <a:p>
            <a:endParaRPr lang="en-IN" sz="2000" dirty="0" smtClean="0"/>
          </a:p>
          <a:p>
            <a:r>
              <a:rPr lang="en-IN" sz="2000" dirty="0" smtClean="0"/>
              <a:t> </a:t>
            </a:r>
            <a:r>
              <a:rPr lang="en-IN" sz="2000" dirty="0" err="1" smtClean="0"/>
              <a:t>Monnaie</a:t>
            </a:r>
            <a:r>
              <a:rPr lang="en-IN" sz="2000" dirty="0" smtClean="0"/>
              <a:t> </a:t>
            </a:r>
            <a:r>
              <a:rPr lang="en-IN" sz="2000" dirty="0" err="1" smtClean="0"/>
              <a:t>dépréciatrice</a:t>
            </a:r>
            <a:endParaRPr lang="en-IN" sz="2000" dirty="0" smtClean="0"/>
          </a:p>
          <a:p>
            <a:endParaRPr lang="en-IN" dirty="0"/>
          </a:p>
        </p:txBody>
      </p:sp>
      <p:pic>
        <p:nvPicPr>
          <p:cNvPr id="5" name="Picture 2" descr="C:\Users\NEHA\Desktop\Rupee-Depreciation-–-How-Will-It-Affect-You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4676072"/>
            <a:ext cx="2855598" cy="15018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0"/>
            <a:ext cx="7272808" cy="1700808"/>
          </a:xfrm>
        </p:spPr>
        <p:txBody>
          <a:bodyPr>
            <a:noAutofit/>
          </a:bodyPr>
          <a:lstStyle/>
          <a:p>
            <a:r>
              <a:rPr lang="en-IN" sz="2800" dirty="0" smtClean="0">
                <a:latin typeface="Algerian" pitchFamily="82" charset="0"/>
              </a:rPr>
              <a:t>LES AMANDES PEUVENT REMPLACER LA DEMANDE EN CAJOUS EN INDE DANS LES SEGMENTS SUIVANTS EN RAISON DES PRIX ELEVES</a:t>
            </a:r>
            <a:endParaRPr lang="en-IN" sz="28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984248"/>
            <a:ext cx="8003232" cy="4469088"/>
          </a:xfrm>
        </p:spPr>
        <p:txBody>
          <a:bodyPr>
            <a:normAutofit/>
          </a:bodyPr>
          <a:lstStyle/>
          <a:p>
            <a:pPr algn="just"/>
            <a:r>
              <a:rPr lang="en-IN" sz="2000" dirty="0" err="1" smtClean="0"/>
              <a:t>En</a:t>
            </a:r>
            <a:r>
              <a:rPr lang="en-IN" sz="2000" dirty="0" smtClean="0"/>
              <a:t> </a:t>
            </a:r>
            <a:r>
              <a:rPr lang="en-IN" sz="2000" dirty="0" err="1" smtClean="0"/>
              <a:t>tant</a:t>
            </a:r>
            <a:r>
              <a:rPr lang="en-IN" sz="2000" dirty="0" smtClean="0"/>
              <a:t> que </a:t>
            </a:r>
            <a:r>
              <a:rPr lang="en-IN" sz="2000" dirty="0" err="1" smtClean="0"/>
              <a:t>noix</a:t>
            </a:r>
            <a:r>
              <a:rPr lang="en-IN" sz="2000" dirty="0" smtClean="0"/>
              <a:t> de table </a:t>
            </a:r>
            <a:r>
              <a:rPr lang="en-IN" sz="2000" dirty="0" err="1" smtClean="0"/>
              <a:t>dans</a:t>
            </a:r>
            <a:r>
              <a:rPr lang="en-IN" sz="2000" dirty="0" smtClean="0"/>
              <a:t> les foyers</a:t>
            </a:r>
            <a:endParaRPr lang="en-IN" sz="2000" dirty="0" smtClean="0"/>
          </a:p>
          <a:p>
            <a:pPr algn="just">
              <a:buNone/>
            </a:pPr>
            <a:endParaRPr lang="en-IN" sz="2000" dirty="0" smtClean="0"/>
          </a:p>
          <a:p>
            <a:pPr algn="just"/>
            <a:r>
              <a:rPr lang="en-IN" sz="2000" dirty="0" err="1" smtClean="0"/>
              <a:t>En</a:t>
            </a:r>
            <a:r>
              <a:rPr lang="en-IN" sz="2000" dirty="0" smtClean="0"/>
              <a:t> </a:t>
            </a:r>
            <a:r>
              <a:rPr lang="en-IN" sz="2000" dirty="0" err="1" smtClean="0"/>
              <a:t>tant</a:t>
            </a:r>
            <a:r>
              <a:rPr lang="en-IN" sz="2000" dirty="0" smtClean="0"/>
              <a:t> que </a:t>
            </a:r>
            <a:r>
              <a:rPr lang="en-IN" sz="2000" dirty="0" err="1" smtClean="0"/>
              <a:t>cadeau</a:t>
            </a:r>
            <a:r>
              <a:rPr lang="en-IN" sz="2000" dirty="0" smtClean="0"/>
              <a:t> </a:t>
            </a:r>
            <a:r>
              <a:rPr lang="en-IN" sz="2000" dirty="0" err="1" smtClean="0"/>
              <a:t>durant</a:t>
            </a:r>
            <a:r>
              <a:rPr lang="en-IN" sz="2000" dirty="0" smtClean="0"/>
              <a:t> les </a:t>
            </a:r>
            <a:r>
              <a:rPr lang="en-IN" sz="2000" dirty="0" err="1" smtClean="0"/>
              <a:t>périodes</a:t>
            </a:r>
            <a:r>
              <a:rPr lang="en-IN" sz="2000" dirty="0" smtClean="0"/>
              <a:t> de fête</a:t>
            </a:r>
            <a:endParaRPr lang="en-IN" sz="2000" dirty="0" smtClean="0"/>
          </a:p>
          <a:p>
            <a:pPr algn="just">
              <a:buNone/>
            </a:pPr>
            <a:endParaRPr lang="en-IN" sz="2000" dirty="0" smtClean="0"/>
          </a:p>
          <a:p>
            <a:pPr algn="just"/>
            <a:r>
              <a:rPr lang="en-IN" sz="2000" dirty="0" smtClean="0"/>
              <a:t>Segment </a:t>
            </a:r>
            <a:r>
              <a:rPr lang="en-IN" sz="2000" dirty="0" err="1" smtClean="0"/>
              <a:t>Confiserie</a:t>
            </a:r>
            <a:endParaRPr lang="en-IN" sz="2000" dirty="0" smtClean="0"/>
          </a:p>
          <a:p>
            <a:pPr algn="just">
              <a:buNone/>
            </a:pPr>
            <a:endParaRPr lang="en-IN" sz="2000" dirty="0" smtClean="0"/>
          </a:p>
          <a:p>
            <a:pPr algn="just"/>
            <a:r>
              <a:rPr lang="en-IN" sz="2000" dirty="0" smtClean="0"/>
              <a:t>Segment </a:t>
            </a:r>
            <a:r>
              <a:rPr lang="en-IN" sz="2000" dirty="0" err="1" smtClean="0"/>
              <a:t>casse-croûte</a:t>
            </a:r>
            <a:endParaRPr lang="en-IN" sz="2000" dirty="0" smtClean="0"/>
          </a:p>
          <a:p>
            <a:pPr marL="0" indent="0" algn="just">
              <a:buNone/>
            </a:pPr>
            <a:endParaRPr lang="en-IN" sz="2000" dirty="0" smtClean="0"/>
          </a:p>
          <a:p>
            <a:pPr algn="just">
              <a:buNone/>
            </a:pPr>
            <a:r>
              <a:rPr lang="en-IN" sz="2000" dirty="0" smtClean="0"/>
              <a:t>Les USA </a:t>
            </a:r>
            <a:r>
              <a:rPr lang="en-IN" sz="2000" dirty="0" smtClean="0"/>
              <a:t>&amp; </a:t>
            </a:r>
            <a:r>
              <a:rPr lang="en-IN" sz="2000" dirty="0" smtClean="0"/>
              <a:t>la Chine </a:t>
            </a:r>
            <a:r>
              <a:rPr lang="en-IN" sz="2000" dirty="0" err="1" smtClean="0"/>
              <a:t>augmentent</a:t>
            </a:r>
            <a:r>
              <a:rPr lang="en-IN" sz="2000" dirty="0" smtClean="0"/>
              <a:t> de plus </a:t>
            </a:r>
            <a:r>
              <a:rPr lang="en-IN" sz="2000" dirty="0" err="1" smtClean="0"/>
              <a:t>en</a:t>
            </a:r>
            <a:r>
              <a:rPr lang="en-IN" sz="2000" dirty="0" smtClean="0"/>
              <a:t> plus </a:t>
            </a:r>
            <a:r>
              <a:rPr lang="en-IN" sz="2000" dirty="0" err="1" smtClean="0"/>
              <a:t>leur</a:t>
            </a:r>
            <a:r>
              <a:rPr lang="en-IN" sz="2000" dirty="0" smtClean="0"/>
              <a:t> </a:t>
            </a:r>
            <a:r>
              <a:rPr lang="en-IN" sz="2000" dirty="0" err="1" smtClean="0"/>
              <a:t>récolte</a:t>
            </a:r>
            <a:r>
              <a:rPr lang="en-IN" sz="2000" dirty="0" smtClean="0"/>
              <a:t> de </a:t>
            </a:r>
            <a:r>
              <a:rPr lang="en-IN" sz="2000" dirty="0" err="1" smtClean="0"/>
              <a:t>Noix</a:t>
            </a:r>
            <a:r>
              <a:rPr lang="en-IN" sz="2000" dirty="0" smtClean="0"/>
              <a:t>, </a:t>
            </a:r>
            <a:r>
              <a:rPr lang="en-IN" sz="2000" dirty="0" err="1" smtClean="0"/>
              <a:t>ce</a:t>
            </a:r>
            <a:r>
              <a:rPr lang="en-IN" sz="2000" dirty="0" smtClean="0"/>
              <a:t> qui </a:t>
            </a:r>
            <a:r>
              <a:rPr lang="en-IN" sz="2000" dirty="0" err="1" smtClean="0"/>
              <a:t>peut</a:t>
            </a:r>
            <a:r>
              <a:rPr lang="en-IN" sz="2000" dirty="0" smtClean="0"/>
              <a:t> </a:t>
            </a:r>
            <a:r>
              <a:rPr lang="en-IN" sz="2000" dirty="0" err="1" smtClean="0"/>
              <a:t>également</a:t>
            </a:r>
            <a:r>
              <a:rPr lang="en-IN" sz="2000" dirty="0" smtClean="0"/>
              <a:t> </a:t>
            </a:r>
            <a:r>
              <a:rPr lang="en-IN" sz="2000" dirty="0" err="1" smtClean="0"/>
              <a:t>devenir</a:t>
            </a:r>
            <a:r>
              <a:rPr lang="en-IN" sz="2000" dirty="0" smtClean="0"/>
              <a:t> un challenge pour le </a:t>
            </a:r>
            <a:r>
              <a:rPr lang="en-IN" sz="2000" dirty="0" err="1" smtClean="0"/>
              <a:t>secteur</a:t>
            </a:r>
            <a:r>
              <a:rPr lang="en-IN" sz="2000" dirty="0" smtClean="0"/>
              <a:t> du </a:t>
            </a:r>
            <a:r>
              <a:rPr lang="en-IN" sz="2000" dirty="0" err="1" smtClean="0"/>
              <a:t>cajou</a:t>
            </a:r>
            <a:r>
              <a:rPr lang="en-IN" sz="2000" dirty="0" smtClean="0"/>
              <a:t> </a:t>
            </a:r>
            <a:r>
              <a:rPr lang="en-IN" sz="2000" dirty="0" err="1" smtClean="0"/>
              <a:t>dans</a:t>
            </a:r>
            <a:r>
              <a:rPr lang="en-IN" sz="2000" dirty="0" smtClean="0"/>
              <a:t> les </a:t>
            </a:r>
            <a:r>
              <a:rPr lang="en-IN" sz="2000" dirty="0" err="1" smtClean="0"/>
              <a:t>prochaines</a:t>
            </a:r>
            <a:r>
              <a:rPr lang="en-IN" sz="2000" dirty="0" smtClean="0"/>
              <a:t> </a:t>
            </a:r>
            <a:r>
              <a:rPr lang="en-IN" sz="2000" dirty="0" err="1" smtClean="0"/>
              <a:t>années</a:t>
            </a:r>
            <a:r>
              <a:rPr lang="en-IN" sz="2000" dirty="0" smtClean="0"/>
              <a:t>.</a:t>
            </a:r>
            <a:endParaRPr lang="en-IN" sz="2000" dirty="0"/>
          </a:p>
        </p:txBody>
      </p:sp>
      <p:pic>
        <p:nvPicPr>
          <p:cNvPr id="2053" name="Picture 5" descr="C:\Users\NEHA\Desktop\images (2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CFF"/>
              </a:clrFrom>
              <a:clrTo>
                <a:srgbClr val="FDFC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61323" y="2132856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dirty="0" smtClean="0">
                <a:latin typeface="Algerian" pitchFamily="82" charset="0"/>
              </a:rPr>
              <a:t>IMPACTS DU BREXIT</a:t>
            </a:r>
            <a:endParaRPr lang="en-IN" sz="32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>
            <a:normAutofit/>
          </a:bodyPr>
          <a:lstStyle/>
          <a:p>
            <a:pPr algn="just"/>
            <a:r>
              <a:rPr lang="fr-FR" sz="2000" dirty="0"/>
              <a:t>La </a:t>
            </a:r>
            <a:r>
              <a:rPr lang="fr-FR" sz="2000" dirty="0" smtClean="0"/>
              <a:t>chute de la livre </a:t>
            </a:r>
            <a:r>
              <a:rPr lang="fr-FR" sz="2000" dirty="0"/>
              <a:t>sterling </a:t>
            </a:r>
            <a:r>
              <a:rPr lang="fr-FR" sz="2000" dirty="0" smtClean="0"/>
              <a:t>était supérieure à celle de </a:t>
            </a:r>
            <a:r>
              <a:rPr lang="fr-FR" sz="2000" dirty="0"/>
              <a:t>l'euro donc </a:t>
            </a:r>
            <a:r>
              <a:rPr lang="fr-FR" sz="2000" dirty="0" smtClean="0"/>
              <a:t>il y aurait une </a:t>
            </a:r>
            <a:r>
              <a:rPr lang="fr-FR" sz="2000" dirty="0"/>
              <a:t>possibilité </a:t>
            </a:r>
            <a:r>
              <a:rPr lang="fr-FR" sz="2000" dirty="0" smtClean="0"/>
              <a:t>de </a:t>
            </a:r>
            <a:r>
              <a:rPr lang="fr-FR" sz="2000" dirty="0"/>
              <a:t>chute des importations </a:t>
            </a:r>
            <a:r>
              <a:rPr lang="fr-FR" sz="2000" dirty="0" smtClean="0"/>
              <a:t>en </a:t>
            </a:r>
            <a:r>
              <a:rPr lang="fr-FR" sz="2000" dirty="0"/>
              <a:t>Royaume-Uni en raison des coûts élevés par rapport aux autres noix.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La demande dans le reste de l'Europe pourrait ne pas être touchée, l'euro ayant presque récupéré.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L'Inde et la Chine </a:t>
            </a:r>
            <a:r>
              <a:rPr lang="fr-FR" sz="2000" dirty="0" smtClean="0"/>
              <a:t>visent beaucoup plus </a:t>
            </a:r>
            <a:r>
              <a:rPr lang="fr-FR" sz="2000" dirty="0"/>
              <a:t>les amandes en raison des prix élevés </a:t>
            </a:r>
            <a:r>
              <a:rPr lang="fr-FR" sz="2000" dirty="0" smtClean="0"/>
              <a:t>des </a:t>
            </a:r>
            <a:r>
              <a:rPr lang="fr-FR" sz="2000" dirty="0"/>
              <a:t>noix de cajou.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 smtClean="0"/>
              <a:t>Le dong Vietnamien s’est régulièrement dévalué.</a:t>
            </a:r>
            <a:endParaRPr lang="en-IN" sz="2000" dirty="0" smtClean="0"/>
          </a:p>
          <a:p>
            <a:pPr algn="just">
              <a:buNone/>
            </a:pPr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8092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dirty="0" smtClean="0">
                <a:latin typeface="Algerian" pitchFamily="82" charset="0"/>
              </a:rPr>
              <a:t>Demonetisation &amp; </a:t>
            </a:r>
            <a:r>
              <a:rPr lang="en-IN" sz="3600" dirty="0" smtClean="0">
                <a:latin typeface="Algerian" pitchFamily="82" charset="0"/>
              </a:rPr>
              <a:t>TPS</a:t>
            </a:r>
            <a:endParaRPr lang="en-IN" sz="36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>
            <a:normAutofit/>
          </a:bodyPr>
          <a:lstStyle/>
          <a:p>
            <a:pPr algn="just"/>
            <a:r>
              <a:rPr lang="fr-FR" sz="2000" dirty="0"/>
              <a:t>La </a:t>
            </a:r>
            <a:r>
              <a:rPr lang="fr-FR" sz="2000" dirty="0" smtClean="0"/>
              <a:t>démonétisation survenue aux </a:t>
            </a:r>
            <a:r>
              <a:rPr lang="fr-FR" sz="2000" dirty="0"/>
              <a:t>mois de novembre et décembre a entraîné une forte chute des ventes et des prix de </a:t>
            </a:r>
            <a:r>
              <a:rPr lang="fr-FR" sz="2000" dirty="0" smtClean="0"/>
              <a:t>toutes les noix.</a:t>
            </a:r>
            <a:endParaRPr lang="fr-FR" sz="2000" dirty="0"/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La </a:t>
            </a:r>
            <a:r>
              <a:rPr lang="fr-FR" sz="2000" dirty="0" smtClean="0"/>
              <a:t>démonétisation </a:t>
            </a:r>
            <a:r>
              <a:rPr lang="fr-FR" sz="2000" dirty="0"/>
              <a:t>conduira à la TPS et sera bénéfique pour l'industrie.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La TPS aidera non seulement le gouvernement, mais aussi l'industrie de l'anacarde à accroître ses revenus à l'avenir.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La TPS aboutira à une rationalisation des taxes et donnera des conditions </a:t>
            </a:r>
            <a:r>
              <a:rPr lang="fr-FR" sz="2000" dirty="0" smtClean="0"/>
              <a:t>équitables </a:t>
            </a:r>
            <a:r>
              <a:rPr lang="fr-FR" sz="2000" dirty="0"/>
              <a:t>à tous les États.</a:t>
            </a:r>
            <a:endParaRPr lang="en-IN" sz="2000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IN" sz="4000" dirty="0" smtClean="0">
                <a:latin typeface="Algerian" pitchFamily="82" charset="0"/>
              </a:rPr>
              <a:t>conclusion</a:t>
            </a:r>
            <a:endParaRPr lang="en-IN" sz="40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2260848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n-IN" dirty="0" smtClean="0"/>
          </a:p>
          <a:p>
            <a:pPr algn="just">
              <a:buNone/>
            </a:pPr>
            <a:r>
              <a:rPr lang="en-IN" dirty="0" smtClean="0"/>
              <a:t>   </a:t>
            </a:r>
            <a:r>
              <a:rPr lang="en-IN" dirty="0" err="1" smtClean="0"/>
              <a:t>Une</a:t>
            </a:r>
            <a:r>
              <a:rPr lang="en-IN" dirty="0" smtClean="0"/>
              <a:t> </a:t>
            </a:r>
            <a:r>
              <a:rPr lang="en-IN" dirty="0" err="1" smtClean="0"/>
              <a:t>baisse</a:t>
            </a:r>
            <a:r>
              <a:rPr lang="en-IN" dirty="0" smtClean="0"/>
              <a:t> </a:t>
            </a:r>
            <a:r>
              <a:rPr lang="en-IN" dirty="0" err="1" smtClean="0"/>
              <a:t>raisonnable</a:t>
            </a:r>
            <a:r>
              <a:rPr lang="en-IN" dirty="0" smtClean="0"/>
              <a:t> du prix des </a:t>
            </a:r>
            <a:r>
              <a:rPr lang="en-IN" dirty="0" err="1" smtClean="0"/>
              <a:t>cajous</a:t>
            </a:r>
            <a:r>
              <a:rPr lang="en-IN" dirty="0" smtClean="0"/>
              <a:t> vis-à-vis des </a:t>
            </a:r>
            <a:r>
              <a:rPr lang="en-IN" dirty="0" err="1" smtClean="0"/>
              <a:t>autres</a:t>
            </a:r>
            <a:r>
              <a:rPr lang="en-IN" dirty="0" smtClean="0"/>
              <a:t> </a:t>
            </a:r>
            <a:r>
              <a:rPr lang="en-IN" dirty="0" err="1" smtClean="0"/>
              <a:t>noix</a:t>
            </a:r>
            <a:r>
              <a:rPr lang="en-IN" dirty="0" smtClean="0"/>
              <a:t> </a:t>
            </a:r>
            <a:r>
              <a:rPr lang="en-IN" dirty="0" err="1" smtClean="0"/>
              <a:t>relancera</a:t>
            </a:r>
            <a:r>
              <a:rPr lang="en-IN" dirty="0" smtClean="0"/>
              <a:t> </a:t>
            </a:r>
            <a:r>
              <a:rPr lang="en-IN" dirty="0" err="1" smtClean="0"/>
              <a:t>l’industrie</a:t>
            </a:r>
            <a:r>
              <a:rPr lang="en-IN" dirty="0" smtClean="0"/>
              <a:t> du </a:t>
            </a:r>
            <a:r>
              <a:rPr lang="en-IN" dirty="0" err="1" smtClean="0"/>
              <a:t>cajou</a:t>
            </a:r>
            <a:r>
              <a:rPr lang="en-IN" dirty="0" smtClean="0"/>
              <a:t> </a:t>
            </a:r>
            <a:r>
              <a:rPr lang="en-IN" dirty="0" err="1" smtClean="0"/>
              <a:t>dans</a:t>
            </a:r>
            <a:r>
              <a:rPr lang="en-IN" dirty="0" smtClean="0"/>
              <a:t> un mode de </a:t>
            </a:r>
            <a:r>
              <a:rPr lang="en-IN" dirty="0" err="1" smtClean="0"/>
              <a:t>croissance</a:t>
            </a:r>
            <a:r>
              <a:rPr lang="en-IN" dirty="0" smtClean="0"/>
              <a:t> au </a:t>
            </a:r>
            <a:r>
              <a:rPr lang="en-IN" dirty="0" err="1" smtClean="0"/>
              <a:t>cours</a:t>
            </a:r>
            <a:r>
              <a:rPr lang="en-IN" dirty="0" smtClean="0"/>
              <a:t> des </a:t>
            </a:r>
            <a:r>
              <a:rPr lang="en-IN" dirty="0" err="1" smtClean="0"/>
              <a:t>prochaines</a:t>
            </a:r>
            <a:r>
              <a:rPr lang="en-IN" dirty="0" smtClean="0"/>
              <a:t> </a:t>
            </a:r>
            <a:r>
              <a:rPr lang="en-IN" dirty="0" err="1" smtClean="0"/>
              <a:t>années</a:t>
            </a:r>
            <a:r>
              <a:rPr lang="en-IN" smtClean="0"/>
              <a:t>.</a:t>
            </a:r>
            <a:endParaRPr lang="en-IN" dirty="0"/>
          </a:p>
        </p:txBody>
      </p:sp>
      <p:pic>
        <p:nvPicPr>
          <p:cNvPr id="3074" name="Picture 2" descr="C:\Users\NEH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077072"/>
            <a:ext cx="3371850" cy="1352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9561</TotalTime>
  <Words>368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Algerian</vt:lpstr>
      <vt:lpstr>Arial</vt:lpstr>
      <vt:lpstr>Century Schoolbook</vt:lpstr>
      <vt:lpstr>Wingdings</vt:lpstr>
      <vt:lpstr>Wingdings 2</vt:lpstr>
      <vt:lpstr>Oriel</vt:lpstr>
      <vt:lpstr>INTRODUCTION</vt:lpstr>
      <vt:lpstr>PowerPoint Presentation</vt:lpstr>
      <vt:lpstr>LES AMANDES PEUVENT REMPLACER LA DEMANDE EN CAJOUS EN INDE DANS LES SEGMENTS SUIVANTS EN RAISON DES PRIX ELEVES</vt:lpstr>
      <vt:lpstr>IMPACTS DU BREXIT</vt:lpstr>
      <vt:lpstr>Demonetisation &amp; TPS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NEHA MEHRA</dc:creator>
  <cp:lastModifiedBy>HI</cp:lastModifiedBy>
  <cp:revision>17</cp:revision>
  <dcterms:created xsi:type="dcterms:W3CDTF">2017-02-10T03:39:23Z</dcterms:created>
  <dcterms:modified xsi:type="dcterms:W3CDTF">2017-03-22T08:28:18Z</dcterms:modified>
</cp:coreProperties>
</file>