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634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0940DA3-6C84-4CC0-98F2-2B7483538E21}" type="datetimeFigureOut">
              <a:rPr lang="en-IN" smtClean="0"/>
              <a:pPr/>
              <a:t>10-02-2017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IN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DA3-6C84-4CC0-98F2-2B7483538E21}" type="datetimeFigureOut">
              <a:rPr lang="en-IN" smtClean="0"/>
              <a:pPr/>
              <a:t>10-02-2017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DA3-6C84-4CC0-98F2-2B7483538E21}" type="datetimeFigureOut">
              <a:rPr lang="en-IN" smtClean="0"/>
              <a:pPr/>
              <a:t>10-02-2017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0940DA3-6C84-4CC0-98F2-2B7483538E21}" type="datetimeFigureOut">
              <a:rPr lang="en-IN" smtClean="0"/>
              <a:pPr/>
              <a:t>10-02-2017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0940DA3-6C84-4CC0-98F2-2B7483538E21}" type="datetimeFigureOut">
              <a:rPr lang="en-IN" smtClean="0"/>
              <a:pPr/>
              <a:t>10-02-2017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IN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DA3-6C84-4CC0-98F2-2B7483538E21}" type="datetimeFigureOut">
              <a:rPr lang="en-IN" smtClean="0"/>
              <a:pPr/>
              <a:t>10-02-2017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DA3-6C84-4CC0-98F2-2B7483538E21}" type="datetimeFigureOut">
              <a:rPr lang="en-IN" smtClean="0"/>
              <a:pPr/>
              <a:t>10-02-2017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0940DA3-6C84-4CC0-98F2-2B7483538E21}" type="datetimeFigureOut">
              <a:rPr lang="en-IN" smtClean="0"/>
              <a:pPr/>
              <a:t>10-02-2017</a:t>
            </a:fld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40DA3-6C84-4CC0-98F2-2B7483538E21}" type="datetimeFigureOut">
              <a:rPr lang="en-IN" smtClean="0"/>
              <a:pPr/>
              <a:t>10-02-2017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0940DA3-6C84-4CC0-98F2-2B7483538E21}" type="datetimeFigureOut">
              <a:rPr lang="en-IN" smtClean="0"/>
              <a:pPr/>
              <a:t>10-02-2017</a:t>
            </a:fld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0940DA3-6C84-4CC0-98F2-2B7483538E21}" type="datetimeFigureOut">
              <a:rPr lang="en-IN" smtClean="0"/>
              <a:pPr/>
              <a:t>10-02-2017</a:t>
            </a:fld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0940DA3-6C84-4CC0-98F2-2B7483538E21}" type="datetimeFigureOut">
              <a:rPr lang="en-IN" smtClean="0"/>
              <a:pPr/>
              <a:t>10-02-2017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D581F50-0413-4627-9069-1F8000BB4EF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0"/>
            <a:ext cx="7772400" cy="936104"/>
          </a:xfrm>
        </p:spPr>
        <p:txBody>
          <a:bodyPr>
            <a:normAutofit/>
          </a:bodyPr>
          <a:lstStyle/>
          <a:p>
            <a:pPr algn="ctr"/>
            <a:r>
              <a:rPr lang="en-IN" sz="3600" dirty="0" smtClean="0">
                <a:latin typeface="Algerian" pitchFamily="82" charset="0"/>
              </a:rPr>
              <a:t>INTRODUCTION</a:t>
            </a:r>
            <a:endParaRPr lang="en-IN" sz="3600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1601416"/>
            <a:ext cx="6552728" cy="5256584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IN" sz="1600" dirty="0" smtClean="0"/>
              <a:t> </a:t>
            </a:r>
            <a:r>
              <a:rPr lang="en-IN" sz="2000" dirty="0" smtClean="0"/>
              <a:t>Cashews can loose their space to other nuts             ( almonds &amp; walnuts) if the price not corrected.</a:t>
            </a:r>
          </a:p>
          <a:p>
            <a:pPr algn="just"/>
            <a:r>
              <a:rPr lang="en-IN" sz="2000" dirty="0" smtClean="0"/>
              <a:t> </a:t>
            </a:r>
          </a:p>
          <a:p>
            <a:pPr algn="just">
              <a:buFont typeface="Arial" pitchFamily="34" charset="0"/>
              <a:buChar char="•"/>
            </a:pPr>
            <a:r>
              <a:rPr lang="en-IN" sz="2000" dirty="0" smtClean="0"/>
              <a:t>Demand fallen by 15-20% due to high prices</a:t>
            </a:r>
          </a:p>
          <a:p>
            <a:pPr algn="just"/>
            <a:endParaRPr lang="en-IN" sz="2000" dirty="0" smtClean="0"/>
          </a:p>
          <a:p>
            <a:pPr algn="just">
              <a:buFont typeface="Arial" pitchFamily="34" charset="0"/>
              <a:buChar char="•"/>
            </a:pPr>
            <a:r>
              <a:rPr lang="en-IN" sz="2000" dirty="0"/>
              <a:t>A</a:t>
            </a:r>
            <a:r>
              <a:rPr lang="en-IN" sz="2000" dirty="0" smtClean="0"/>
              <a:t>lmonds imports grown by 54% to India since the last year due to high cashew prices.</a:t>
            </a:r>
          </a:p>
          <a:p>
            <a:pPr algn="just">
              <a:buFont typeface="Arial" pitchFamily="34" charset="0"/>
              <a:buChar char="•"/>
            </a:pPr>
            <a:endParaRPr lang="en-IN" sz="2000" dirty="0" smtClean="0"/>
          </a:p>
          <a:p>
            <a:pPr algn="just">
              <a:buFont typeface="Arial" pitchFamily="34" charset="0"/>
              <a:buChar char="•"/>
            </a:pPr>
            <a:r>
              <a:rPr lang="en-IN" sz="2000" dirty="0" smtClean="0"/>
              <a:t>Need to make cashew farming more scientific.</a:t>
            </a:r>
          </a:p>
          <a:p>
            <a:pPr algn="just">
              <a:buFont typeface="Arial" pitchFamily="34" charset="0"/>
              <a:buChar char="•"/>
            </a:pPr>
            <a:endParaRPr lang="en-I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8136904" cy="48737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IN" sz="3200" dirty="0" smtClean="0">
                <a:latin typeface="Algerian" pitchFamily="82" charset="0"/>
              </a:rPr>
              <a:t>   Problems in 2016 especially to Indian processors </a:t>
            </a:r>
            <a:r>
              <a:rPr lang="en-IN" dirty="0" smtClean="0"/>
              <a:t>– leading to fall in exports from India 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r>
              <a:rPr lang="en-IN" sz="2000" dirty="0" smtClean="0"/>
              <a:t> RCN import duty in India</a:t>
            </a:r>
          </a:p>
          <a:p>
            <a:endParaRPr lang="en-IN" sz="2000" dirty="0" smtClean="0"/>
          </a:p>
          <a:p>
            <a:r>
              <a:rPr lang="en-IN" sz="2000" dirty="0" smtClean="0"/>
              <a:t>High RCN prices at origin centres</a:t>
            </a:r>
          </a:p>
          <a:p>
            <a:endParaRPr lang="en-IN" sz="2000" dirty="0" smtClean="0"/>
          </a:p>
          <a:p>
            <a:r>
              <a:rPr lang="en-IN" sz="2000" dirty="0" smtClean="0"/>
              <a:t> High labour Wages</a:t>
            </a:r>
          </a:p>
          <a:p>
            <a:endParaRPr lang="en-IN" sz="2000" dirty="0" smtClean="0"/>
          </a:p>
          <a:p>
            <a:r>
              <a:rPr lang="en-IN" sz="2000" dirty="0" smtClean="0"/>
              <a:t> Depreciating currency</a:t>
            </a:r>
          </a:p>
          <a:p>
            <a:endParaRPr lang="en-IN" dirty="0"/>
          </a:p>
        </p:txBody>
      </p:sp>
      <p:pic>
        <p:nvPicPr>
          <p:cNvPr id="5" name="Picture 2" descr="C:\Users\NEHA\Desktop\Rupee-Depreciation-–-How-Will-It-Affect-You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4676072"/>
            <a:ext cx="2855598" cy="15018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0"/>
            <a:ext cx="7272808" cy="1700808"/>
          </a:xfrm>
        </p:spPr>
        <p:txBody>
          <a:bodyPr>
            <a:normAutofit/>
          </a:bodyPr>
          <a:lstStyle/>
          <a:p>
            <a:r>
              <a:rPr lang="en-IN" sz="3200" dirty="0" smtClean="0">
                <a:latin typeface="Algerian" pitchFamily="82" charset="0"/>
              </a:rPr>
              <a:t>Almonds can replace cashew demand  in India in the following segments due to high prices</a:t>
            </a:r>
            <a:endParaRPr lang="en-IN" sz="3200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984248"/>
            <a:ext cx="8003232" cy="4469088"/>
          </a:xfrm>
        </p:spPr>
        <p:txBody>
          <a:bodyPr>
            <a:normAutofit/>
          </a:bodyPr>
          <a:lstStyle/>
          <a:p>
            <a:pPr algn="just"/>
            <a:r>
              <a:rPr lang="en-IN" sz="2000" dirty="0" smtClean="0"/>
              <a:t>As a table nut in households</a:t>
            </a:r>
          </a:p>
          <a:p>
            <a:pPr algn="just">
              <a:buNone/>
            </a:pPr>
            <a:endParaRPr lang="en-IN" sz="2000" dirty="0" smtClean="0"/>
          </a:p>
          <a:p>
            <a:pPr algn="just"/>
            <a:r>
              <a:rPr lang="en-IN" sz="2000" dirty="0" smtClean="0"/>
              <a:t>In gifting segment during festive season</a:t>
            </a:r>
          </a:p>
          <a:p>
            <a:pPr algn="just">
              <a:buNone/>
            </a:pPr>
            <a:endParaRPr lang="en-IN" sz="2000" dirty="0" smtClean="0"/>
          </a:p>
          <a:p>
            <a:pPr algn="just"/>
            <a:r>
              <a:rPr lang="en-IN" sz="2000" dirty="0" smtClean="0"/>
              <a:t>Confectionary segment</a:t>
            </a:r>
          </a:p>
          <a:p>
            <a:pPr algn="just">
              <a:buNone/>
            </a:pPr>
            <a:endParaRPr lang="en-IN" sz="2000" dirty="0" smtClean="0"/>
          </a:p>
          <a:p>
            <a:pPr algn="just"/>
            <a:r>
              <a:rPr lang="en-IN" sz="2000" dirty="0" smtClean="0"/>
              <a:t>Snacking segment</a:t>
            </a:r>
          </a:p>
          <a:p>
            <a:pPr algn="just"/>
            <a:endParaRPr lang="en-IN" sz="2000" dirty="0" smtClean="0"/>
          </a:p>
          <a:p>
            <a:pPr algn="just"/>
            <a:endParaRPr lang="en-IN" sz="2000" dirty="0" smtClean="0"/>
          </a:p>
          <a:p>
            <a:pPr algn="just">
              <a:buNone/>
            </a:pPr>
            <a:r>
              <a:rPr lang="en-IN" sz="2000" dirty="0" smtClean="0"/>
              <a:t>USA &amp; China are getting bigger in Walnut crop which may also challenge cashew sector in the coming years</a:t>
            </a:r>
            <a:endParaRPr lang="en-IN" sz="2000" dirty="0"/>
          </a:p>
        </p:txBody>
      </p:sp>
      <p:pic>
        <p:nvPicPr>
          <p:cNvPr id="2053" name="Picture 5" descr="C:\Users\NEHA\Desktop\images (2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CFF"/>
              </a:clrFrom>
              <a:clrTo>
                <a:srgbClr val="FDFC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152" y="2132856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dirty="0" smtClean="0">
                <a:latin typeface="Algerian" pitchFamily="82" charset="0"/>
              </a:rPr>
              <a:t>BREXIT IMPACT</a:t>
            </a:r>
            <a:endParaRPr lang="en-IN" sz="3200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4873752"/>
          </a:xfrm>
        </p:spPr>
        <p:txBody>
          <a:bodyPr>
            <a:normAutofit/>
          </a:bodyPr>
          <a:lstStyle/>
          <a:p>
            <a:pPr algn="just"/>
            <a:r>
              <a:rPr lang="en-IN" sz="2000" dirty="0" smtClean="0"/>
              <a:t>Fall in pound sterling was more than Euro so possibility of fall in UK imports due to high costs in comparison to other nuts.</a:t>
            </a:r>
          </a:p>
          <a:p>
            <a:pPr algn="just"/>
            <a:endParaRPr lang="en-IN" sz="2000" dirty="0" smtClean="0"/>
          </a:p>
          <a:p>
            <a:pPr algn="just"/>
            <a:r>
              <a:rPr lang="en-IN" sz="2000" dirty="0" smtClean="0"/>
              <a:t>Rest of Europe demand may not be impacted as Euro has almost recovered.</a:t>
            </a:r>
          </a:p>
          <a:p>
            <a:pPr algn="just">
              <a:buNone/>
            </a:pPr>
            <a:endParaRPr lang="en-IN" sz="2000" dirty="0" smtClean="0"/>
          </a:p>
          <a:p>
            <a:pPr algn="just"/>
            <a:r>
              <a:rPr lang="en-IN" sz="2000" dirty="0" smtClean="0"/>
              <a:t>India &amp; China looking more towards almonds due to high cashew kernel prices.</a:t>
            </a:r>
          </a:p>
          <a:p>
            <a:pPr algn="just">
              <a:buNone/>
            </a:pPr>
            <a:endParaRPr lang="en-IN" sz="2000" dirty="0" smtClean="0"/>
          </a:p>
          <a:p>
            <a:pPr algn="just"/>
            <a:r>
              <a:rPr lang="en-IN" sz="2000" dirty="0" smtClean="0"/>
              <a:t>Vietnam dong has been devalued regularly.</a:t>
            </a:r>
          </a:p>
          <a:p>
            <a:pPr algn="just">
              <a:buNone/>
            </a:pPr>
            <a:endParaRPr lang="en-I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80920" cy="1143000"/>
          </a:xfrm>
        </p:spPr>
        <p:txBody>
          <a:bodyPr>
            <a:normAutofit/>
          </a:bodyPr>
          <a:lstStyle/>
          <a:p>
            <a:pPr algn="ctr"/>
            <a:r>
              <a:rPr lang="en-IN" sz="3600" dirty="0" smtClean="0">
                <a:latin typeface="Algerian" pitchFamily="82" charset="0"/>
              </a:rPr>
              <a:t>Demonetisation &amp; </a:t>
            </a:r>
            <a:r>
              <a:rPr lang="en-IN" sz="3600" dirty="0" err="1" smtClean="0">
                <a:latin typeface="Algerian" pitchFamily="82" charset="0"/>
              </a:rPr>
              <a:t>gst</a:t>
            </a:r>
            <a:endParaRPr lang="en-IN" sz="3600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/>
          <a:lstStyle/>
          <a:p>
            <a:pPr algn="just"/>
            <a:r>
              <a:rPr lang="en-IN" sz="2000" dirty="0" smtClean="0"/>
              <a:t>Demonetisation in the month of November &amp; December led to big fall in sales &amp; prices of all the nuts.</a:t>
            </a:r>
          </a:p>
          <a:p>
            <a:pPr algn="just">
              <a:buNone/>
            </a:pPr>
            <a:endParaRPr lang="en-IN" sz="2000" dirty="0" smtClean="0"/>
          </a:p>
          <a:p>
            <a:pPr algn="just"/>
            <a:r>
              <a:rPr lang="en-IN" sz="2000" dirty="0" smtClean="0"/>
              <a:t>Demonetisation will lead up to GST and will be good for the industry.</a:t>
            </a:r>
          </a:p>
          <a:p>
            <a:pPr algn="just">
              <a:buNone/>
            </a:pPr>
            <a:endParaRPr lang="en-IN" sz="2000" dirty="0" smtClean="0"/>
          </a:p>
          <a:p>
            <a:pPr algn="just"/>
            <a:r>
              <a:rPr lang="en-IN" sz="2000" dirty="0" smtClean="0"/>
              <a:t>GST will help not only the government but also the cashew industry to increase revenue in the future.</a:t>
            </a:r>
          </a:p>
          <a:p>
            <a:pPr algn="just">
              <a:buNone/>
            </a:pPr>
            <a:endParaRPr lang="en-IN" sz="2000" dirty="0" smtClean="0"/>
          </a:p>
          <a:p>
            <a:pPr algn="just"/>
            <a:r>
              <a:rPr lang="en-IN" sz="2000" dirty="0" smtClean="0"/>
              <a:t>GST will lead to tax rationalisation and will give a level playing field to all the states.</a:t>
            </a:r>
          </a:p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IN" sz="4000" dirty="0" smtClean="0">
                <a:latin typeface="Algerian" pitchFamily="82" charset="0"/>
              </a:rPr>
              <a:t>conclusion</a:t>
            </a:r>
            <a:endParaRPr lang="en-IN" sz="4000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2260848"/>
          </a:xfrm>
        </p:spPr>
        <p:txBody>
          <a:bodyPr/>
          <a:lstStyle/>
          <a:p>
            <a:pPr algn="just">
              <a:buNone/>
            </a:pPr>
            <a:endParaRPr lang="en-IN" dirty="0" smtClean="0"/>
          </a:p>
          <a:p>
            <a:pPr algn="just">
              <a:buNone/>
            </a:pPr>
            <a:r>
              <a:rPr lang="en-IN" dirty="0" smtClean="0"/>
              <a:t>    Reasonable price fall in cashews vis-à-vis other nuts will push the cashew industry into the growth mode again in years to come</a:t>
            </a:r>
            <a:endParaRPr lang="en-IN" dirty="0"/>
          </a:p>
        </p:txBody>
      </p:sp>
      <p:pic>
        <p:nvPicPr>
          <p:cNvPr id="3074" name="Picture 2" descr="C:\Users\NEHA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4077072"/>
            <a:ext cx="3371850" cy="1352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</TotalTime>
  <Words>303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Algerian</vt:lpstr>
      <vt:lpstr>Arial</vt:lpstr>
      <vt:lpstr>Century Schoolbook</vt:lpstr>
      <vt:lpstr>Wingdings</vt:lpstr>
      <vt:lpstr>Wingdings 2</vt:lpstr>
      <vt:lpstr>Oriel</vt:lpstr>
      <vt:lpstr>INTRODUCTION</vt:lpstr>
      <vt:lpstr>PowerPoint Presentation</vt:lpstr>
      <vt:lpstr>Almonds can replace cashew demand  in India in the following segments due to high prices</vt:lpstr>
      <vt:lpstr>BREXIT IMPACT</vt:lpstr>
      <vt:lpstr>Demonetisation &amp; gst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NEHA MEHRA</dc:creator>
  <cp:lastModifiedBy>J Yeo Wei Jie</cp:lastModifiedBy>
  <cp:revision>6</cp:revision>
  <dcterms:created xsi:type="dcterms:W3CDTF">2017-02-10T03:39:23Z</dcterms:created>
  <dcterms:modified xsi:type="dcterms:W3CDTF">2017-02-10T06:26:25Z</dcterms:modified>
</cp:coreProperties>
</file>