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74" r:id="rId4"/>
    <p:sldId id="275" r:id="rId5"/>
    <p:sldId id="263" r:id="rId6"/>
    <p:sldId id="276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7" autoAdjust="0"/>
    <p:restoredTop sz="94638" autoAdjust="0"/>
  </p:normalViewPr>
  <p:slideViewPr>
    <p:cSldViewPr>
      <p:cViewPr varScale="1">
        <p:scale>
          <a:sx n="51" d="100"/>
          <a:sy n="51" d="100"/>
        </p:scale>
        <p:origin x="122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1EAA6-7018-4787-98ED-F3770DC4C0B9}" type="datetimeFigureOut">
              <a:rPr lang="en-US" smtClean="0"/>
              <a:pPr/>
              <a:t>2/10/2017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4977E-5C86-42DF-877A-3387CC1F9A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286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2/10/2017</a:t>
            </a:fld>
            <a:endParaRPr lang="en-IN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7" name="Picture 16" descr="CAS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2/10/2017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124744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2/10/2017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 descr="CASew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  <p:pic>
        <p:nvPicPr>
          <p:cNvPr id="7" name="Picture 6" descr="WCC-Logo-1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892923" y="44624"/>
            <a:ext cx="1215581" cy="72529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29517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C-Logo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2809608" cy="16764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715008" y="1000108"/>
            <a:ext cx="171451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Organised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24147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09-11 February,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28" y="6248400"/>
            <a:ext cx="383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/>
              <a:t>	</a:t>
            </a:r>
            <a:endParaRPr lang="en-US" sz="1400" dirty="0"/>
          </a:p>
        </p:txBody>
      </p:sp>
      <p:pic>
        <p:nvPicPr>
          <p:cNvPr id="12" name="Picture 11" descr="CASew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500174"/>
            <a:ext cx="2796723" cy="285752"/>
          </a:xfrm>
          <a:prstGeom prst="rect">
            <a:avLst/>
          </a:prstGeom>
        </p:spPr>
      </p:pic>
      <p:pic>
        <p:nvPicPr>
          <p:cNvPr id="13" name="Picture 12" descr="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7" y="2786058"/>
            <a:ext cx="2214578" cy="510526"/>
          </a:xfrm>
          <a:prstGeom prst="rect">
            <a:avLst/>
          </a:prstGeom>
        </p:spPr>
      </p:pic>
      <p:pic>
        <p:nvPicPr>
          <p:cNvPr id="14" name="Picture 13" descr="PPTET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643183"/>
            <a:ext cx="1428760" cy="720424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357686" y="2285992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Title Sponsor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929454" y="2357430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Platinum Sponsor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1252" y="6257887"/>
            <a:ext cx="2381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Grand </a:t>
            </a:r>
            <a:r>
              <a:rPr lang="en-IN" sz="1400" dirty="0" err="1"/>
              <a:t>Copthorne</a:t>
            </a:r>
            <a:r>
              <a:rPr lang="en-IN" sz="1400" dirty="0"/>
              <a:t>, Singapore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9887" y="2199112"/>
            <a:ext cx="75009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dirty="0" smtClean="0">
                <a:solidFill>
                  <a:srgbClr val="0070C0"/>
                </a:solidFill>
              </a:rPr>
              <a:t>Women Ground-breakers in Cashew Business</a:t>
            </a:r>
            <a:endParaRPr lang="en-IN" sz="3600" dirty="0">
              <a:solidFill>
                <a:srgbClr val="0070C0"/>
              </a:solidFill>
            </a:endParaRPr>
          </a:p>
          <a:p>
            <a:pPr algn="ctr"/>
            <a:endParaRPr lang="en-IN" sz="3600" dirty="0">
              <a:solidFill>
                <a:srgbClr val="0070C0"/>
              </a:solidFill>
            </a:endParaRPr>
          </a:p>
          <a:p>
            <a:pPr algn="ctr"/>
            <a:r>
              <a:rPr lang="en-IN" sz="2800" dirty="0" smtClean="0">
                <a:solidFill>
                  <a:srgbClr val="0070C0"/>
                </a:solidFill>
              </a:rPr>
              <a:t>Facilitation by Rita </a:t>
            </a:r>
            <a:r>
              <a:rPr lang="en-IN" sz="2800" dirty="0" err="1" smtClean="0">
                <a:solidFill>
                  <a:srgbClr val="0070C0"/>
                </a:solidFill>
              </a:rPr>
              <a:t>Weidinger</a:t>
            </a:r>
            <a:r>
              <a:rPr lang="en-IN" sz="2800" dirty="0" smtClean="0">
                <a:solidFill>
                  <a:srgbClr val="0070C0"/>
                </a:solidFill>
              </a:rPr>
              <a:t>, </a:t>
            </a:r>
            <a:r>
              <a:rPr lang="en-IN" sz="2800" dirty="0" err="1" smtClean="0">
                <a:solidFill>
                  <a:srgbClr val="0070C0"/>
                </a:solidFill>
              </a:rPr>
              <a:t>ComCashew</a:t>
            </a:r>
            <a:r>
              <a:rPr lang="en-IN" sz="2800" dirty="0" smtClean="0">
                <a:solidFill>
                  <a:srgbClr val="0070C0"/>
                </a:solidFill>
              </a:rPr>
              <a:t>/ GIZ</a:t>
            </a:r>
            <a:endParaRPr lang="en-IN" sz="2800" dirty="0">
              <a:solidFill>
                <a:srgbClr val="0070C0"/>
              </a:solidFill>
            </a:endParaRPr>
          </a:p>
          <a:p>
            <a:pPr algn="ctr"/>
            <a:endParaRPr lang="en-IN" sz="3600" dirty="0">
              <a:solidFill>
                <a:srgbClr val="0070C0"/>
              </a:solidFill>
            </a:endParaRPr>
          </a:p>
          <a:p>
            <a:pPr algn="ctr"/>
            <a:r>
              <a:rPr lang="de-DE" sz="2800" dirty="0" err="1">
                <a:solidFill>
                  <a:srgbClr val="0070C0"/>
                </a:solidFill>
              </a:rPr>
              <a:t>February</a:t>
            </a:r>
            <a:r>
              <a:rPr lang="de-DE" sz="2800" dirty="0">
                <a:solidFill>
                  <a:srgbClr val="0070C0"/>
                </a:solidFill>
              </a:rPr>
              <a:t> 10, 2017</a:t>
            </a:r>
            <a:endParaRPr lang="en-IN" sz="2800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4147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…in </a:t>
            </a:r>
            <a:r>
              <a:rPr lang="de-DE" dirty="0" err="1" smtClean="0"/>
              <a:t>governing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r>
              <a:rPr lang="de-DE" dirty="0" smtClean="0"/>
              <a:t> – ? % 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10</a:t>
            </a:fld>
            <a:endParaRPr lang="en-IN"/>
          </a:p>
        </p:txBody>
      </p:sp>
      <p:pic>
        <p:nvPicPr>
          <p:cNvPr id="4098" name="Picture 2" descr="C:\Users\UserLA4147\Pictures\Cashew\CIV\SIETTA2014\10830455_913527542005586_5868028422823583104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6" y="1784921"/>
            <a:ext cx="4656933" cy="30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LA4147\Pictures\Cashew\CIV\SIETTA2014\Rita Weidinger at SIETTA 2014_ Foto ACi-GIZ, Ann-Christin Ber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10" y="1785787"/>
            <a:ext cx="4655290" cy="30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6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womens</a:t>
            </a:r>
            <a:r>
              <a:rPr lang="de-DE" dirty="0" smtClean="0"/>
              <a:t>´ </a:t>
            </a:r>
            <a:r>
              <a:rPr lang="de-DE" dirty="0" err="1" smtClean="0"/>
              <a:t>stories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vision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aspirations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Do </a:t>
            </a:r>
            <a:r>
              <a:rPr lang="de-DE" dirty="0" err="1" smtClean="0"/>
              <a:t>women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differently</a:t>
            </a:r>
            <a:r>
              <a:rPr lang="de-DE" dirty="0" smtClean="0"/>
              <a:t>? 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Do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Whats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secret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success</a:t>
            </a:r>
            <a:r>
              <a:rPr lang="de-DE" dirty="0" smtClean="0"/>
              <a:t>? 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07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Panelists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Mlle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Achta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Cherif</a:t>
            </a:r>
            <a:r>
              <a:rPr lang="de-DE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Caronut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</a:p>
          <a:p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Madam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Dalada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Ferdjani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, FMA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Industry</a:t>
            </a:r>
            <a:endParaRPr lang="de-DE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Madam </a:t>
            </a:r>
            <a:r>
              <a:rPr lang="de-DE" dirty="0" err="1">
                <a:solidFill>
                  <a:srgbClr val="000000"/>
                </a:solidFill>
                <a:ea typeface="Times New Roman"/>
                <a:cs typeface="Times New Roman"/>
              </a:rPr>
              <a:t>Minata</a:t>
            </a:r>
            <a:r>
              <a:rPr lang="de-DE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Times New Roman"/>
                <a:cs typeface="Times New Roman"/>
              </a:rPr>
              <a:t>Kone</a:t>
            </a:r>
            <a:r>
              <a:rPr lang="de-DE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SOTRIA-B; ACA </a:t>
            </a:r>
          </a:p>
          <a:p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Mrs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Times New Roman"/>
                <a:cs typeface="Times New Roman"/>
              </a:rPr>
              <a:t>Vidya</a:t>
            </a:r>
            <a:r>
              <a:rPr lang="de-DE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Times New Roman"/>
                <a:cs typeface="Times New Roman"/>
              </a:rPr>
              <a:t>Kamath</a:t>
            </a:r>
            <a:r>
              <a:rPr lang="de-DE" dirty="0">
                <a:solidFill>
                  <a:srgbClr val="000000"/>
                </a:solidFill>
                <a:ea typeface="Times New Roman"/>
                <a:cs typeface="Times New Roman"/>
              </a:rPr>
              <a:t>, Bola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Cashew</a:t>
            </a:r>
            <a:endParaRPr lang="de-DE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  <a:ea typeface="Times New Roman"/>
                <a:cs typeface="Times New Roman"/>
              </a:rPr>
              <a:t/>
            </a:r>
            <a:br>
              <a:rPr lang="de-DE" dirty="0">
                <a:solidFill>
                  <a:srgbClr val="000000"/>
                </a:solidFill>
                <a:ea typeface="Times New Roman"/>
                <a:cs typeface="Times New Roman"/>
              </a:rPr>
            </a:b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dirty="0">
                <a:solidFill>
                  <a:prstClr val="black"/>
                </a:solidFill>
              </a:rPr>
              <a:t>09-11 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>
                <a:solidFill>
                  <a:prstClr val="black"/>
                </a:solidFill>
              </a:rPr>
              <a:pPr/>
              <a:t>2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3824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prstClr val="black"/>
                </a:solidFill>
              </a:rPr>
              <a:t>Your company logo</a:t>
            </a:r>
          </a:p>
        </p:txBody>
      </p:sp>
    </p:spTree>
    <p:extLst>
      <p:ext uri="{BB962C8B-B14F-4D97-AF65-F5344CB8AC3E}">
        <p14:creationId xmlns:p14="http://schemas.microsoft.com/office/powerpoint/2010/main" val="38671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Mlle</a:t>
            </a:r>
            <a:r>
              <a:rPr lang="de-DE" dirty="0" smtClean="0"/>
              <a:t> </a:t>
            </a:r>
            <a:r>
              <a:rPr lang="de-DE" dirty="0" err="1" smtClean="0"/>
              <a:t>Achta</a:t>
            </a:r>
            <a:r>
              <a:rPr lang="de-DE" dirty="0" smtClean="0"/>
              <a:t> Cherif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DE" dirty="0" smtClean="0">
              <a:solidFill>
                <a:srgbClr val="000000"/>
              </a:solidFill>
              <a:ea typeface="Calibri"/>
            </a:endParaRPr>
          </a:p>
          <a:p>
            <a:pPr lvl="0"/>
            <a:r>
              <a:rPr lang="de-DE" dirty="0" smtClean="0">
                <a:solidFill>
                  <a:srgbClr val="000000"/>
                </a:solidFill>
                <a:ea typeface="Calibri"/>
              </a:rPr>
              <a:t>CARO</a:t>
            </a:r>
            <a:r>
              <a:rPr lang="de-DE" dirty="0">
                <a:solidFill>
                  <a:srgbClr val="000000"/>
                </a:solidFill>
                <a:ea typeface="Calibri"/>
              </a:rPr>
              <a:t> NUT 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Country Supervisor in </a:t>
            </a:r>
          </a:p>
          <a:p>
            <a:pPr marL="363538" lvl="0" indent="0">
              <a:buNone/>
            </a:pPr>
            <a:r>
              <a:rPr lang="de-DE" dirty="0">
                <a:solidFill>
                  <a:srgbClr val="000000"/>
                </a:solidFill>
                <a:ea typeface="Calibri"/>
              </a:rPr>
              <a:t>Côte </a:t>
            </a:r>
            <a:r>
              <a:rPr lang="de-DE" dirty="0" smtClean="0">
                <a:solidFill>
                  <a:srgbClr val="000000"/>
                </a:solidFill>
                <a:ea typeface="Calibri"/>
              </a:rPr>
              <a:t>d´Ivoire</a:t>
            </a:r>
          </a:p>
          <a:p>
            <a:pPr marL="358775"/>
            <a:r>
              <a:rPr lang="de-DE" dirty="0" err="1" smtClean="0">
                <a:solidFill>
                  <a:srgbClr val="000000"/>
                </a:solidFill>
                <a:ea typeface="Calibri"/>
              </a:rPr>
              <a:t>BSc</a:t>
            </a:r>
            <a:r>
              <a:rPr lang="de-DE" dirty="0" smtClean="0">
                <a:solidFill>
                  <a:srgbClr val="000000"/>
                </a:solidFill>
                <a:ea typeface="Calibri"/>
              </a:rPr>
              <a:t> Business Administration</a:t>
            </a:r>
          </a:p>
          <a:p>
            <a:pPr marL="358775"/>
            <a:r>
              <a:rPr lang="de-DE" dirty="0" smtClean="0">
                <a:solidFill>
                  <a:srgbClr val="000000"/>
                </a:solidFill>
                <a:ea typeface="Calibri"/>
              </a:rPr>
              <a:t>Manager </a:t>
            </a:r>
            <a:r>
              <a:rPr lang="de-DE" dirty="0" err="1" smtClean="0">
                <a:solidFill>
                  <a:srgbClr val="000000"/>
                </a:solidFill>
                <a:ea typeface="Calibri"/>
              </a:rPr>
              <a:t>of</a:t>
            </a:r>
            <a:r>
              <a:rPr lang="de-DE" dirty="0" smtClean="0">
                <a:solidFill>
                  <a:srgbClr val="000000"/>
                </a:solidFill>
                <a:ea typeface="Calibri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Calibri"/>
              </a:rPr>
              <a:t>Cashew</a:t>
            </a:r>
            <a:r>
              <a:rPr lang="de-DE" dirty="0" smtClean="0">
                <a:solidFill>
                  <a:srgbClr val="000000"/>
                </a:solidFill>
                <a:ea typeface="Calibri"/>
              </a:rPr>
              <a:t> Processing </a:t>
            </a:r>
          </a:p>
          <a:p>
            <a:pPr marL="365125" indent="0">
              <a:buNone/>
            </a:pPr>
            <a:r>
              <a:rPr lang="de-DE" dirty="0" smtClean="0">
                <a:solidFill>
                  <a:srgbClr val="000000"/>
                </a:solidFill>
                <a:ea typeface="Calibri"/>
              </a:rPr>
              <a:t>Company ABC</a:t>
            </a:r>
            <a:endParaRPr lang="de-DE" dirty="0">
              <a:solidFill>
                <a:srgbClr val="000000"/>
              </a:solidFill>
              <a:ea typeface="Calibri"/>
            </a:endParaRPr>
          </a:p>
          <a:p>
            <a:r>
              <a:rPr lang="de-DE" dirty="0" smtClean="0"/>
              <a:t>Master Trainer </a:t>
            </a:r>
            <a:r>
              <a:rPr lang="de-DE" dirty="0" err="1" smtClean="0"/>
              <a:t>ComCashew</a:t>
            </a:r>
            <a:r>
              <a:rPr lang="de-DE" dirty="0" smtClean="0"/>
              <a:t>/ ACA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>
                <a:solidFill>
                  <a:prstClr val="black"/>
                </a:solidFill>
              </a:rPr>
              <a:t>09-11 February, 2017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>
                <a:solidFill>
                  <a:prstClr val="black"/>
                </a:solidFill>
              </a:rPr>
              <a:pPr/>
              <a:t>3</a:t>
            </a:fld>
            <a:endParaRPr lang="en-IN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4" t="7145" r="25896" b="11907"/>
          <a:stretch/>
        </p:blipFill>
        <p:spPr bwMode="auto">
          <a:xfrm>
            <a:off x="5436096" y="1195873"/>
            <a:ext cx="328271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73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0000"/>
                </a:solidFill>
                <a:ea typeface="Times New Roman"/>
                <a:cs typeface="Times New Roman"/>
              </a:rPr>
              <a:t>Madam </a:t>
            </a:r>
            <a:r>
              <a:rPr lang="de-DE" dirty="0" err="1">
                <a:solidFill>
                  <a:srgbClr val="000000"/>
                </a:solidFill>
                <a:ea typeface="Times New Roman"/>
                <a:cs typeface="Times New Roman"/>
              </a:rPr>
              <a:t>Dalada</a:t>
            </a:r>
            <a:r>
              <a:rPr lang="de-DE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Ferdjani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DE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0"/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Master in International Trade</a:t>
            </a:r>
          </a:p>
          <a:p>
            <a:pPr lvl="0"/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Relationship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manager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in Bank</a:t>
            </a:r>
            <a:endParaRPr lang="de-DE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0"/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General Manager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of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</a:p>
          <a:p>
            <a:pPr marL="363538" lvl="0" indent="0">
              <a:buNone/>
            </a:pP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cashew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processing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company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</a:p>
          <a:p>
            <a:pPr marL="363538" lvl="0" indent="0">
              <a:buNone/>
            </a:pP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FMA </a:t>
            </a:r>
            <a:r>
              <a:rPr lang="de-DE" dirty="0" err="1">
                <a:solidFill>
                  <a:srgbClr val="000000"/>
                </a:solidFill>
                <a:ea typeface="Times New Roman"/>
                <a:cs typeface="Times New Roman"/>
              </a:rPr>
              <a:t>Industry</a:t>
            </a:r>
            <a:r>
              <a:rPr lang="de-DE" dirty="0">
                <a:solidFill>
                  <a:srgbClr val="000000"/>
                </a:solidFill>
                <a:ea typeface="Times New Roman"/>
                <a:cs typeface="Times New Roman"/>
              </a:rPr>
              <a:t> in Côte 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d´Ivoire, </a:t>
            </a:r>
          </a:p>
          <a:p>
            <a:pPr marL="363538" lvl="0" indent="0">
              <a:buNone/>
            </a:pP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since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2015</a:t>
            </a:r>
          </a:p>
          <a:p>
            <a:pPr lvl="0"/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Trading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company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–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green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tea</a:t>
            </a:r>
            <a:endParaRPr lang="de-DE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0"/>
            <a:endParaRPr lang="de-DE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0"/>
            <a:endParaRPr lang="de-DE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0"/>
            <a:endParaRPr lang="de-DE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0"/>
            <a:endParaRPr lang="de-DE" dirty="0" smtClean="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>
                <a:solidFill>
                  <a:prstClr val="black"/>
                </a:solidFill>
              </a:rPr>
              <a:t>09-11 February, 2017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>
                <a:solidFill>
                  <a:prstClr val="black"/>
                </a:solidFill>
              </a:rPr>
              <a:pPr/>
              <a:t>4</a:t>
            </a:fld>
            <a:endParaRPr lang="en-IN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832028" y="2160860"/>
            <a:ext cx="4736527" cy="2664296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58715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>
                <a:solidFill>
                  <a:srgbClr val="000000"/>
                </a:solidFill>
                <a:ea typeface="Times New Roman"/>
                <a:cs typeface="Times New Roman"/>
              </a:rPr>
              <a:t>Madam </a:t>
            </a:r>
            <a:r>
              <a:rPr lang="de-DE" dirty="0" err="1">
                <a:solidFill>
                  <a:srgbClr val="000000"/>
                </a:solidFill>
                <a:ea typeface="Times New Roman"/>
                <a:cs typeface="Times New Roman"/>
              </a:rPr>
              <a:t>Minata</a:t>
            </a:r>
            <a:r>
              <a:rPr lang="de-DE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Kone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de-DE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0"/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Master in Technology</a:t>
            </a:r>
          </a:p>
          <a:p>
            <a:pPr lvl="0"/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Founder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and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CEO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of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cashew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</a:p>
          <a:p>
            <a:pPr marL="363538" lvl="0" indent="0">
              <a:buNone/>
            </a:pP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processing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company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</a:p>
          <a:p>
            <a:pPr marL="363538" lvl="0" indent="0">
              <a:buNone/>
            </a:pP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SOTRIA-B in Burkina Faso</a:t>
            </a:r>
          </a:p>
          <a:p>
            <a:r>
              <a:rPr lang="de-DE" dirty="0">
                <a:solidFill>
                  <a:srgbClr val="000000"/>
                </a:solidFill>
                <a:ea typeface="Times New Roman"/>
                <a:cs typeface="Times New Roman"/>
              </a:rPr>
              <a:t>15 </a:t>
            </a:r>
            <a:r>
              <a:rPr lang="de-DE" dirty="0" err="1">
                <a:solidFill>
                  <a:srgbClr val="000000"/>
                </a:solidFill>
                <a:ea typeface="Times New Roman"/>
                <a:cs typeface="Times New Roman"/>
              </a:rPr>
              <a:t>years</a:t>
            </a:r>
            <a:r>
              <a:rPr lang="de-DE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Times New Roman"/>
                <a:cs typeface="Times New Roman"/>
              </a:rPr>
              <a:t>Ministry</a:t>
            </a:r>
            <a:r>
              <a:rPr lang="de-DE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Times New Roman"/>
                <a:cs typeface="Times New Roman"/>
              </a:rPr>
              <a:t>of</a:t>
            </a:r>
            <a:r>
              <a:rPr lang="de-DE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Times New Roman"/>
                <a:cs typeface="Times New Roman"/>
              </a:rPr>
              <a:t>Agriculture</a:t>
            </a:r>
            <a:r>
              <a:rPr lang="de-DE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</a:p>
          <a:p>
            <a:pPr lvl="0"/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President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of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Interprofessional Body </a:t>
            </a:r>
          </a:p>
          <a:p>
            <a:pPr marL="363538" lvl="0" indent="0">
              <a:buNone/>
            </a:pP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in Burkina Faso</a:t>
            </a:r>
          </a:p>
          <a:p>
            <a:pPr lvl="0"/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Member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of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Executive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Committee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</a:p>
          <a:p>
            <a:pPr marL="363538" lvl="0" indent="0">
              <a:buNone/>
            </a:pP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African </a:t>
            </a:r>
            <a:r>
              <a:rPr lang="de-D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Cashew</a:t>
            </a:r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 Alliance (ACA) </a:t>
            </a:r>
            <a:endParaRPr lang="de-DE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5</a:t>
            </a:fld>
            <a:endParaRPr lang="en-I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 t="6947" r="56008" b="50999"/>
          <a:stretch/>
        </p:blipFill>
        <p:spPr bwMode="auto">
          <a:xfrm>
            <a:off x="5427093" y="1412776"/>
            <a:ext cx="321318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45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>
                <a:ea typeface="Calibri"/>
                <a:cs typeface="Times New Roman"/>
              </a:rPr>
              <a:t>Mrs </a:t>
            </a:r>
            <a:r>
              <a:rPr lang="en-IN" dirty="0" err="1">
                <a:ea typeface="Calibri"/>
                <a:cs typeface="Times New Roman"/>
              </a:rPr>
              <a:t>Vidya</a:t>
            </a:r>
            <a:r>
              <a:rPr lang="en-IN" dirty="0">
                <a:ea typeface="Calibri"/>
                <a:cs typeface="Times New Roman"/>
              </a:rPr>
              <a:t> </a:t>
            </a:r>
            <a:r>
              <a:rPr lang="de-DE" dirty="0" err="1" smtClean="0">
                <a:ea typeface="Times New Roman"/>
                <a:cs typeface="Times New Roman"/>
              </a:rPr>
              <a:t>Kamath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IN" dirty="0" smtClean="0">
              <a:ea typeface="Calibri"/>
              <a:cs typeface="Times New Roman"/>
            </a:endParaRPr>
          </a:p>
          <a:p>
            <a:pPr lvl="0"/>
            <a:r>
              <a:rPr lang="en-IN" dirty="0" smtClean="0">
                <a:ea typeface="Calibri"/>
                <a:cs typeface="Times New Roman"/>
              </a:rPr>
              <a:t>Graduate in Business Management</a:t>
            </a:r>
          </a:p>
          <a:p>
            <a:pPr lvl="0"/>
            <a:r>
              <a:rPr lang="en-IN" dirty="0" smtClean="0">
                <a:ea typeface="Calibri"/>
                <a:cs typeface="Times New Roman"/>
              </a:rPr>
              <a:t>Export Manager in family business </a:t>
            </a:r>
          </a:p>
          <a:p>
            <a:pPr marL="363538" lvl="0" indent="0">
              <a:buNone/>
            </a:pPr>
            <a:r>
              <a:rPr lang="en-IN" dirty="0" smtClean="0">
                <a:ea typeface="Calibri"/>
                <a:cs typeface="Times New Roman"/>
              </a:rPr>
              <a:t>Bola </a:t>
            </a:r>
            <a:r>
              <a:rPr lang="en-IN" dirty="0" err="1">
                <a:ea typeface="Calibri"/>
                <a:cs typeface="Times New Roman"/>
              </a:rPr>
              <a:t>Raghavendra</a:t>
            </a:r>
            <a:r>
              <a:rPr lang="en-IN" dirty="0">
                <a:ea typeface="Calibri"/>
                <a:cs typeface="Times New Roman"/>
              </a:rPr>
              <a:t> </a:t>
            </a:r>
            <a:r>
              <a:rPr lang="en-IN" dirty="0" smtClean="0">
                <a:ea typeface="Calibri"/>
                <a:cs typeface="Times New Roman"/>
              </a:rPr>
              <a:t>Kamath </a:t>
            </a:r>
            <a:r>
              <a:rPr lang="en-IN" dirty="0">
                <a:ea typeface="Calibri"/>
                <a:cs typeface="Times New Roman"/>
              </a:rPr>
              <a:t>&amp; </a:t>
            </a:r>
            <a:r>
              <a:rPr lang="en-IN" dirty="0" smtClean="0">
                <a:ea typeface="Calibri"/>
                <a:cs typeface="Times New Roman"/>
              </a:rPr>
              <a:t>Sons, </a:t>
            </a:r>
          </a:p>
          <a:p>
            <a:pPr marL="363538" lvl="0" indent="0">
              <a:buNone/>
            </a:pPr>
            <a:r>
              <a:rPr lang="en-IN" dirty="0" smtClean="0">
                <a:ea typeface="Calibri"/>
                <a:cs typeface="Times New Roman"/>
              </a:rPr>
              <a:t>India </a:t>
            </a:r>
            <a:r>
              <a:rPr lang="de-DE" dirty="0" smtClean="0">
                <a:ea typeface="Times New Roman"/>
                <a:cs typeface="Times New Roman"/>
              </a:rPr>
              <a:t> </a:t>
            </a:r>
          </a:p>
          <a:p>
            <a:pPr lvl="0"/>
            <a:r>
              <a:rPr lang="de-DE" dirty="0" smtClean="0">
                <a:ea typeface="Times New Roman"/>
                <a:cs typeface="Times New Roman"/>
              </a:rPr>
              <a:t>House Manager</a:t>
            </a:r>
            <a:endParaRPr lang="de-DE" dirty="0">
              <a:ea typeface="Times New Roman"/>
              <a:cs typeface="Times New Roman"/>
            </a:endParaRPr>
          </a:p>
          <a:p>
            <a:pPr marL="0" lvl="0" indent="0">
              <a:buNone/>
            </a:pPr>
            <a:endParaRPr lang="de-DE" dirty="0" smtClean="0">
              <a:ea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>
                <a:solidFill>
                  <a:prstClr val="black"/>
                </a:solidFill>
              </a:rPr>
              <a:t>09-11 February, 2017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>
                <a:solidFill>
                  <a:prstClr val="black"/>
                </a:solidFill>
              </a:rPr>
              <a:pPr/>
              <a:t>6</a:t>
            </a:fld>
            <a:endParaRPr lang="en-IN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547997" y="2012843"/>
            <a:ext cx="537659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57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Women in </a:t>
            </a:r>
            <a:r>
              <a:rPr lang="de-DE" dirty="0" err="1" smtClean="0"/>
              <a:t>Cashew</a:t>
            </a:r>
            <a:r>
              <a:rPr lang="de-DE" dirty="0" smtClean="0"/>
              <a:t> </a:t>
            </a:r>
            <a:r>
              <a:rPr lang="de-DE" dirty="0" err="1" smtClean="0"/>
              <a:t>Harvest</a:t>
            </a:r>
            <a:r>
              <a:rPr lang="de-DE" dirty="0" smtClean="0"/>
              <a:t> – 80%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7</a:t>
            </a:fld>
            <a:endParaRPr lang="en-IN"/>
          </a:p>
        </p:txBody>
      </p:sp>
      <p:pic>
        <p:nvPicPr>
          <p:cNvPr id="3075" name="Picture 3" descr="C:\Users\UserLA4147\Pictures\Cashew\harvest_women_RCN_bowls_nylon thre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1125538"/>
            <a:ext cx="7019925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58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Trade, Research </a:t>
            </a:r>
            <a:r>
              <a:rPr lang="de-DE" dirty="0" err="1" smtClean="0"/>
              <a:t>and</a:t>
            </a:r>
            <a:r>
              <a:rPr lang="de-DE" dirty="0" smtClean="0"/>
              <a:t> Extension – 10%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8</a:t>
            </a:fld>
            <a:endParaRPr lang="en-IN"/>
          </a:p>
        </p:txBody>
      </p:sp>
      <p:pic>
        <p:nvPicPr>
          <p:cNvPr id="1026" name="Picture 2" descr="C:\Users\UserLA4147\Documents\ComCashew_2016\G_ACA_WCC\WCC2017_women\WCC_women_2017_pictures\Achta Cheriff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58" y="1125538"/>
            <a:ext cx="6239933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14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…Processing – Managers 10%; </a:t>
            </a:r>
            <a:r>
              <a:rPr lang="de-DE" dirty="0" err="1" smtClean="0"/>
              <a:t>Workers</a:t>
            </a:r>
            <a:r>
              <a:rPr lang="de-DE" dirty="0" smtClean="0"/>
              <a:t> 80% 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9</a:t>
            </a:fld>
            <a:endParaRPr lang="en-IN"/>
          </a:p>
        </p:txBody>
      </p:sp>
      <p:pic>
        <p:nvPicPr>
          <p:cNvPr id="2050" name="Picture 2" descr="C:\Users\UserLA4147\Pictures\Cashew\factory_women_ inspection_cashew kern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19" y="1125538"/>
            <a:ext cx="6239933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4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Panelists</vt:lpstr>
      <vt:lpstr>Mlle Achta Cherif</vt:lpstr>
      <vt:lpstr>Madam Dalada Ferdjani</vt:lpstr>
      <vt:lpstr>Madam Minata Kone</vt:lpstr>
      <vt:lpstr>Mrs Vidya Kamath</vt:lpstr>
      <vt:lpstr>Women in Cashew Harvest – 80%</vt:lpstr>
      <vt:lpstr>… Trade, Research and Extension – 10%</vt:lpstr>
      <vt:lpstr>…Processing – Managers 10%; Workers 80% </vt:lpstr>
      <vt:lpstr>…in governing the sector – ? % </vt:lpstr>
      <vt:lpstr>… womens´ stories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design-pc</dc:creator>
  <cp:lastModifiedBy>J Yeo Wei Jie</cp:lastModifiedBy>
  <cp:revision>49</cp:revision>
  <dcterms:created xsi:type="dcterms:W3CDTF">2016-02-16T09:50:06Z</dcterms:created>
  <dcterms:modified xsi:type="dcterms:W3CDTF">2017-02-10T02:33:56Z</dcterms:modified>
</cp:coreProperties>
</file>