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9" r:id="rId3"/>
    <p:sldId id="263" r:id="rId4"/>
    <p:sldId id="267" r:id="rId5"/>
    <p:sldId id="268" r:id="rId6"/>
    <p:sldId id="270" r:id="rId7"/>
    <p:sldId id="269" r:id="rId8"/>
    <p:sldId id="271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B22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9753" autoAdjust="0"/>
    <p:restoredTop sz="94638" autoAdjust="0"/>
  </p:normalViewPr>
  <p:slideViewPr>
    <p:cSldViewPr>
      <p:cViewPr varScale="1">
        <p:scale>
          <a:sx n="31" d="100"/>
          <a:sy n="31" d="100"/>
        </p:scale>
        <p:origin x="629" y="29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/>
              <a:t>USD </a:t>
            </a:r>
            <a:r>
              <a:rPr lang="en-US" dirty="0" smtClean="0"/>
              <a:t>Price </a:t>
            </a:r>
            <a:r>
              <a:rPr lang="en-US" dirty="0"/>
              <a:t>per </a:t>
            </a:r>
            <a:r>
              <a:rPr lang="en-US" dirty="0" smtClean="0"/>
              <a:t>Pound</a:t>
            </a:r>
            <a:endParaRPr lang="en-US" dirty="0"/>
          </a:p>
        </c:rich>
      </c:tx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USD Price ($) per LB</c:v>
                </c:pt>
              </c:strCache>
            </c:strRef>
          </c:tx>
          <c:invertIfNegative val="0"/>
          <c:cat>
            <c:strRef>
              <c:f>Sheet1!$A$2:$A$8</c:f>
              <c:strCache>
                <c:ptCount val="7"/>
                <c:pt idx="0">
                  <c:v>MACADAMIA</c:v>
                </c:pt>
                <c:pt idx="1">
                  <c:v>BRAZIL NUTS</c:v>
                </c:pt>
                <c:pt idx="2">
                  <c:v>PECANS</c:v>
                </c:pt>
                <c:pt idx="3">
                  <c:v>HAZELNUTS</c:v>
                </c:pt>
                <c:pt idx="4">
                  <c:v>PISTACHIOS</c:v>
                </c:pt>
                <c:pt idx="5">
                  <c:v>ALMONDS</c:v>
                </c:pt>
                <c:pt idx="6">
                  <c:v>CASHEW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7.6</c:v>
                </c:pt>
                <c:pt idx="1">
                  <c:v>4.2</c:v>
                </c:pt>
                <c:pt idx="2">
                  <c:v>6.5</c:v>
                </c:pt>
                <c:pt idx="3">
                  <c:v>3.2</c:v>
                </c:pt>
                <c:pt idx="4">
                  <c:v>3.65</c:v>
                </c:pt>
                <c:pt idx="5">
                  <c:v>3</c:v>
                </c:pt>
                <c:pt idx="6">
                  <c:v>4.7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27549072"/>
        <c:axId val="327551816"/>
      </c:barChart>
      <c:catAx>
        <c:axId val="327549072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crossAx val="327551816"/>
        <c:crosses val="autoZero"/>
        <c:auto val="1"/>
        <c:lblAlgn val="ctr"/>
        <c:lblOffset val="100"/>
        <c:noMultiLvlLbl val="0"/>
      </c:catAx>
      <c:valAx>
        <c:axId val="327551816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327549072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2EF7A2-04F9-424E-92B3-4A8EB17E5492}" type="datetimeFigureOut">
              <a:rPr lang="en-US" smtClean="0"/>
              <a:t>2/10/2017</a:t>
            </a:fld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C9CEC5-DFA1-4765-A839-996A610E4084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415671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C1EAA6-7018-4787-98ED-F3770DC4C0B9}" type="datetimeFigureOut">
              <a:rPr lang="en-US" smtClean="0"/>
              <a:pPr/>
              <a:t>2/10/2017</a:t>
            </a:fld>
            <a:endParaRPr lang="en-IN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A4977E-5C86-42DF-877A-3387CC1F9AB8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6528134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99AB1D1A-01F6-4136-9FA3-F112459EC0B2}" type="datetime1">
              <a:rPr lang="en-US" smtClean="0"/>
              <a:pPr/>
              <a:t>2/10/2017</a:t>
            </a:fld>
            <a:endParaRPr lang="en-IN" dirty="0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IN" dirty="0"/>
              <a:t>09-11 February, 2017</a:t>
            </a:r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693D8AD4-6898-49EE-B49C-5024E8246716}" type="slidenum">
              <a:rPr lang="en-IN" smtClean="0"/>
              <a:pPr/>
              <a:t>‹#›</a:t>
            </a:fld>
            <a:endParaRPr lang="en-IN" dirty="0"/>
          </a:p>
        </p:txBody>
      </p:sp>
      <p:pic>
        <p:nvPicPr>
          <p:cNvPr id="17" name="Picture 16" descr="CASew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803790" y="1810854"/>
            <a:ext cx="1854406" cy="18938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99AB1D1A-01F6-4136-9FA3-F112459EC0B2}" type="datetime1">
              <a:rPr lang="en-US" smtClean="0"/>
              <a:pPr/>
              <a:t>2/10/2017</a:t>
            </a:fld>
            <a:endParaRPr lang="en-IN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IN" dirty="0"/>
              <a:t>09-11 February, 2017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693D8AD4-6898-49EE-B49C-5024E8246716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93155" y="55541"/>
            <a:ext cx="7499768" cy="7143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8596" y="1124744"/>
            <a:ext cx="8229600" cy="4680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99AB1D1A-01F6-4136-9FA3-F112459EC0B2}" type="datetime1">
              <a:rPr lang="en-US" smtClean="0"/>
              <a:pPr/>
              <a:t>2/10/2017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IN" dirty="0"/>
              <a:t>09-11 February, 2017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693D8AD4-6898-49EE-B49C-5024E8246716}" type="slidenum">
              <a:rPr lang="en-IN" smtClean="0"/>
              <a:pPr/>
              <a:t>‹#›</a:t>
            </a:fld>
            <a:endParaRPr lang="en-IN" dirty="0"/>
          </a:p>
        </p:txBody>
      </p:sp>
      <p:pic>
        <p:nvPicPr>
          <p:cNvPr id="8" name="Picture 7" descr="CASew.pn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6803790" y="1810854"/>
            <a:ext cx="1854406" cy="189386"/>
          </a:xfrm>
          <a:prstGeom prst="rect">
            <a:avLst/>
          </a:prstGeom>
        </p:spPr>
      </p:pic>
      <p:pic>
        <p:nvPicPr>
          <p:cNvPr id="7" name="Picture 6" descr="WCC-Logo-1.jpg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7892923" y="44624"/>
            <a:ext cx="1215581" cy="725297"/>
          </a:xfrm>
          <a:prstGeom prst="rect">
            <a:avLst/>
          </a:prstGeom>
        </p:spPr>
      </p:pic>
      <p:cxnSp>
        <p:nvCxnSpPr>
          <p:cNvPr id="11" name="Straight Connector 10"/>
          <p:cNvCxnSpPr/>
          <p:nvPr userDrawn="1"/>
        </p:nvCxnSpPr>
        <p:spPr>
          <a:xfrm>
            <a:off x="0" y="764704"/>
            <a:ext cx="9144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0" y="6295172"/>
            <a:ext cx="9144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hdr="0" dt="0"/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WCC-Logo-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82" y="357166"/>
            <a:ext cx="2809608" cy="1676400"/>
          </a:xfrm>
          <a:prstGeom prst="rect">
            <a:avLst/>
          </a:prstGeom>
        </p:spPr>
      </p:pic>
      <p:sp>
        <p:nvSpPr>
          <p:cNvPr id="8" name="Subtitle 2"/>
          <p:cNvSpPr txBox="1">
            <a:spLocks/>
          </p:cNvSpPr>
          <p:nvPr/>
        </p:nvSpPr>
        <p:spPr>
          <a:xfrm>
            <a:off x="6215074" y="1071546"/>
            <a:ext cx="1714512" cy="4286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Organized </a:t>
            </a: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By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28600" y="6241475"/>
            <a:ext cx="2133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/>
              <a:t>09-11 February, 2017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000628" y="6248400"/>
            <a:ext cx="38316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IN" sz="1400" dirty="0"/>
              <a:t>	</a:t>
            </a:r>
            <a:endParaRPr lang="en-US" sz="1400" dirty="0"/>
          </a:p>
        </p:txBody>
      </p:sp>
      <p:pic>
        <p:nvPicPr>
          <p:cNvPr id="12" name="Picture 11" descr="CASew 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15008" y="1500174"/>
            <a:ext cx="2796723" cy="285752"/>
          </a:xfrm>
          <a:prstGeom prst="rect">
            <a:avLst/>
          </a:prstGeom>
        </p:spPr>
      </p:pic>
      <p:pic>
        <p:nvPicPr>
          <p:cNvPr id="13" name="Picture 12" descr="Res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500827" y="2786058"/>
            <a:ext cx="2214578" cy="510526"/>
          </a:xfrm>
          <a:prstGeom prst="rect">
            <a:avLst/>
          </a:prstGeom>
        </p:spPr>
      </p:pic>
      <p:pic>
        <p:nvPicPr>
          <p:cNvPr id="14" name="Picture 13" descr="PPTETG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500562" y="2643183"/>
            <a:ext cx="1428760" cy="720424"/>
          </a:xfrm>
          <a:prstGeom prst="rect">
            <a:avLst/>
          </a:prstGeom>
        </p:spPr>
      </p:pic>
      <p:sp>
        <p:nvSpPr>
          <p:cNvPr id="15" name="Subtitle 2"/>
          <p:cNvSpPr txBox="1">
            <a:spLocks/>
          </p:cNvSpPr>
          <p:nvPr/>
        </p:nvSpPr>
        <p:spPr>
          <a:xfrm>
            <a:off x="4357686" y="2285992"/>
            <a:ext cx="1714512" cy="3571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ctr">
              <a:spcBef>
                <a:spcPct val="20000"/>
              </a:spcBef>
              <a:defRPr/>
            </a:pPr>
            <a:r>
              <a:rPr lang="en-IN" sz="1300" b="1" dirty="0">
                <a:solidFill>
                  <a:schemeClr val="bg1"/>
                </a:solidFill>
              </a:rPr>
              <a:t>Title Sponsor</a:t>
            </a:r>
            <a:endParaRPr kumimoji="0" lang="en-US" sz="13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Subtitle 2"/>
          <p:cNvSpPr txBox="1">
            <a:spLocks/>
          </p:cNvSpPr>
          <p:nvPr/>
        </p:nvSpPr>
        <p:spPr>
          <a:xfrm>
            <a:off x="6929454" y="2357430"/>
            <a:ext cx="1714512" cy="3571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ctr">
              <a:spcBef>
                <a:spcPct val="20000"/>
              </a:spcBef>
              <a:defRPr/>
            </a:pPr>
            <a:r>
              <a:rPr lang="en-IN" sz="1300" b="1" dirty="0">
                <a:solidFill>
                  <a:schemeClr val="bg1"/>
                </a:solidFill>
              </a:rPr>
              <a:t>Platinum Sponsor</a:t>
            </a:r>
            <a:endParaRPr kumimoji="0" lang="en-US" sz="13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061252" y="6257887"/>
            <a:ext cx="23817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/>
              <a:t>Grand </a:t>
            </a:r>
            <a:r>
              <a:rPr lang="en-IN" sz="1400" dirty="0" err="1"/>
              <a:t>Copthorne</a:t>
            </a:r>
            <a:r>
              <a:rPr lang="en-IN" sz="1400" dirty="0"/>
              <a:t>, Singapore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59887" y="2199112"/>
            <a:ext cx="750099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3600" u="sng" smtClean="0">
                <a:solidFill>
                  <a:srgbClr val="002060"/>
                </a:solidFill>
                <a:latin typeface="Copperplate Gothic Bold" pitchFamily="34" charset="0"/>
              </a:rPr>
              <a:t>USA &amp; CANADA CASHEW MARKETS</a:t>
            </a:r>
            <a:endParaRPr lang="en-IN" sz="3600" b="1" smtClean="0">
              <a:solidFill>
                <a:srgbClr val="002060"/>
              </a:solidFill>
            </a:endParaRPr>
          </a:p>
          <a:p>
            <a:pPr algn="ctr"/>
            <a:endParaRPr lang="en-IN" sz="3600" smtClean="0">
              <a:solidFill>
                <a:srgbClr val="002060"/>
              </a:solidFill>
            </a:endParaRPr>
          </a:p>
          <a:p>
            <a:pPr algn="ctr"/>
            <a:endParaRPr lang="en-IN" sz="3600" smtClean="0">
              <a:solidFill>
                <a:srgbClr val="002060"/>
              </a:solidFill>
            </a:endParaRPr>
          </a:p>
          <a:p>
            <a:pPr algn="ctr"/>
            <a:endParaRPr lang="en-IN" sz="3600" smtClean="0">
              <a:solidFill>
                <a:srgbClr val="002060"/>
              </a:solidFill>
            </a:endParaRPr>
          </a:p>
          <a:p>
            <a:pPr algn="ctr"/>
            <a:r>
              <a:rPr lang="en-IN" sz="3600" smtClean="0">
                <a:solidFill>
                  <a:srgbClr val="002060"/>
                </a:solidFill>
              </a:rPr>
              <a:t>RANJEET WALLIA</a:t>
            </a:r>
          </a:p>
          <a:p>
            <a:pPr algn="ctr"/>
            <a:endParaRPr lang="en-IN" sz="3600" b="1">
              <a:solidFill>
                <a:srgbClr val="002060"/>
              </a:solidFill>
            </a:endParaRPr>
          </a:p>
          <a:p>
            <a:pPr algn="ctr"/>
            <a:endParaRPr lang="en-IN" sz="3600">
              <a:solidFill>
                <a:srgbClr val="002060"/>
              </a:solidFill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0" y="6241475"/>
            <a:ext cx="9144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786182" y="142852"/>
            <a:ext cx="1371594" cy="2063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" name="Picture 19"/>
          <p:cNvPicPr/>
          <p:nvPr/>
        </p:nvPicPr>
        <p:blipFill>
          <a:blip r:embed="rId7" cstate="print">
            <a:duotone>
              <a:schemeClr val="accent1">
                <a:shade val="45000"/>
                <a:satMod val="135000"/>
              </a:schemeClr>
              <a:prstClr val="white"/>
            </a:duotone>
            <a:lum bright="-28000" contrast="52000"/>
          </a:blip>
          <a:srcRect/>
          <a:stretch>
            <a:fillRect/>
          </a:stretch>
        </p:blipFill>
        <p:spPr bwMode="auto">
          <a:xfrm>
            <a:off x="2857488" y="3429000"/>
            <a:ext cx="3617538" cy="1515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1306240"/>
              </p:ext>
            </p:extLst>
          </p:nvPr>
        </p:nvGraphicFramePr>
        <p:xfrm>
          <a:off x="1" y="0"/>
          <a:ext cx="9143999" cy="68580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4572000"/>
                <a:gridCol w="4571999"/>
              </a:tblGrid>
              <a:tr h="3282065">
                <a:tc>
                  <a:txBody>
                    <a:bodyPr/>
                    <a:lstStyle/>
                    <a:p>
                      <a:pPr algn="ctr"/>
                      <a:endParaRPr lang="en-CA" dirty="0" smtClean="0"/>
                    </a:p>
                    <a:p>
                      <a:pPr algn="ctr"/>
                      <a:endParaRPr lang="en-CA" dirty="0" smtClean="0"/>
                    </a:p>
                    <a:p>
                      <a:pPr algn="ctr"/>
                      <a:r>
                        <a:rPr lang="en-CA" dirty="0" smtClean="0"/>
                        <a:t>STRENGTHS</a:t>
                      </a:r>
                    </a:p>
                    <a:p>
                      <a:pPr marL="228600" indent="-228600" algn="ctr">
                        <a:buFont typeface="+mj-lt"/>
                        <a:buAutoNum type="arabicPeriod"/>
                      </a:pPr>
                      <a:endParaRPr lang="en-CA" sz="1800" kern="1200" dirty="0" smtClean="0"/>
                    </a:p>
                    <a:p>
                      <a:pPr marL="228600" indent="-228600" algn="l">
                        <a:buFont typeface="+mj-lt"/>
                        <a:buAutoNum type="arabicPeriod"/>
                      </a:pPr>
                      <a:r>
                        <a:rPr lang="en-CA" sz="1400" kern="1200" dirty="0" smtClean="0"/>
                        <a:t>    SUPER FOOD</a:t>
                      </a:r>
                      <a:r>
                        <a:rPr lang="en-CA" sz="1400" kern="1200" baseline="0" dirty="0" smtClean="0"/>
                        <a:t> WITH </a:t>
                      </a:r>
                      <a:r>
                        <a:rPr lang="en-CA" sz="1400" kern="1200" dirty="0" smtClean="0"/>
                        <a:t>HEALTH BENEFITS</a:t>
                      </a:r>
                    </a:p>
                    <a:p>
                      <a:pPr marL="228600" indent="-228600" algn="l">
                        <a:buFont typeface="+mj-lt"/>
                        <a:buAutoNum type="arabicPeriod"/>
                      </a:pPr>
                      <a:r>
                        <a:rPr lang="en-CA" sz="1400" kern="1200" dirty="0" smtClean="0"/>
                        <a:t>    WEALTHIER MIDDLE CLASS</a:t>
                      </a:r>
                    </a:p>
                    <a:p>
                      <a:pPr marL="228600" indent="-228600" algn="l">
                        <a:buFont typeface="+mj-lt"/>
                        <a:buAutoNum type="arabicPeriod"/>
                      </a:pPr>
                      <a:r>
                        <a:rPr lang="en-CA" sz="1400" kern="1200" dirty="0" smtClean="0"/>
                        <a:t>    TASTE PREFERENCE- Love Cashews</a:t>
                      </a:r>
                    </a:p>
                    <a:p>
                      <a:pPr marL="228600" indent="-228600" algn="l">
                        <a:buFont typeface="+mj-lt"/>
                        <a:buAutoNum type="arabicPeriod"/>
                      </a:pPr>
                      <a:r>
                        <a:rPr lang="en-CA" sz="1400" kern="1200" dirty="0" smtClean="0"/>
                        <a:t>    </a:t>
                      </a:r>
                      <a:r>
                        <a:rPr lang="en-CA" sz="1400" u="none" kern="1200" dirty="0" smtClean="0"/>
                        <a:t>POPULATION GROWTH (7</a:t>
                      </a:r>
                      <a:r>
                        <a:rPr lang="en-CA" sz="1400" kern="1200" baseline="0" dirty="0" smtClean="0"/>
                        <a:t>B TO</a:t>
                      </a:r>
                      <a:r>
                        <a:rPr lang="en-CA" sz="1400" kern="1200" dirty="0" smtClean="0"/>
                        <a:t> 9.8B BY 2050)</a:t>
                      </a:r>
                    </a:p>
                    <a:p>
                      <a:pPr marL="228600" indent="-228600" algn="l">
                        <a:buFont typeface="+mj-lt"/>
                        <a:buAutoNum type="arabicPeriod"/>
                      </a:pPr>
                      <a:r>
                        <a:rPr lang="en-CA" sz="1400" u="none" kern="1200" dirty="0" smtClean="0"/>
                        <a:t>    GENERATIONAL</a:t>
                      </a:r>
                      <a:r>
                        <a:rPr lang="en-CA" sz="1400" u="none" kern="1200" baseline="0" dirty="0" smtClean="0"/>
                        <a:t> </a:t>
                      </a:r>
                      <a:r>
                        <a:rPr lang="en-CA" sz="1400" u="none" kern="1200" dirty="0" smtClean="0"/>
                        <a:t>CHANGES</a:t>
                      </a:r>
                      <a:r>
                        <a:rPr lang="en-CA" sz="1400" u="none" kern="1200" baseline="0" dirty="0" smtClean="0"/>
                        <a:t>: </a:t>
                      </a:r>
                    </a:p>
                    <a:p>
                      <a:pPr marL="228600" indent="-228600" algn="l">
                        <a:buFont typeface="+mj-lt"/>
                        <a:buNone/>
                      </a:pPr>
                      <a:r>
                        <a:rPr lang="en-CA" sz="1400" kern="1200" dirty="0" smtClean="0"/>
                        <a:t>          The Rise of the Millennials +</a:t>
                      </a:r>
                      <a:r>
                        <a:rPr lang="en-CA" sz="1400" kern="1200" baseline="0" dirty="0" smtClean="0"/>
                        <a:t> </a:t>
                      </a:r>
                      <a:r>
                        <a:rPr lang="en-CA" sz="1400" kern="1200" dirty="0" smtClean="0"/>
                        <a:t>Baby Boomers</a:t>
                      </a:r>
                      <a:endParaRPr lang="en-CA" sz="1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 smtClean="0"/>
                    </a:p>
                    <a:p>
                      <a:pPr algn="ctr"/>
                      <a:endParaRPr lang="en-CA" dirty="0" smtClean="0"/>
                    </a:p>
                    <a:p>
                      <a:pPr algn="ctr"/>
                      <a:r>
                        <a:rPr lang="en-CA" dirty="0" smtClean="0"/>
                        <a:t>WEAKNESSES</a:t>
                      </a:r>
                    </a:p>
                    <a:p>
                      <a:pPr marL="342900" indent="-342900" algn="ctr">
                        <a:buFont typeface="+mj-lt"/>
                        <a:buNone/>
                      </a:pPr>
                      <a:endParaRPr lang="en-CA" sz="1800" kern="1200" dirty="0" smtClean="0"/>
                    </a:p>
                    <a:p>
                      <a:pPr marL="342900" indent="-342900" algn="l">
                        <a:buFont typeface="+mj-lt"/>
                        <a:buAutoNum type="arabicPeriod"/>
                      </a:pPr>
                      <a:r>
                        <a:rPr lang="en-CA" sz="1400" kern="1200" dirty="0" smtClean="0"/>
                        <a:t>SLOW ARRIVALS IN 2017</a:t>
                      </a:r>
                      <a:r>
                        <a:rPr lang="en-CA" sz="1400" kern="1200" baseline="0" dirty="0" smtClean="0"/>
                        <a:t> MUCH LIKE 2016</a:t>
                      </a:r>
                      <a:r>
                        <a:rPr lang="en-CA" sz="1400" dirty="0" smtClean="0">
                          <a:solidFill>
                            <a:srgbClr val="002060"/>
                          </a:solidFill>
                        </a:rPr>
                        <a:t>?</a:t>
                      </a:r>
                      <a:endParaRPr lang="en-CA" sz="1400" kern="1200" dirty="0" smtClean="0"/>
                    </a:p>
                    <a:p>
                      <a:pPr marL="342900" indent="-342900" algn="l">
                        <a:buFont typeface="+mj-lt"/>
                        <a:buAutoNum type="arabicPeriod"/>
                      </a:pPr>
                      <a:r>
                        <a:rPr lang="en-CA" sz="1400" kern="1200" dirty="0" smtClean="0"/>
                        <a:t>TRANSIT TIME - 7/8 MONTHS FROM FARM TO FORK</a:t>
                      </a:r>
                    </a:p>
                  </a:txBody>
                  <a:tcPr/>
                </a:tc>
              </a:tr>
              <a:tr h="3575935"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/>
                        <a:t>OPPORTUNITIES</a:t>
                      </a:r>
                    </a:p>
                    <a:p>
                      <a:pPr marL="342900" marR="0" indent="-3429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endParaRPr lang="en-CA" sz="1800" b="0" kern="1200" dirty="0" smtClean="0"/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CA" sz="1400" b="1" kern="1200" dirty="0" smtClean="0"/>
                        <a:t>QUALITY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CA" sz="1400" b="1" kern="1200" dirty="0" smtClean="0"/>
                        <a:t>SOCIAL MEDIA MESSAGE  &gt;  Sustainability</a:t>
                      </a:r>
                      <a:r>
                        <a:rPr lang="en-CA" sz="1400" b="1" kern="1200" baseline="0" dirty="0" smtClean="0"/>
                        <a:t> </a:t>
                      </a:r>
                      <a:r>
                        <a:rPr lang="en-CA" sz="1400" b="1" kern="1200" dirty="0" smtClean="0"/>
                        <a:t> &gt;  </a:t>
                      </a:r>
                      <a:r>
                        <a:rPr lang="en-CA" sz="1400" b="1" kern="1200" baseline="0" dirty="0" smtClean="0"/>
                        <a:t>Farmers livelihood/income</a:t>
                      </a:r>
                      <a:endParaRPr lang="en-CA" sz="1400" b="1" kern="1200" dirty="0" smtClean="0"/>
                    </a:p>
                    <a:p>
                      <a:pPr marL="342900" indent="-342900" algn="l">
                        <a:buFont typeface="+mj-lt"/>
                        <a:buAutoNum type="arabicPeriod"/>
                      </a:pPr>
                      <a:r>
                        <a:rPr lang="en-CA" sz="1400" b="1" kern="1200" dirty="0" smtClean="0"/>
                        <a:t>60 PCT of the world productions in the next 3</a:t>
                      </a:r>
                      <a:r>
                        <a:rPr lang="en-CA" sz="1400" b="1" kern="1200" baseline="0" dirty="0" smtClean="0"/>
                        <a:t> months</a:t>
                      </a:r>
                      <a:endParaRPr lang="en-CA" sz="1400" b="1" kern="1200" dirty="0" smtClean="0"/>
                    </a:p>
                    <a:p>
                      <a:pPr marL="342900" indent="-342900" algn="l">
                        <a:buFont typeface="+mj-lt"/>
                        <a:buAutoNum type="arabicPeriod"/>
                      </a:pPr>
                      <a:r>
                        <a:rPr lang="en-CA" sz="1400" b="1" kern="1200" dirty="0" smtClean="0"/>
                        <a:t>TASTE /PRICE/ HEALTH BENEFITS are the main drivers</a:t>
                      </a:r>
                      <a:r>
                        <a:rPr lang="en-CA" sz="1400" b="1" kern="1200" baseline="0" dirty="0" smtClean="0"/>
                        <a:t> of snack food purchases</a:t>
                      </a:r>
                      <a:endParaRPr lang="en-CA" sz="1400" b="1" kern="1200" dirty="0" smtClean="0"/>
                    </a:p>
                    <a:p>
                      <a:pPr marL="342900" indent="-342900" algn="l">
                        <a:buFont typeface="+mj-lt"/>
                        <a:buAutoNum type="arabicPeriod"/>
                      </a:pPr>
                      <a:r>
                        <a:rPr lang="en-CA" sz="1400" b="1" kern="1200" dirty="0" smtClean="0"/>
                        <a:t>MECHANISATION</a:t>
                      </a:r>
                      <a:r>
                        <a:rPr lang="en-CA" sz="1400" b="1" kern="1200" baseline="0" dirty="0" smtClean="0"/>
                        <a:t> increased productivity</a:t>
                      </a:r>
                      <a:endParaRPr lang="en-CA" sz="1400" b="1" kern="1200" dirty="0" smtClean="0"/>
                    </a:p>
                    <a:p>
                      <a:pPr algn="ctr"/>
                      <a:endParaRPr lang="en-C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 smtClean="0"/>
                        <a:t>THREATS</a:t>
                      </a:r>
                    </a:p>
                    <a:p>
                      <a:pPr algn="ctr"/>
                      <a:endParaRPr lang="en-CA" dirty="0" smtClean="0"/>
                    </a:p>
                    <a:p>
                      <a:pPr marL="342900" indent="-342900" algn="l">
                        <a:buFont typeface="+mj-lt"/>
                        <a:buAutoNum type="arabicPeriod"/>
                      </a:pPr>
                      <a:r>
                        <a:rPr lang="en-CA" sz="1400" b="1" kern="1200" dirty="0" smtClean="0"/>
                        <a:t>QUALITY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CA" sz="1400" b="1" kern="1200" dirty="0" smtClean="0"/>
                        <a:t>SOCIAL MEDIA “ CASHEWS PRICE ARE GOING NUTS” -Bloomberg</a:t>
                      </a:r>
                    </a:p>
                    <a:p>
                      <a:pPr marL="342900" indent="-342900" algn="l">
                        <a:buFont typeface="+mj-lt"/>
                        <a:buAutoNum type="arabicPeriod"/>
                      </a:pPr>
                      <a:r>
                        <a:rPr lang="en-CA" sz="1400" b="1" kern="1200" dirty="0" smtClean="0"/>
                        <a:t>SLOW ARRIVAL IN 2017 MUCH LINE 2016?</a:t>
                      </a:r>
                    </a:p>
                    <a:p>
                      <a:pPr marL="342900" indent="-342900" algn="l">
                        <a:buFont typeface="+mj-lt"/>
                        <a:buAutoNum type="arabicPeriod"/>
                      </a:pPr>
                      <a:r>
                        <a:rPr lang="en-CA" sz="1400" b="1" kern="1200" dirty="0" smtClean="0"/>
                        <a:t>UNCERTAIN PRICING IN 2017  </a:t>
                      </a:r>
                    </a:p>
                    <a:p>
                      <a:pPr marL="342900" indent="-342900" algn="l">
                        <a:buFont typeface="+mj-lt"/>
                        <a:buAutoNum type="arabicPeriod"/>
                      </a:pPr>
                      <a:r>
                        <a:rPr lang="en-CA" sz="1400" b="1" kern="1200" dirty="0" smtClean="0"/>
                        <a:t>TRUMP FACTOR: Buy Made in USA </a:t>
                      </a:r>
                    </a:p>
                    <a:p>
                      <a:pPr marL="342900" indent="-342900" algn="l">
                        <a:buFont typeface="+mj-lt"/>
                        <a:buAutoNum type="arabicPeriod"/>
                      </a:pPr>
                      <a:r>
                        <a:rPr lang="en-CA" sz="1400" b="1" kern="1200" dirty="0" smtClean="0"/>
                        <a:t>STABLE ALMOND PRICES resulting in “ Store</a:t>
                      </a:r>
                      <a:r>
                        <a:rPr lang="en-CA" sz="1400" b="1" kern="1200" baseline="0" dirty="0" smtClean="0"/>
                        <a:t> </a:t>
                      </a:r>
                      <a:r>
                        <a:rPr lang="en-CA" sz="1400" b="1" kern="1200" dirty="0" smtClean="0"/>
                        <a:t>Promotions” </a:t>
                      </a:r>
                    </a:p>
                    <a:p>
                      <a:pPr marL="342900" indent="-342900" algn="l">
                        <a:buFont typeface="+mj-lt"/>
                        <a:buAutoNum type="arabicPeriod"/>
                      </a:pPr>
                      <a:r>
                        <a:rPr lang="en-CA" sz="1400" b="1" kern="1200" dirty="0" smtClean="0"/>
                        <a:t>USA ALMOND</a:t>
                      </a:r>
                      <a:r>
                        <a:rPr lang="en-CA" sz="1400" b="1" kern="1200" baseline="0" dirty="0" smtClean="0"/>
                        <a:t> consumption is up 12% over last year.</a:t>
                      </a:r>
                      <a:endParaRPr lang="en-CA" sz="1400" b="1" kern="1200" dirty="0" smtClean="0"/>
                    </a:p>
                    <a:p>
                      <a:pPr marL="342900" indent="-342900" algn="l">
                        <a:buFont typeface="+mj-lt"/>
                        <a:buAutoNum type="arabicPeriod"/>
                      </a:pPr>
                      <a:r>
                        <a:rPr lang="en-CA" sz="1400" b="1" kern="1200" dirty="0" smtClean="0"/>
                        <a:t>FORMULA</a:t>
                      </a:r>
                      <a:r>
                        <a:rPr lang="en-CA" sz="1400" b="1" kern="1200" baseline="0" dirty="0" smtClean="0"/>
                        <a:t> CHANGES in premium mixed nuts</a:t>
                      </a:r>
                      <a:endParaRPr lang="en-CA" sz="1400" b="1" kern="1200" dirty="0" smtClean="0"/>
                    </a:p>
                    <a:p>
                      <a:pPr marL="342900" indent="-342900" algn="l">
                        <a:buFont typeface="+mj-lt"/>
                        <a:buAutoNum type="arabicPeriod"/>
                      </a:pPr>
                      <a:endParaRPr lang="en-CA" sz="1400" b="1" kern="1200" dirty="0" smtClean="0"/>
                    </a:p>
                    <a:p>
                      <a:pPr marL="342900" indent="-342900" algn="l">
                        <a:buFont typeface="+mj-lt"/>
                        <a:buAutoNum type="arabicPeriod"/>
                      </a:pPr>
                      <a:endParaRPr lang="en-CA" sz="1400" kern="1200" dirty="0" smtClean="0"/>
                    </a:p>
                    <a:p>
                      <a:pPr algn="ctr"/>
                      <a:endParaRPr lang="en-CA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472" y="0"/>
            <a:ext cx="7858180" cy="444501"/>
          </a:xfrm>
        </p:spPr>
        <p:txBody>
          <a:bodyPr>
            <a:normAutofit fontScale="90000"/>
          </a:bodyPr>
          <a:lstStyle/>
          <a:p>
            <a:pPr algn="ctr"/>
            <a:r>
              <a:rPr lang="en-IN" u="sng" dirty="0" smtClean="0">
                <a:solidFill>
                  <a:srgbClr val="002060"/>
                </a:solidFill>
                <a:latin typeface="Copperplate Gothic Bold" pitchFamily="34" charset="0"/>
              </a:rPr>
              <a:t>SWOT</a:t>
            </a:r>
            <a:endParaRPr lang="en-IN" u="sng" dirty="0">
              <a:solidFill>
                <a:srgbClr val="002060"/>
              </a:solidFill>
              <a:latin typeface="Copperplate Gothic Bold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93D8AD4-6898-49EE-B49C-5024E8246716}" type="slidenum">
              <a:rPr lang="en-IN" smtClean="0"/>
              <a:pPr/>
              <a:t>2</a:t>
            </a:fld>
            <a:endParaRPr lang="en-IN" dirty="0"/>
          </a:p>
        </p:txBody>
      </p:sp>
      <p:pic>
        <p:nvPicPr>
          <p:cNvPr id="8" name="Picture 7"/>
          <p:cNvPicPr/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lum bright="-28000" contrast="52000"/>
          </a:blip>
          <a:srcRect/>
          <a:stretch>
            <a:fillRect/>
          </a:stretch>
        </p:blipFill>
        <p:spPr bwMode="auto">
          <a:xfrm>
            <a:off x="142844" y="6143644"/>
            <a:ext cx="1045770" cy="5872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185607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42918"/>
            <a:ext cx="9144000" cy="714380"/>
          </a:xfrm>
        </p:spPr>
        <p:txBody>
          <a:bodyPr>
            <a:normAutofit fontScale="90000"/>
          </a:bodyPr>
          <a:lstStyle/>
          <a:p>
            <a:r>
              <a:rPr lang="en-CA" dirty="0" smtClean="0">
                <a:solidFill>
                  <a:srgbClr val="002060"/>
                </a:solidFill>
                <a:latin typeface="Copperplate Gothic Bold" pitchFamily="34" charset="0"/>
              </a:rPr>
              <a:t>Prices of cashews vs. Other tree nuts</a:t>
            </a:r>
            <a:endParaRPr lang="en-CA" dirty="0">
              <a:solidFill>
                <a:srgbClr val="002060"/>
              </a:solidFill>
              <a:latin typeface="Copperplate Gothic Bold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IN" dirty="0" smtClean="0"/>
              <a:t>09-11 February, 2017</a:t>
            </a:r>
            <a:endParaRPr lang="en-I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93D8AD4-6898-49EE-B49C-5024E8246716}" type="slidenum">
              <a:rPr lang="en-IN" smtClean="0"/>
              <a:pPr/>
              <a:t>3</a:t>
            </a:fld>
            <a:endParaRPr lang="en-IN" dirty="0"/>
          </a:p>
        </p:txBody>
      </p:sp>
      <p:pic>
        <p:nvPicPr>
          <p:cNvPr id="10" name="Picture 9"/>
          <p:cNvPicPr/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lum bright="-28000" contrast="52000"/>
          </a:blip>
          <a:srcRect/>
          <a:stretch>
            <a:fillRect/>
          </a:stretch>
        </p:blipFill>
        <p:spPr bwMode="auto">
          <a:xfrm>
            <a:off x="142844" y="6143644"/>
            <a:ext cx="1045770" cy="5872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2" name="Chart 11"/>
          <p:cNvGraphicFramePr/>
          <p:nvPr/>
        </p:nvGraphicFramePr>
        <p:xfrm>
          <a:off x="857224" y="1397000"/>
          <a:ext cx="7358114" cy="45323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285720" y="1500174"/>
            <a:ext cx="20717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b="1" u="sng" dirty="0" smtClean="0"/>
              <a:t>DECEMBER 2016</a:t>
            </a:r>
            <a:endParaRPr lang="en-CA" sz="2000" b="1" u="sng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282" y="0"/>
            <a:ext cx="7499768" cy="714380"/>
          </a:xfrm>
        </p:spPr>
        <p:txBody>
          <a:bodyPr>
            <a:normAutofit/>
          </a:bodyPr>
          <a:lstStyle/>
          <a:p>
            <a:r>
              <a:rPr lang="en-CA" sz="2400" dirty="0" smtClean="0">
                <a:solidFill>
                  <a:srgbClr val="002060"/>
                </a:solidFill>
                <a:latin typeface="Copperplate Gothic Bold" pitchFamily="34" charset="0"/>
              </a:rPr>
              <a:t>CASHEW VS. ALMOND USA CONSUMPTION</a:t>
            </a:r>
            <a:endParaRPr lang="en-CA" sz="2400" dirty="0">
              <a:solidFill>
                <a:srgbClr val="002060"/>
              </a:solidFill>
              <a:latin typeface="Copperplate Gothic Bold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IN" dirty="0" smtClean="0"/>
              <a:t>09-11 February, 2017</a:t>
            </a:r>
            <a:endParaRPr lang="en-I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93D8AD4-6898-49EE-B49C-5024E8246716}" type="slidenum">
              <a:rPr lang="en-IN" smtClean="0"/>
              <a:pPr/>
              <a:t>4</a:t>
            </a:fld>
            <a:endParaRPr lang="en-IN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1142984"/>
            <a:ext cx="7829550" cy="416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6"/>
          <p:cNvPicPr/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lum bright="-28000" contrast="52000"/>
          </a:blip>
          <a:srcRect/>
          <a:stretch>
            <a:fillRect/>
          </a:stretch>
        </p:blipFill>
        <p:spPr bwMode="auto">
          <a:xfrm>
            <a:off x="142844" y="6143644"/>
            <a:ext cx="1045770" cy="5872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5541"/>
            <a:ext cx="8072462" cy="714380"/>
          </a:xfrm>
        </p:spPr>
        <p:txBody>
          <a:bodyPr>
            <a:normAutofit fontScale="90000"/>
          </a:bodyPr>
          <a:lstStyle/>
          <a:p>
            <a:r>
              <a:rPr lang="en-CA" sz="2800" dirty="0" smtClean="0">
                <a:solidFill>
                  <a:srgbClr val="002060"/>
                </a:solidFill>
                <a:latin typeface="Copperplate Gothic Bold" pitchFamily="34" charset="0"/>
              </a:rPr>
              <a:t>WW320 vs. WW240 Market Price Trend</a:t>
            </a:r>
            <a:endParaRPr lang="en-CA" sz="2800" dirty="0">
              <a:solidFill>
                <a:srgbClr val="002060"/>
              </a:solidFill>
              <a:latin typeface="Copperplate Gothic Bold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IN" dirty="0" smtClean="0"/>
              <a:t>09-11 February, 2017</a:t>
            </a:r>
            <a:endParaRPr lang="en-I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93D8AD4-6898-49EE-B49C-5024E8246716}" type="slidenum">
              <a:rPr lang="en-IN" smtClean="0"/>
              <a:pPr/>
              <a:t>5</a:t>
            </a:fld>
            <a:endParaRPr lang="en-IN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1988" y="895350"/>
            <a:ext cx="7820025" cy="506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6"/>
          <p:cNvPicPr/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lum bright="-28000" contrast="52000"/>
          </a:blip>
          <a:srcRect/>
          <a:stretch>
            <a:fillRect/>
          </a:stretch>
        </p:blipFill>
        <p:spPr bwMode="auto">
          <a:xfrm>
            <a:off x="142844" y="6143644"/>
            <a:ext cx="1045770" cy="5872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IN" dirty="0" smtClean="0"/>
              <a:t>09-11 February, 2017</a:t>
            </a:r>
            <a:endParaRPr lang="en-I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93D8AD4-6898-49EE-B49C-5024E8246716}" type="slidenum">
              <a:rPr lang="en-IN" smtClean="0"/>
              <a:pPr/>
              <a:t>6</a:t>
            </a:fld>
            <a:endParaRPr lang="en-IN" dirty="0"/>
          </a:p>
        </p:txBody>
      </p:sp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214290"/>
            <a:ext cx="6019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1214422"/>
            <a:ext cx="8215370" cy="44644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" name="Picture 10"/>
          <p:cNvPicPr/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lum bright="-28000" contrast="52000"/>
          </a:blip>
          <a:srcRect/>
          <a:stretch>
            <a:fillRect/>
          </a:stretch>
        </p:blipFill>
        <p:spPr bwMode="auto">
          <a:xfrm>
            <a:off x="142844" y="6143644"/>
            <a:ext cx="1045770" cy="5872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5541"/>
            <a:ext cx="8358214" cy="714380"/>
          </a:xfrm>
        </p:spPr>
        <p:txBody>
          <a:bodyPr>
            <a:noAutofit/>
          </a:bodyPr>
          <a:lstStyle/>
          <a:p>
            <a:r>
              <a:rPr lang="en-CA" sz="2600" dirty="0" smtClean="0">
                <a:solidFill>
                  <a:srgbClr val="002060"/>
                </a:solidFill>
                <a:latin typeface="Copperplate Gothic Bold" pitchFamily="34" charset="0"/>
              </a:rPr>
              <a:t>CASHEW VS. ALMOND PRICES 2014-2017</a:t>
            </a:r>
            <a:endParaRPr lang="en-CA" sz="2600" dirty="0">
              <a:latin typeface="Copperplate Gothic Bold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IN" dirty="0" smtClean="0"/>
              <a:t>09-11 February, 2017</a:t>
            </a:r>
            <a:endParaRPr lang="en-I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93D8AD4-6898-49EE-B49C-5024E8246716}" type="slidenum">
              <a:rPr lang="en-IN" smtClean="0"/>
              <a:pPr/>
              <a:t>7</a:t>
            </a:fld>
            <a:endParaRPr lang="en-IN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1214422"/>
            <a:ext cx="8048625" cy="438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6"/>
          <p:cNvPicPr/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lum bright="-28000" contrast="52000"/>
          </a:blip>
          <a:srcRect/>
          <a:stretch>
            <a:fillRect/>
          </a:stretch>
        </p:blipFill>
        <p:spPr bwMode="auto">
          <a:xfrm>
            <a:off x="142844" y="6143644"/>
            <a:ext cx="1045770" cy="5872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>
                <a:solidFill>
                  <a:srgbClr val="002060"/>
                </a:solidFill>
                <a:latin typeface="Copperplate Gothic Bold" pitchFamily="34" charset="0"/>
              </a:rPr>
              <a:t>THANK YOU </a:t>
            </a:r>
            <a:endParaRPr lang="en-CA" dirty="0">
              <a:solidFill>
                <a:srgbClr val="002060"/>
              </a:solidFill>
              <a:latin typeface="Copperplate Gothic Bold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CA" dirty="0" smtClean="0"/>
              <a:t>WORKS CITED</a:t>
            </a:r>
          </a:p>
          <a:p>
            <a:r>
              <a:rPr lang="en-CA" dirty="0" smtClean="0"/>
              <a:t>INC – INTERNATIONAL NUT COUNCIL</a:t>
            </a:r>
          </a:p>
          <a:p>
            <a:r>
              <a:rPr lang="en-CA" dirty="0" smtClean="0"/>
              <a:t>WCC – WORLD CASHEW COUNCIL</a:t>
            </a:r>
          </a:p>
          <a:p>
            <a:r>
              <a:rPr lang="en-CA" dirty="0" smtClean="0"/>
              <a:t>AFI – ASSOCIATION OF FOOD INDUSTRIES </a:t>
            </a:r>
          </a:p>
          <a:p>
            <a:r>
              <a:rPr lang="en-CA" dirty="0" smtClean="0"/>
              <a:t>ALMOND BOARD OF CALIFORNIA</a:t>
            </a:r>
          </a:p>
          <a:p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IN" dirty="0" smtClean="0"/>
              <a:t>09-11 February, 2017</a:t>
            </a:r>
            <a:endParaRPr lang="en-I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93D8AD4-6898-49EE-B49C-5024E8246716}" type="slidenum">
              <a:rPr lang="en-IN" smtClean="0"/>
              <a:pPr/>
              <a:t>8</a:t>
            </a:fld>
            <a:endParaRPr lang="en-IN" dirty="0"/>
          </a:p>
        </p:txBody>
      </p:sp>
      <p:pic>
        <p:nvPicPr>
          <p:cNvPr id="6" name="Picture 5"/>
          <p:cNvPicPr/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lum bright="-28000" contrast="52000"/>
          </a:blip>
          <a:srcRect/>
          <a:stretch>
            <a:fillRect/>
          </a:stretch>
        </p:blipFill>
        <p:spPr bwMode="auto">
          <a:xfrm>
            <a:off x="142844" y="6143644"/>
            <a:ext cx="1045770" cy="5872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461</TotalTime>
  <Words>175</Words>
  <Application>Microsoft Office PowerPoint</Application>
  <PresentationFormat>On-screen Show (4:3)</PresentationFormat>
  <Paragraphs>71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Copperplate Gothic Bold</vt:lpstr>
      <vt:lpstr>Office Theme</vt:lpstr>
      <vt:lpstr>PowerPoint Presentation</vt:lpstr>
      <vt:lpstr>SWOT</vt:lpstr>
      <vt:lpstr>Prices of cashews vs. Other tree nuts</vt:lpstr>
      <vt:lpstr>CASHEW VS. ALMOND USA CONSUMPTION</vt:lpstr>
      <vt:lpstr>WW320 vs. WW240 Market Price Trend</vt:lpstr>
      <vt:lpstr>PowerPoint Presentation</vt:lpstr>
      <vt:lpstr>CASHEW VS. ALMOND PRICES 2014-2017</vt:lpstr>
      <vt:lpstr>THANK YOU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design-pc</dc:creator>
  <cp:lastModifiedBy>J Yeo Wei Jie</cp:lastModifiedBy>
  <cp:revision>55</cp:revision>
  <dcterms:created xsi:type="dcterms:W3CDTF">2016-02-16T09:50:06Z</dcterms:created>
  <dcterms:modified xsi:type="dcterms:W3CDTF">2017-02-09T23:41:11Z</dcterms:modified>
</cp:coreProperties>
</file>