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5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6"/>
    <p:sldMasterId id="2147483727" r:id="rId7"/>
    <p:sldMasterId id="2147483737" r:id="rId8"/>
    <p:sldMasterId id="2147483744" r:id="rId9"/>
    <p:sldMasterId id="2147483756" r:id="rId10"/>
    <p:sldMasterId id="2147483767" r:id="rId11"/>
  </p:sldMasterIdLst>
  <p:notesMasterIdLst>
    <p:notesMasterId r:id="rId18"/>
  </p:notesMasterIdLst>
  <p:handoutMasterIdLst>
    <p:handoutMasterId r:id="rId19"/>
  </p:handoutMasterIdLst>
  <p:sldIdLst>
    <p:sldId id="389" r:id="rId12"/>
    <p:sldId id="392" r:id="rId13"/>
    <p:sldId id="439" r:id="rId14"/>
    <p:sldId id="437" r:id="rId15"/>
    <p:sldId id="438" r:id="rId16"/>
    <p:sldId id="435" r:id="rId17"/>
  </p:sldIdLst>
  <p:sldSz cx="9144000" cy="6858000" type="screen4x3"/>
  <p:notesSz cx="6858000" cy="994568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8">
          <p15:clr>
            <a:srgbClr val="A4A3A4"/>
          </p15:clr>
        </p15:guide>
        <p15:guide id="2" orient="horz" pos="2440">
          <p15:clr>
            <a:srgbClr val="A4A3A4"/>
          </p15:clr>
        </p15:guide>
        <p15:guide id="3" orient="horz" pos="4190">
          <p15:clr>
            <a:srgbClr val="A4A3A4"/>
          </p15:clr>
        </p15:guide>
        <p15:guide id="4" orient="horz" pos="3396">
          <p15:clr>
            <a:srgbClr val="A4A3A4"/>
          </p15:clr>
        </p15:guide>
        <p15:guide id="5" orient="horz" pos="3765">
          <p15:clr>
            <a:srgbClr val="A4A3A4"/>
          </p15:clr>
        </p15:guide>
        <p15:guide id="6" orient="horz" pos="1892">
          <p15:clr>
            <a:srgbClr val="A4A3A4"/>
          </p15:clr>
        </p15:guide>
        <p15:guide id="7" orient="horz" pos="2060">
          <p15:clr>
            <a:srgbClr val="A4A3A4"/>
          </p15:clr>
        </p15:guide>
        <p15:guide id="8" pos="2880">
          <p15:clr>
            <a:srgbClr val="A4A3A4"/>
          </p15:clr>
        </p15:guide>
        <p15:guide id="9" pos="211">
          <p15:clr>
            <a:srgbClr val="A4A3A4"/>
          </p15:clr>
        </p15:guide>
        <p15:guide id="10" pos="564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103A"/>
    <a:srgbClr val="FCCFB6"/>
    <a:srgbClr val="FF9900"/>
    <a:srgbClr val="85CDDB"/>
    <a:srgbClr val="5B8F22"/>
    <a:srgbClr val="E37222"/>
    <a:srgbClr val="6D5047"/>
    <a:srgbClr val="B6B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71" autoAdjust="0"/>
    <p:restoredTop sz="97158" autoAdjust="0"/>
  </p:normalViewPr>
  <p:slideViewPr>
    <p:cSldViewPr snapToGrid="0" snapToObjects="1">
      <p:cViewPr varScale="1">
        <p:scale>
          <a:sx n="68" d="100"/>
          <a:sy n="68" d="100"/>
        </p:scale>
        <p:origin x="1542" y="90"/>
      </p:cViewPr>
      <p:guideLst>
        <p:guide orient="horz" pos="378"/>
        <p:guide orient="horz" pos="2440"/>
        <p:guide orient="horz" pos="4190"/>
        <p:guide orient="horz" pos="3396"/>
        <p:guide orient="horz" pos="3765"/>
        <p:guide orient="horz" pos="1892"/>
        <p:guide orient="horz" pos="2060"/>
        <p:guide pos="2880"/>
        <p:guide pos="211"/>
        <p:guide pos="564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4" d="100"/>
          <a:sy n="64" d="100"/>
        </p:scale>
        <p:origin x="-3336" y="-112"/>
      </p:cViewPr>
      <p:guideLst>
        <p:guide orient="horz" pos="3133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3.xml"/><Relationship Id="rId13" Type="http://schemas.openxmlformats.org/officeDocument/2006/relationships/slide" Target="slides/slide2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Master" Target="slideMasters/slideMaster6.xml"/><Relationship Id="rId5" Type="http://schemas.openxmlformats.org/officeDocument/2006/relationships/customXml" Target="../customXml/item5.xml"/><Relationship Id="rId15" Type="http://schemas.openxmlformats.org/officeDocument/2006/relationships/slide" Target="slides/slide4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5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4.xml"/><Relationship Id="rId14" Type="http://schemas.openxmlformats.org/officeDocument/2006/relationships/slide" Target="slides/slide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222D0E2-6F25-4586-AE12-38D1A385562D}" type="datetime1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E9BB194-9225-4211-A49C-AFB893C2A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019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61E8369-8381-4358-A496-C62400BB26DD}" type="datetime1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DE133DA-491E-41F0-9E1E-CE68AD4B03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20965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5CDDB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460" y="437476"/>
            <a:ext cx="7772400" cy="55767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4460" y="992418"/>
            <a:ext cx="6400800" cy="395550"/>
          </a:xfrm>
        </p:spPr>
        <p:txBody>
          <a:bodyPr>
            <a:noAutofit/>
          </a:bodyPr>
          <a:lstStyle>
            <a:lvl1pPr marL="0" indent="0" algn="l">
              <a:buNone/>
              <a:defRPr sz="2000" b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76238" y="6356350"/>
            <a:ext cx="293687" cy="280988"/>
          </a:xfrm>
          <a:prstGeom prst="rect">
            <a:avLst/>
          </a:prstGeom>
        </p:spPr>
        <p:txBody>
          <a:bodyPr tIns="0" rIns="0" bIns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rgbClr val="A6A6A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B3E8C9-C619-4554-9B0D-EBF4F6573E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04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68300" y="6596063"/>
            <a:ext cx="2268538" cy="2619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ChangeArrowheads="1"/>
          </p:cNvSpPr>
          <p:nvPr userDrawn="1"/>
        </p:nvSpPr>
        <p:spPr bwMode="auto">
          <a:xfrm>
            <a:off x="179388" y="830263"/>
            <a:ext cx="8709025" cy="60325"/>
          </a:xfrm>
          <a:prstGeom prst="rect">
            <a:avLst/>
          </a:prstGeom>
          <a:gradFill rotWithShape="1">
            <a:gsLst>
              <a:gs pos="0">
                <a:schemeClr val="bg1">
                  <a:alpha val="0"/>
                </a:schemeClr>
              </a:gs>
              <a:gs pos="50000">
                <a:schemeClr val="tx2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Verdana" pitchFamily="34" charset="0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699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5CDDB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460" y="437476"/>
            <a:ext cx="7772400" cy="55767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4460" y="992418"/>
            <a:ext cx="6400800" cy="395550"/>
          </a:xfrm>
        </p:spPr>
        <p:txBody>
          <a:bodyPr>
            <a:noAutofit/>
          </a:bodyPr>
          <a:lstStyle>
            <a:lvl1pPr marL="0" indent="0" algn="l">
              <a:buNone/>
              <a:defRPr sz="2000" b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76238" y="6356350"/>
            <a:ext cx="293687" cy="280988"/>
          </a:xfrm>
          <a:prstGeom prst="rect">
            <a:avLst/>
          </a:prstGeom>
        </p:spPr>
        <p:txBody>
          <a:bodyPr tIns="0" rIns="0" bIns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rgbClr val="A6A6A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FAA94F-9DEF-4098-A739-9DBE46B0A5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694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 anchor="ctr"/>
          <a:lstStyle>
            <a:lvl1pPr marL="0" indent="0" algn="l">
              <a:buNone/>
              <a:defRPr sz="2400" b="0">
                <a:solidFill>
                  <a:srgbClr val="6C6F7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4229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923315" y="1651000"/>
            <a:ext cx="3921188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5027809" y="1651000"/>
            <a:ext cx="3889178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 anchor="ctr"/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4356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 anchor="ctr"/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1275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2033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6C6F70"/>
                </a:solidFill>
              </a:defRPr>
            </a:lvl1pPr>
            <a:lvl2pPr>
              <a:defRPr>
                <a:solidFill>
                  <a:srgbClr val="6C6F70"/>
                </a:solidFill>
              </a:defRPr>
            </a:lvl2pPr>
            <a:lvl3pPr>
              <a:defRPr>
                <a:solidFill>
                  <a:srgbClr val="6C6F70"/>
                </a:solidFill>
              </a:defRPr>
            </a:lvl3pPr>
            <a:lvl4pPr>
              <a:defRPr>
                <a:solidFill>
                  <a:srgbClr val="6C6F70"/>
                </a:solidFill>
              </a:defRPr>
            </a:lvl4pPr>
            <a:lvl5pPr>
              <a:defRPr>
                <a:solidFill>
                  <a:srgbClr val="6C6F7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 anchor="ctr"/>
          <a:lstStyle>
            <a:lvl1pPr marL="0" indent="0" algn="l">
              <a:buNone/>
              <a:defRPr sz="2400" b="0">
                <a:solidFill>
                  <a:srgbClr val="6C6F7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8909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23315" y="1651000"/>
            <a:ext cx="3921188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5027809" y="1651000"/>
            <a:ext cx="3889178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 anchor="ctr"/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08756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 anchor="ctr"/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4372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8686800" cy="859536"/>
          </a:xfrm>
        </p:spPr>
        <p:txBody>
          <a:bodyPr/>
          <a:lstStyle>
            <a:lvl1pPr>
              <a:buFont typeface="Arial" pitchFamily="34" charset="0"/>
              <a:buChar char="•"/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37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752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/>
          <a:lstStyle>
            <a:lvl1pPr marL="0" indent="0" algn="l">
              <a:buNone/>
              <a:defRPr sz="2400" b="0">
                <a:solidFill>
                  <a:srgbClr val="6C6F7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71803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0103A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5" name="Picture 9" descr="KR_GroceryCo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460" y="437476"/>
            <a:ext cx="7772400" cy="55767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4460" y="992418"/>
            <a:ext cx="6400800" cy="395550"/>
          </a:xfrm>
        </p:spPr>
        <p:txBody>
          <a:bodyPr>
            <a:noAutofit/>
          </a:bodyPr>
          <a:lstStyle>
            <a:lvl1pPr marL="0" indent="0" algn="l">
              <a:buNone/>
              <a:defRPr sz="2000" b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800" smtClean="0">
                <a:solidFill>
                  <a:srgbClr val="A6A6A6"/>
                </a:solidFill>
              </a:defRPr>
            </a:lvl1pPr>
          </a:lstStyle>
          <a:p>
            <a:pPr>
              <a:defRPr/>
            </a:pPr>
            <a:fld id="{5B1C6186-5A68-4F25-A732-E5046E7602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06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37918-3DFD-4E3E-9829-9C1074700F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9815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6C6F70"/>
                </a:solidFill>
              </a:defRPr>
            </a:lvl1pPr>
            <a:lvl2pPr>
              <a:defRPr>
                <a:solidFill>
                  <a:srgbClr val="6C6F70"/>
                </a:solidFill>
              </a:defRPr>
            </a:lvl2pPr>
            <a:lvl3pPr>
              <a:defRPr>
                <a:solidFill>
                  <a:srgbClr val="6C6F70"/>
                </a:solidFill>
              </a:defRPr>
            </a:lvl3pPr>
            <a:lvl4pPr>
              <a:defRPr>
                <a:solidFill>
                  <a:srgbClr val="6C6F70"/>
                </a:solidFill>
              </a:defRPr>
            </a:lvl4pPr>
            <a:lvl5pPr>
              <a:defRPr>
                <a:solidFill>
                  <a:srgbClr val="6C6F7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 anchor="ctr"/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r">
              <a:defRPr sz="800" smtClean="0">
                <a:solidFill>
                  <a:srgbClr val="A6A6A6"/>
                </a:solidFill>
              </a:defRPr>
            </a:lvl1pPr>
          </a:lstStyle>
          <a:p>
            <a:pPr>
              <a:defRPr/>
            </a:pPr>
            <a:fld id="{D12E88D0-1E4C-4B74-8D24-37DD65BD4B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0577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D0103A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3315" y="1651000"/>
            <a:ext cx="3921188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7809" y="1651000"/>
            <a:ext cx="3889178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 anchor="ctr"/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r">
              <a:defRPr sz="800" smtClean="0">
                <a:solidFill>
                  <a:srgbClr val="A6A6A6"/>
                </a:solidFill>
              </a:defRPr>
            </a:lvl1pPr>
          </a:lstStyle>
          <a:p>
            <a:pPr>
              <a:defRPr/>
            </a:pPr>
            <a:fld id="{9BC64F86-D902-4458-8D55-7472E16D97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3432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 anchor="ctr"/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r">
              <a:defRPr sz="800" smtClean="0">
                <a:solidFill>
                  <a:srgbClr val="A6A6A6"/>
                </a:solidFill>
              </a:defRPr>
            </a:lvl1pPr>
          </a:lstStyle>
          <a:p>
            <a:pPr>
              <a:defRPr/>
            </a:pPr>
            <a:fld id="{14CBC903-3402-4564-B7AA-0D520B9C59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7274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800" smtClean="0">
                <a:solidFill>
                  <a:srgbClr val="A6A6A6"/>
                </a:solidFill>
              </a:defRPr>
            </a:lvl1pPr>
          </a:lstStyle>
          <a:p>
            <a:pPr>
              <a:defRPr/>
            </a:pPr>
            <a:fld id="{6163FD06-4F43-4D01-99DB-1AC76E3202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3923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ECF18-720F-4221-AF01-E0D1EC2C9311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E4795-9E0D-40D4-82CB-AE3F74E03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503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BFB59-92A4-43C7-BDE8-C7223C5ADC6D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EA19E-E795-4300-B9B2-BE42AD749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2705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95694-7582-47BA-B3CA-F3CD46EEE89A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3354A-1B0F-4B52-A346-0F02994A2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393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E3FF5-1568-478D-9204-4296664C3C1B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CF062-1056-4A5A-92BE-18220AF6C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94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923315" y="1651000"/>
            <a:ext cx="3921188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5027809" y="1651000"/>
            <a:ext cx="3889178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 anchor="ctr"/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7456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324DC-1CBA-43CB-81A6-53A1320D26D0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25877-1E3C-450E-B3C0-E74D5A2B7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6301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A1522-9A3A-410D-BCCF-0DA2160C432D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9ACF5-72B8-4D73-8957-67524C58EF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1917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94479-4573-4007-B18A-5AF41CDCC223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BE420-F474-476B-8109-C00E535875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0768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B06BF-8D43-45E6-B041-97205D0F6037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096C8-C944-4F73-85E9-81A4F06065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6977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F4126-862C-447B-BB41-DB17740946C4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39192-F150-471B-B613-384952229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210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ADED5-E5BE-4013-850B-5633A1C313E8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1DB10-D076-4F5B-9A7E-11F0B741BD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619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8C7E2-39AB-41B0-B7FE-CBC10684C714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143FA-38CF-400F-B835-DDE008204B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91112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5CDDB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5" name="Picture 11" descr="KR_GroceryCo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460" y="437476"/>
            <a:ext cx="7772400" cy="55767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4460" y="992418"/>
            <a:ext cx="6400800" cy="395550"/>
          </a:xfrm>
        </p:spPr>
        <p:txBody>
          <a:bodyPr>
            <a:noAutofit/>
          </a:bodyPr>
          <a:lstStyle>
            <a:lvl1pPr marL="0" indent="0" algn="l">
              <a:buNone/>
              <a:defRPr sz="2000" b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76238" y="6356350"/>
            <a:ext cx="293687" cy="280988"/>
          </a:xfrm>
          <a:prstGeom prst="rect">
            <a:avLst/>
          </a:prstGeom>
        </p:spPr>
        <p:txBody>
          <a:bodyPr tIns="0" rIns="0" bIns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rgbClr val="A6A6A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45A67A-C6A4-4E61-B836-8ACD85A035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983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/>
          <a:lstStyle>
            <a:lvl1pPr marL="0" indent="0" algn="l">
              <a:buNone/>
              <a:defRPr sz="2400" b="0">
                <a:solidFill>
                  <a:srgbClr val="6C6F7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75109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923315" y="1651000"/>
            <a:ext cx="3921188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5027809" y="1651000"/>
            <a:ext cx="3889178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 anchor="ctr"/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1010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3"/>
          </p:nvPr>
        </p:nvSpPr>
        <p:spPr>
          <a:xfrm>
            <a:off x="330477" y="823774"/>
            <a:ext cx="7993672" cy="401458"/>
          </a:xfrm>
        </p:spPr>
        <p:txBody>
          <a:bodyPr>
            <a:noAutofit/>
          </a:bodyPr>
          <a:lstStyle>
            <a:lvl1pPr marL="0" indent="0" algn="l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89346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3"/>
          </p:nvPr>
        </p:nvSpPr>
        <p:spPr>
          <a:xfrm>
            <a:off x="330477" y="823774"/>
            <a:ext cx="7993672" cy="401458"/>
          </a:xfrm>
        </p:spPr>
        <p:txBody>
          <a:bodyPr>
            <a:noAutofit/>
          </a:bodyPr>
          <a:lstStyle>
            <a:lvl1pPr marL="0" indent="0" algn="l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331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40860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6C6F70"/>
                </a:solidFill>
              </a:defRPr>
            </a:lvl1pPr>
            <a:lvl2pPr>
              <a:defRPr>
                <a:solidFill>
                  <a:srgbClr val="6C6F70"/>
                </a:solidFill>
              </a:defRPr>
            </a:lvl2pPr>
            <a:lvl3pPr>
              <a:defRPr>
                <a:solidFill>
                  <a:srgbClr val="6C6F70"/>
                </a:solidFill>
              </a:defRPr>
            </a:lvl3pPr>
            <a:lvl4pPr>
              <a:defRPr>
                <a:solidFill>
                  <a:srgbClr val="6C6F70"/>
                </a:solidFill>
              </a:defRPr>
            </a:lvl4pPr>
            <a:lvl5pPr>
              <a:defRPr>
                <a:solidFill>
                  <a:srgbClr val="6C6F7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>
            <a:noAutofit/>
          </a:bodyPr>
          <a:lstStyle>
            <a:lvl1pPr marL="0" indent="0" algn="l">
              <a:buNone/>
              <a:defRPr sz="2400" b="0">
                <a:solidFill>
                  <a:srgbClr val="6C6F7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040631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23315" y="1651000"/>
            <a:ext cx="3921188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5027809" y="1651000"/>
            <a:ext cx="3889178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 anchor="ctr"/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32109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 anchor="ctr"/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59330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8686800" cy="859536"/>
          </a:xfrm>
        </p:spPr>
        <p:txBody>
          <a:bodyPr/>
          <a:lstStyle>
            <a:lvl1pPr>
              <a:buFont typeface="Arial" pitchFamily="34" charset="0"/>
              <a:buChar char="•"/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37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7625" y="6324600"/>
            <a:ext cx="75438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90173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 userDrawn="1"/>
        </p:nvSpPr>
        <p:spPr bwMode="auto">
          <a:xfrm>
            <a:off x="368300" y="6596063"/>
            <a:ext cx="2268538" cy="2619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Picture 1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144"/>
          <a:stretch>
            <a:fillRect/>
          </a:stretch>
        </p:blipFill>
        <p:spPr bwMode="auto">
          <a:xfrm>
            <a:off x="7604125" y="0"/>
            <a:ext cx="1539875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6"/>
          <p:cNvSpPr>
            <a:spLocks noChangeArrowheads="1"/>
          </p:cNvSpPr>
          <p:nvPr userDrawn="1"/>
        </p:nvSpPr>
        <p:spPr bwMode="auto">
          <a:xfrm>
            <a:off x="179388" y="830263"/>
            <a:ext cx="8709025" cy="60325"/>
          </a:xfrm>
          <a:prstGeom prst="rect">
            <a:avLst/>
          </a:prstGeom>
          <a:gradFill rotWithShape="1">
            <a:gsLst>
              <a:gs pos="0">
                <a:schemeClr val="bg1">
                  <a:alpha val="0"/>
                </a:schemeClr>
              </a:gs>
              <a:gs pos="50000">
                <a:schemeClr val="tx2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Verdana" pitchFamily="34" charset="0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BC6874-5A3F-4900-B8BE-443A8CC74B97}" type="datetime1">
              <a:rPr lang="en-US"/>
              <a:pPr>
                <a:defRPr/>
              </a:pPr>
              <a:t>2/10/2017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9088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403129B-E2CE-4360-9A07-295456C83D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049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8738" y="1295400"/>
            <a:ext cx="6486525" cy="315277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/>
          <a:p>
            <a:pPr defTabSz="914400" fontAlgn="auto">
              <a:spcBef>
                <a:spcPts val="2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/>
            </a:pP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5CDDB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B1107-8E38-4944-9125-A64B1593D820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2E9A6-F47C-45D9-BFDB-28DF914101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5963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11D3E-DD3D-4EDD-9260-28B2E910A69A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3FC4E-E8C4-43BB-B247-67D13CCD15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724183"/>
      </p:ext>
    </p:extLst>
  </p:cSld>
  <p:clrMapOvr>
    <a:masterClrMapping/>
  </p:clrMapOvr>
  <p:hf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ABD38-6CEC-494E-8237-41B549F2489E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45BC1-0D9A-4C32-B823-989F58F23E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71184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548481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/>
          <a:lstStyle>
            <a:lvl1pPr algn="ct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8A86-F144-4C2C-A10E-2512AFD0B371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6672A-2BE3-4DEB-A742-F2F790041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28953"/>
      </p:ext>
    </p:extLst>
  </p:cSld>
  <p:clrMapOvr>
    <a:masterClrMapping/>
  </p:clrMapOvr>
  <p:hf hdr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420AD-DD74-47D7-AF16-52E189912326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D1F8C-BE8A-4008-A156-93AE67DD2E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820210"/>
      </p:ext>
    </p:extLst>
  </p:cSld>
  <p:clrMapOvr>
    <a:masterClrMapping/>
  </p:clrMapOvr>
  <p:hf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0A44D-13E4-4A94-9BAF-09CD7F196CE3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5CC33-714C-4D9A-9625-82122F5C7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054862"/>
      </p:ext>
    </p:extLst>
  </p:cSld>
  <p:clrMapOvr>
    <a:masterClrMapping/>
  </p:clrMapOvr>
  <p:hf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E4462-BBFE-4EC1-8DDA-B1676EE25632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C3EFE-0554-418A-B22F-F7EB37212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69886"/>
      </p:ext>
    </p:extLst>
  </p:cSld>
  <p:clrMapOvr>
    <a:masterClrMapping/>
  </p:clrMapOvr>
  <p:hf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142D1-BD93-4EA8-A798-F9F249EC5575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23A96-98EB-460D-9664-FFC47E678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4250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92D30-394E-43BC-B94D-0B104EB6486E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18C0E-D942-4D72-BC5E-B25E19E2AE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32658"/>
      </p:ext>
    </p:extLst>
  </p:cSld>
  <p:clrMapOvr>
    <a:masterClrMapping/>
  </p:clrMapOvr>
  <p:hf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1A572-D81C-4C96-A1AA-C22C56BC8333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03FD4-D615-4C14-9F0D-03F564CCB0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218447"/>
      </p:ext>
    </p:extLst>
  </p:cSld>
  <p:clrMapOvr>
    <a:masterClrMapping/>
  </p:clrMapOvr>
  <p:hf hdr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6E32B-FEDE-486A-8A6E-7A9D9E28EE62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87DAB-A398-4686-BE12-49A23CA117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16426"/>
      </p:ext>
    </p:extLst>
  </p:cSld>
  <p:clrMapOvr>
    <a:masterClrMapping/>
  </p:clrMapOvr>
  <p:hf hdr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0BE0F-76BA-4E44-9E42-A206D2488BCE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AF1EB-9C8A-43CF-8FF0-59979C9AD1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372067"/>
      </p:ext>
    </p:extLst>
  </p:cSld>
  <p:clrMapOvr>
    <a:masterClrMapping/>
  </p:clrMapOvr>
  <p:hf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4850" y="6456363"/>
            <a:ext cx="719138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3"/>
          </p:nvPr>
        </p:nvSpPr>
        <p:spPr>
          <a:xfrm>
            <a:off x="330477" y="823774"/>
            <a:ext cx="7993672" cy="401458"/>
          </a:xfrm>
        </p:spPr>
        <p:txBody>
          <a:bodyPr>
            <a:noAutofit/>
          </a:bodyPr>
          <a:lstStyle>
            <a:lvl1pPr marL="0" indent="0" algn="l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3325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6C6F70"/>
                </a:solidFill>
              </a:defRPr>
            </a:lvl1pPr>
            <a:lvl2pPr>
              <a:defRPr>
                <a:solidFill>
                  <a:srgbClr val="6C6F70"/>
                </a:solidFill>
              </a:defRPr>
            </a:lvl2pPr>
            <a:lvl3pPr>
              <a:defRPr>
                <a:solidFill>
                  <a:srgbClr val="6C6F70"/>
                </a:solidFill>
              </a:defRPr>
            </a:lvl3pPr>
            <a:lvl4pPr>
              <a:defRPr>
                <a:solidFill>
                  <a:srgbClr val="6C6F70"/>
                </a:solidFill>
              </a:defRPr>
            </a:lvl4pPr>
            <a:lvl5pPr>
              <a:defRPr>
                <a:solidFill>
                  <a:srgbClr val="6C6F7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>
            <a:noAutofit/>
          </a:bodyPr>
          <a:lstStyle>
            <a:lvl1pPr marL="0" indent="0" algn="l">
              <a:buNone/>
              <a:defRPr sz="2400" b="0">
                <a:solidFill>
                  <a:srgbClr val="6C6F7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893795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4850" y="6456363"/>
            <a:ext cx="719138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3"/>
          </p:nvPr>
        </p:nvSpPr>
        <p:spPr>
          <a:xfrm>
            <a:off x="330477" y="823774"/>
            <a:ext cx="7993672" cy="401458"/>
          </a:xfrm>
        </p:spPr>
        <p:txBody>
          <a:bodyPr>
            <a:noAutofit/>
          </a:bodyPr>
          <a:lstStyle>
            <a:lvl1pPr marL="0" indent="0" algn="l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1141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23315" y="1651000"/>
            <a:ext cx="3921188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5027809" y="1651000"/>
            <a:ext cx="3889178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 anchor="ctr"/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7300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923316" y="1008242"/>
            <a:ext cx="7993672" cy="401458"/>
          </a:xfrm>
        </p:spPr>
        <p:txBody>
          <a:bodyPr anchor="ctr"/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530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8686800" cy="859536"/>
          </a:xfrm>
        </p:spPr>
        <p:txBody>
          <a:bodyPr/>
          <a:lstStyle>
            <a:lvl1pPr>
              <a:buFont typeface="Arial" pitchFamily="34" charset="0"/>
              <a:buChar char="•"/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37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 noChangeArrowheads="1"/>
          </p:cNvSpPr>
          <p:nvPr>
            <p:ph type="ftr" sz="quarter" idx="10"/>
          </p:nvPr>
        </p:nvSpPr>
        <p:spPr>
          <a:xfrm>
            <a:off x="47625" y="6324600"/>
            <a:ext cx="75438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151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22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KR_GroceryCo_PPT_ContentSlide_630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330200" y="234950"/>
            <a:ext cx="799465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23925" y="1655763"/>
            <a:ext cx="7993063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815388" y="-131763"/>
            <a:ext cx="293687" cy="280988"/>
          </a:xfrm>
          <a:prstGeom prst="rect">
            <a:avLst/>
          </a:prstGeom>
        </p:spPr>
        <p:txBody>
          <a:bodyPr tIns="0" rIns="0" bIns="0" anchor="b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C3DEDDE8-1D1C-4B9A-BCC5-C6FA369E3C2B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45" r:id="rId9"/>
    <p:sldLayoutId id="2147483846" r:id="rId10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3200" b="1" kern="1200">
          <a:solidFill>
            <a:srgbClr val="85CDDB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Clr>
          <a:srgbClr val="4BACC6"/>
        </a:buClr>
        <a:buFont typeface="Arial" pitchFamily="34" charset="0"/>
        <a:buChar char="•"/>
        <a:defRPr b="1" kern="1200">
          <a:solidFill>
            <a:srgbClr val="6C6F7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1600" kern="1200">
          <a:solidFill>
            <a:srgbClr val="6C6F7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1400" kern="1200">
          <a:solidFill>
            <a:srgbClr val="6C6F7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1200" kern="1200">
          <a:solidFill>
            <a:srgbClr val="6C6F7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200" kern="1200">
          <a:solidFill>
            <a:srgbClr val="6C6F7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KR_GroceryCo_PPT_ContentSlide_630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923925" y="419100"/>
            <a:ext cx="7993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23925" y="1655763"/>
            <a:ext cx="7993063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3" name="TextBox 7"/>
          <p:cNvSpPr txBox="1">
            <a:spLocks noChangeArrowheads="1"/>
          </p:cNvSpPr>
          <p:nvPr userDrawn="1"/>
        </p:nvSpPr>
        <p:spPr bwMode="auto">
          <a:xfrm>
            <a:off x="30163" y="6775450"/>
            <a:ext cx="962025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aseline="30000">
                <a:solidFill>
                  <a:srgbClr val="A6A6A6"/>
                </a:solidFill>
              </a:rPr>
              <a:t>Kraft Foods Group, Inc.</a:t>
            </a:r>
            <a:endParaRPr lang="en-US" sz="1200">
              <a:solidFill>
                <a:srgbClr val="A6A6A6"/>
              </a:solidFill>
            </a:endParaRPr>
          </a:p>
        </p:txBody>
      </p:sp>
      <p:pic>
        <p:nvPicPr>
          <p:cNvPr id="2054" name="Picture 9" descr="Kraft_Logo_K_Small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4850" y="6467475"/>
            <a:ext cx="5937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815388" y="-131763"/>
            <a:ext cx="293687" cy="280988"/>
          </a:xfrm>
          <a:prstGeom prst="rect">
            <a:avLst/>
          </a:prstGeom>
        </p:spPr>
        <p:txBody>
          <a:bodyPr tIns="0" rIns="0" bIns="0" anchor="b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546A0D8-3B58-4C43-91F9-5189568CFCD0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3200" b="1" kern="1200">
          <a:solidFill>
            <a:srgbClr val="85CDDB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b="1" kern="1200">
          <a:solidFill>
            <a:srgbClr val="6C6F7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1600" kern="1200">
          <a:solidFill>
            <a:srgbClr val="6C6F7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1400" kern="1200">
          <a:solidFill>
            <a:srgbClr val="6C6F7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1200" kern="1200">
          <a:solidFill>
            <a:srgbClr val="6C6F7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200" kern="1200">
          <a:solidFill>
            <a:srgbClr val="6C6F7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1" descr="KR_GroceryCo_PPT_ContentSlide_199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itle Placeholder 1"/>
          <p:cNvSpPr>
            <a:spLocks noGrp="1"/>
          </p:cNvSpPr>
          <p:nvPr>
            <p:ph type="title"/>
          </p:nvPr>
        </p:nvSpPr>
        <p:spPr bwMode="auto">
          <a:xfrm>
            <a:off x="923925" y="419100"/>
            <a:ext cx="7993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23925" y="1655763"/>
            <a:ext cx="7993063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7" name="TextBox 7"/>
          <p:cNvSpPr txBox="1">
            <a:spLocks noChangeArrowheads="1"/>
          </p:cNvSpPr>
          <p:nvPr userDrawn="1"/>
        </p:nvSpPr>
        <p:spPr bwMode="auto">
          <a:xfrm>
            <a:off x="1001713" y="6557963"/>
            <a:ext cx="962025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aseline="30000">
                <a:solidFill>
                  <a:srgbClr val="A6A6A6"/>
                </a:solidFill>
              </a:rPr>
              <a:t>Kraft Foods Group, Inc.</a:t>
            </a:r>
            <a:endParaRPr lang="en-US" sz="1200">
              <a:solidFill>
                <a:srgbClr val="A6A6A6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238" y="6356350"/>
            <a:ext cx="293687" cy="280988"/>
          </a:xfrm>
          <a:prstGeom prst="rect">
            <a:avLst/>
          </a:prstGeom>
        </p:spPr>
        <p:txBody>
          <a:bodyPr tIns="0" rIns="0" bIns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prstClr val="white">
                    <a:lumMod val="6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B10846-68F4-4B1B-8ED5-3FEECB2B42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14" r:id="rId2"/>
    <p:sldLayoutId id="2147483849" r:id="rId3"/>
    <p:sldLayoutId id="2147483850" r:id="rId4"/>
    <p:sldLayoutId id="2147483851" r:id="rId5"/>
    <p:sldLayoutId id="2147483852" r:id="rId6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3200" b="1" kern="1200">
          <a:solidFill>
            <a:srgbClr val="D0103A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200" b="1">
          <a:solidFill>
            <a:srgbClr val="D0103A"/>
          </a:solidFill>
          <a:latin typeface="Calibri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200" b="1">
          <a:solidFill>
            <a:srgbClr val="D0103A"/>
          </a:solidFill>
          <a:latin typeface="Calibri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200" b="1">
          <a:solidFill>
            <a:srgbClr val="D0103A"/>
          </a:solidFill>
          <a:latin typeface="Calibri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200" b="1">
          <a:solidFill>
            <a:srgbClr val="D0103A"/>
          </a:solidFill>
          <a:latin typeface="Calibri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D0103A"/>
          </a:solidFill>
          <a:latin typeface="Calibri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D0103A"/>
          </a:solidFill>
          <a:latin typeface="Calibri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D0103A"/>
          </a:solidFill>
          <a:latin typeface="Calibri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D0103A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b="1" kern="1200">
          <a:solidFill>
            <a:srgbClr val="6C6F7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1600" kern="1200">
          <a:solidFill>
            <a:srgbClr val="6C6F7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1400" kern="1200">
          <a:solidFill>
            <a:srgbClr val="6C6F7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1200" kern="1200">
          <a:solidFill>
            <a:srgbClr val="6C6F7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200" kern="1200">
          <a:solidFill>
            <a:srgbClr val="6C6F7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5D24BC-CDF4-42A7-A468-507BDAE3FFE1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06874E-AFF9-49D0-959C-9FF4B113DF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" descr="KR_GroceryCo_PPT_ContentSlide_630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itle Placeholder 1"/>
          <p:cNvSpPr>
            <a:spLocks noGrp="1"/>
          </p:cNvSpPr>
          <p:nvPr>
            <p:ph type="title"/>
          </p:nvPr>
        </p:nvSpPr>
        <p:spPr bwMode="auto">
          <a:xfrm>
            <a:off x="330200" y="234950"/>
            <a:ext cx="799465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23925" y="1655763"/>
            <a:ext cx="7993063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5" name="TextBox 7"/>
          <p:cNvSpPr txBox="1">
            <a:spLocks noChangeArrowheads="1"/>
          </p:cNvSpPr>
          <p:nvPr userDrawn="1"/>
        </p:nvSpPr>
        <p:spPr bwMode="auto">
          <a:xfrm>
            <a:off x="30163" y="6775450"/>
            <a:ext cx="962025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aseline="30000">
                <a:solidFill>
                  <a:srgbClr val="A6A6A6"/>
                </a:solidFill>
              </a:rPr>
              <a:t>Kraft Foods Group, Inc.</a:t>
            </a:r>
            <a:endParaRPr lang="en-US" sz="1200">
              <a:solidFill>
                <a:srgbClr val="A6A6A6"/>
              </a:solidFill>
            </a:endParaRPr>
          </a:p>
        </p:txBody>
      </p:sp>
      <p:pic>
        <p:nvPicPr>
          <p:cNvPr id="5126" name="Picture 9" descr="Kraft_Logo_K_Small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4850" y="6467475"/>
            <a:ext cx="5937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815388" y="-131763"/>
            <a:ext cx="293687" cy="280988"/>
          </a:xfrm>
          <a:prstGeom prst="rect">
            <a:avLst/>
          </a:prstGeom>
        </p:spPr>
        <p:txBody>
          <a:bodyPr tIns="0" rIns="0" bIns="0" anchor="b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5272DDC-FD29-4F7F-A9EE-47CEF754750D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54" r:id="rId9"/>
    <p:sldLayoutId id="2147483855" r:id="rId10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3200" b="1" kern="1200">
          <a:solidFill>
            <a:srgbClr val="85CDDB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85CDDB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Clr>
          <a:srgbClr val="4BACC6"/>
        </a:buClr>
        <a:buFont typeface="Arial" pitchFamily="34" charset="0"/>
        <a:buChar char="•"/>
        <a:defRPr b="1" kern="1200">
          <a:solidFill>
            <a:srgbClr val="6C6F7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1600" kern="1200">
          <a:solidFill>
            <a:srgbClr val="6C6F7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1400" kern="1200">
          <a:solidFill>
            <a:srgbClr val="6C6F7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1200" kern="1200">
          <a:solidFill>
            <a:srgbClr val="6C6F7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200" kern="1200">
          <a:solidFill>
            <a:srgbClr val="6C6F7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549275" y="107950"/>
            <a:ext cx="804227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49275" y="1600200"/>
            <a:ext cx="804227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275" y="62753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220DD3-80A2-421D-A028-EA947980607F}" type="datetimeFigureOut">
              <a:rPr lang="en-US"/>
              <a:pPr>
                <a:defRPr/>
              </a:pPr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113" y="6275388"/>
            <a:ext cx="4840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813" y="627538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3600" smtClean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115D373-5E8E-441D-BE76-475B1D4ED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151" name="Picture 6" descr="KR_GroceryCo_PPT_ContentSlide_630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815388" y="-131763"/>
            <a:ext cx="293687" cy="280988"/>
          </a:xfrm>
          <a:prstGeom prst="rect">
            <a:avLst/>
          </a:prstGeom>
        </p:spPr>
        <p:txBody>
          <a:bodyPr tIns="0" rIns="0" bIns="0" anchor="b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B859B98B-4224-4BCD-BE37-233F39E16EDE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  <p:sldLayoutId id="2147483857" r:id="rId13"/>
    <p:sldLayoutId id="2147483858" r:id="rId14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/>
        </a:defRPr>
      </a:lvl2pPr>
      <a:lvl3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/>
        </a:defRPr>
      </a:lvl3pPr>
      <a:lvl4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/>
        </a:defRPr>
      </a:lvl4pPr>
      <a:lvl5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/>
        </a:defRPr>
      </a:lvl9pPr>
    </p:titleStyle>
    <p:bodyStyle>
      <a:lvl1pPr marL="349250" indent="-349250" algn="l" rtl="0" fontAlgn="base">
        <a:spcBef>
          <a:spcPts val="2000"/>
        </a:spcBef>
        <a:spcAft>
          <a:spcPct val="0"/>
        </a:spcAft>
        <a:buClr>
          <a:srgbClr val="6FB7D7"/>
        </a:buClr>
        <a:buSzPct val="110000"/>
        <a:buFont typeface="Wingdings 2" pitchFamily="18" charset="2"/>
        <a:buChar char=""/>
        <a:defRPr sz="24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336550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pitchFamily="18" charset="2"/>
        <a:buChar char=""/>
        <a:defRPr sz="2200" kern="1200">
          <a:solidFill>
            <a:srgbClr val="595959"/>
          </a:solidFill>
          <a:latin typeface="+mn-lt"/>
          <a:ea typeface="+mn-ea"/>
          <a:cs typeface="+mn-cs"/>
        </a:defRPr>
      </a:lvl2pPr>
      <a:lvl3pPr marL="96837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pitchFamily="18" charset="2"/>
        <a:buChar char=""/>
        <a:defRPr sz="2000" kern="1200">
          <a:solidFill>
            <a:srgbClr val="595959"/>
          </a:solidFill>
          <a:latin typeface="+mn-lt"/>
          <a:ea typeface="+mn-ea"/>
          <a:cs typeface="+mn-cs"/>
        </a:defRPr>
      </a:lvl3pPr>
      <a:lvl4pPr marL="1263650" indent="-295275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pitchFamily="18" charset="2"/>
        <a:buChar char=""/>
        <a:defRPr kern="1200">
          <a:solidFill>
            <a:srgbClr val="595959"/>
          </a:solidFill>
          <a:latin typeface="+mn-lt"/>
          <a:ea typeface="+mn-ea"/>
          <a:cs typeface="+mn-cs"/>
        </a:defRPr>
      </a:lvl4pPr>
      <a:lvl5pPr marL="154622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pitchFamily="18" charset="2"/>
        <a:buChar char=""/>
        <a:defRPr kern="1200">
          <a:solidFill>
            <a:srgbClr val="595959"/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9.xml"/><Relationship Id="rId5" Type="http://schemas.microsoft.com/office/2007/relationships/hdphoto" Target="../media/hdphoto1.wdp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08195" y="2164686"/>
            <a:ext cx="7822372" cy="441196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85CDDB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600" dirty="0">
                <a:solidFill>
                  <a:srgbClr val="002060"/>
                </a:solidFill>
              </a:rPr>
              <a:t>Hari Nair </a:t>
            </a:r>
            <a:r>
              <a:rPr lang="en-US" sz="3000" dirty="0">
                <a:solidFill>
                  <a:srgbClr val="002060"/>
                </a:solidFill>
              </a:rPr>
              <a:t>				</a:t>
            </a:r>
            <a:r>
              <a:rPr lang="en-US" sz="2100" dirty="0">
                <a:solidFill>
                  <a:srgbClr val="002060"/>
                </a:solidFill>
              </a:rPr>
              <a:t>Western India Cashew Company</a:t>
            </a:r>
          </a:p>
          <a:p>
            <a:pPr fontAlgn="auto">
              <a:spcAft>
                <a:spcPts val="0"/>
              </a:spcAft>
              <a:defRPr/>
            </a:pPr>
            <a:endParaRPr lang="en-US" sz="21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600" dirty="0">
                <a:solidFill>
                  <a:srgbClr val="002060"/>
                </a:solidFill>
              </a:rPr>
              <a:t>Krishnan Nair</a:t>
            </a:r>
            <a:r>
              <a:rPr lang="en-US" sz="2100" dirty="0">
                <a:solidFill>
                  <a:srgbClr val="002060"/>
                </a:solidFill>
              </a:rPr>
              <a:t>		</a:t>
            </a:r>
            <a:r>
              <a:rPr lang="en-US" sz="2100">
                <a:solidFill>
                  <a:srgbClr val="002060"/>
                </a:solidFill>
              </a:rPr>
              <a:t> KGN </a:t>
            </a:r>
            <a:r>
              <a:rPr lang="en-US" sz="2100" dirty="0">
                <a:solidFill>
                  <a:srgbClr val="002060"/>
                </a:solidFill>
              </a:rPr>
              <a:t>&amp; Company</a:t>
            </a:r>
          </a:p>
          <a:p>
            <a:pPr fontAlgn="auto">
              <a:spcAft>
                <a:spcPts val="0"/>
              </a:spcAft>
              <a:defRPr/>
            </a:pPr>
            <a:endParaRPr lang="en-US" sz="21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600" dirty="0">
                <a:solidFill>
                  <a:srgbClr val="002060"/>
                </a:solidFill>
              </a:rPr>
              <a:t>Evan</a:t>
            </a:r>
            <a:r>
              <a:rPr lang="en-US" sz="2800" dirty="0">
                <a:solidFill>
                  <a:srgbClr val="002060"/>
                </a:solidFill>
              </a:rPr>
              <a:t>			</a:t>
            </a:r>
            <a:r>
              <a:rPr lang="en-US" sz="2100" dirty="0">
                <a:solidFill>
                  <a:srgbClr val="002060"/>
                </a:solidFill>
              </a:rPr>
              <a:t>	 Hefei </a:t>
            </a:r>
            <a:r>
              <a:rPr lang="en-US" sz="2100" dirty="0" err="1">
                <a:solidFill>
                  <a:srgbClr val="002060"/>
                </a:solidFill>
              </a:rPr>
              <a:t>Meiya</a:t>
            </a:r>
            <a:endParaRPr lang="en-US" sz="21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100" dirty="0">
                <a:solidFill>
                  <a:srgbClr val="002060"/>
                </a:solidFill>
              </a:rPr>
              <a:t>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>
                <a:solidFill>
                  <a:srgbClr val="002060"/>
                </a:solidFill>
              </a:rPr>
              <a:t>Bruce Xiao </a:t>
            </a:r>
            <a:r>
              <a:rPr lang="en-US" sz="2100" dirty="0">
                <a:solidFill>
                  <a:srgbClr val="002060"/>
                </a:solidFill>
              </a:rPr>
              <a:t>		 Hefei Taiho</a:t>
            </a:r>
          </a:p>
          <a:p>
            <a:pPr fontAlgn="auto">
              <a:spcAft>
                <a:spcPts val="0"/>
              </a:spcAft>
              <a:defRPr/>
            </a:pPr>
            <a:endParaRPr lang="en-US" sz="21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600" dirty="0">
                <a:solidFill>
                  <a:srgbClr val="002060"/>
                </a:solidFill>
              </a:rPr>
              <a:t>A </a:t>
            </a:r>
            <a:r>
              <a:rPr lang="en-US" sz="2600" dirty="0" err="1">
                <a:solidFill>
                  <a:srgbClr val="002060"/>
                </a:solidFill>
              </a:rPr>
              <a:t>Barathy</a:t>
            </a:r>
            <a:r>
              <a:rPr lang="en-US" sz="2100" dirty="0">
                <a:solidFill>
                  <a:srgbClr val="002060"/>
                </a:solidFill>
              </a:rPr>
              <a:t>			 GI Technologies</a:t>
            </a:r>
          </a:p>
          <a:p>
            <a:pPr fontAlgn="auto">
              <a:spcAft>
                <a:spcPts val="0"/>
              </a:spcAft>
              <a:defRPr/>
            </a:pPr>
            <a:endParaRPr lang="en-US" sz="28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800" dirty="0" err="1">
                <a:solidFill>
                  <a:srgbClr val="002060"/>
                </a:solidFill>
              </a:rPr>
              <a:t>Sasisekar</a:t>
            </a:r>
            <a:r>
              <a:rPr lang="en-US" sz="2800" dirty="0">
                <a:solidFill>
                  <a:srgbClr val="002060"/>
                </a:solidFill>
              </a:rPr>
              <a:t>  </a:t>
            </a:r>
            <a:r>
              <a:rPr lang="en-US" sz="2100" dirty="0">
                <a:solidFill>
                  <a:srgbClr val="002060"/>
                </a:solidFill>
              </a:rPr>
              <a:t>                 </a:t>
            </a:r>
            <a:r>
              <a:rPr lang="en-US" sz="2100" dirty="0" err="1">
                <a:solidFill>
                  <a:srgbClr val="002060"/>
                </a:solidFill>
              </a:rPr>
              <a:t>nanoPix</a:t>
            </a:r>
            <a:endParaRPr lang="en-US" sz="21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US" sz="21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600" dirty="0">
                <a:solidFill>
                  <a:srgbClr val="002060"/>
                </a:solidFill>
              </a:rPr>
              <a:t>Stefano </a:t>
            </a:r>
            <a:r>
              <a:rPr lang="en-US" sz="2600" dirty="0" err="1">
                <a:solidFill>
                  <a:srgbClr val="002060"/>
                </a:solidFill>
              </a:rPr>
              <a:t>Massari</a:t>
            </a:r>
            <a:r>
              <a:rPr lang="en-US" sz="2100" dirty="0">
                <a:solidFill>
                  <a:srgbClr val="002060"/>
                </a:solidFill>
              </a:rPr>
              <a:t>	 </a:t>
            </a:r>
            <a:r>
              <a:rPr lang="en-US" sz="2100" dirty="0" err="1">
                <a:solidFill>
                  <a:srgbClr val="002060"/>
                </a:solidFill>
              </a:rPr>
              <a:t>Oltemare</a:t>
            </a:r>
            <a:endParaRPr lang="en-US" sz="21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US" sz="21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US" sz="21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US" sz="21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US" sz="21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US" sz="2100" dirty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22532" name="Text Box 3"/>
          <p:cNvSpPr txBox="1">
            <a:spLocks noChangeArrowheads="1"/>
          </p:cNvSpPr>
          <p:nvPr/>
        </p:nvSpPr>
        <p:spPr bwMode="auto">
          <a:xfrm>
            <a:off x="372184" y="1557494"/>
            <a:ext cx="8505825" cy="592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4800" dirty="0">
                <a:solidFill>
                  <a:srgbClr val="002A6C"/>
                </a:solidFill>
                <a:latin typeface="Georgia" pitchFamily="18" charset="0"/>
              </a:rPr>
              <a:t>Post Peeling Technologies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674" y="209711"/>
            <a:ext cx="2000250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603" name="Picture 3" descr="D:\Ph\skinon\SKIN-0N-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6841" y="2881188"/>
            <a:ext cx="2194889" cy="1736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4" name="Picture 4" descr="D:\Ph\skinon\102_9108-1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6841" y="4616961"/>
            <a:ext cx="2194889" cy="1645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433387" y="162046"/>
            <a:ext cx="7916863" cy="749179"/>
          </a:xfrm>
        </p:spPr>
        <p:txBody>
          <a:bodyPr/>
          <a:lstStyle/>
          <a:p>
            <a:pPr algn="l"/>
            <a:br>
              <a:rPr lang="en-IN" dirty="0"/>
            </a:br>
            <a:r>
              <a:rPr lang="en-IN" sz="4000" dirty="0"/>
              <a:t>Post peeling - what does it mean?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1332" y="972270"/>
            <a:ext cx="811385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The two actual processes in Cashew processing</a:t>
            </a:r>
          </a:p>
          <a:p>
            <a:endParaRPr lang="en-US" sz="2400" b="1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000" b="1" dirty="0">
                <a:solidFill>
                  <a:schemeClr val="accent1"/>
                </a:solidFill>
              </a:rPr>
              <a:t>Shelling (Removal of outer shell)</a:t>
            </a:r>
          </a:p>
          <a:p>
            <a:pPr marL="285750" indent="-285750">
              <a:buFontTx/>
              <a:buChar char="-"/>
            </a:pPr>
            <a:endParaRPr lang="en-US" sz="2000" b="1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000" b="1" dirty="0">
                <a:solidFill>
                  <a:schemeClr val="accent1"/>
                </a:solidFill>
              </a:rPr>
              <a:t>Peeing  (Removal of adhering </a:t>
            </a:r>
            <a:r>
              <a:rPr lang="en-US" sz="2000" b="1" dirty="0" err="1">
                <a:solidFill>
                  <a:schemeClr val="accent1"/>
                </a:solidFill>
              </a:rPr>
              <a:t>testa</a:t>
            </a:r>
            <a:r>
              <a:rPr lang="en-US" sz="2000" b="1" dirty="0">
                <a:solidFill>
                  <a:schemeClr val="accent1"/>
                </a:solidFill>
              </a:rPr>
              <a:t>)</a:t>
            </a:r>
          </a:p>
          <a:p>
            <a:pPr marL="285750" indent="-285750">
              <a:buFontTx/>
              <a:buChar char="-"/>
            </a:pPr>
            <a:endParaRPr lang="en-US" b="1" dirty="0">
              <a:solidFill>
                <a:schemeClr val="accent1"/>
              </a:solidFill>
            </a:endParaRPr>
          </a:p>
          <a:p>
            <a:r>
              <a:rPr lang="en-US" sz="2400" b="1" dirty="0">
                <a:solidFill>
                  <a:schemeClr val="accent1"/>
                </a:solidFill>
              </a:rPr>
              <a:t>Further processes for marketability</a:t>
            </a:r>
          </a:p>
          <a:p>
            <a:r>
              <a:rPr lang="en-US" sz="2400" b="1" dirty="0">
                <a:solidFill>
                  <a:schemeClr val="accent1"/>
                </a:solidFill>
              </a:rPr>
              <a:t>	</a:t>
            </a:r>
          </a:p>
          <a:p>
            <a:pPr marL="285750" indent="-285750">
              <a:buFontTx/>
              <a:buChar char="-"/>
            </a:pPr>
            <a:r>
              <a:rPr lang="en-US" sz="2000" b="1" dirty="0">
                <a:solidFill>
                  <a:schemeClr val="accent1"/>
                </a:solidFill>
              </a:rPr>
              <a:t>Grading</a:t>
            </a:r>
          </a:p>
          <a:p>
            <a:pPr marL="285750" indent="-285750">
              <a:buFontTx/>
              <a:buChar char="-"/>
            </a:pPr>
            <a:endParaRPr lang="en-US" sz="2000" b="1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000" b="1" dirty="0">
                <a:solidFill>
                  <a:schemeClr val="accent1"/>
                </a:solidFill>
              </a:rPr>
              <a:t>Packing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4750"/>
            <a:ext cx="1000125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Post peeling Challenges</a:t>
            </a:r>
          </a:p>
        </p:txBody>
      </p:sp>
      <p:sp>
        <p:nvSpPr>
          <p:cNvPr id="4" name="Rectangle 3"/>
          <p:cNvSpPr/>
          <p:nvPr/>
        </p:nvSpPr>
        <p:spPr>
          <a:xfrm>
            <a:off x="844062" y="1667923"/>
            <a:ext cx="7747488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b="1" dirty="0">
                <a:solidFill>
                  <a:schemeClr val="accent1"/>
                </a:solidFill>
              </a:rPr>
              <a:t>Natural issues from RCN</a:t>
            </a:r>
          </a:p>
          <a:p>
            <a:r>
              <a:rPr lang="en-US" sz="2000" b="1" dirty="0">
                <a:solidFill>
                  <a:schemeClr val="accent1"/>
                </a:solidFill>
              </a:rPr>
              <a:t>      - Spotted  				- Speckled 			- Immature  </a:t>
            </a:r>
          </a:p>
          <a:p>
            <a:r>
              <a:rPr lang="en-US" sz="2000" b="1" dirty="0">
                <a:solidFill>
                  <a:schemeClr val="accent1"/>
                </a:solidFill>
              </a:rPr>
              <a:t>      - Dessert  				- Yellow 				- Oily </a:t>
            </a:r>
          </a:p>
          <a:p>
            <a:r>
              <a:rPr lang="en-US" sz="2000" b="1" dirty="0">
                <a:solidFill>
                  <a:schemeClr val="accent1"/>
                </a:solidFill>
              </a:rPr>
              <a:t>      - Rotten</a:t>
            </a:r>
          </a:p>
          <a:p>
            <a:endParaRPr lang="en-US" b="1" dirty="0">
              <a:solidFill>
                <a:schemeClr val="accent1"/>
              </a:solidFill>
            </a:endParaRPr>
          </a:p>
          <a:p>
            <a:r>
              <a:rPr lang="en-US" sz="2000" b="1" dirty="0">
                <a:solidFill>
                  <a:schemeClr val="accent1"/>
                </a:solidFill>
              </a:rPr>
              <a:t>Manually sorted to White, Scorched and Scorched Seconds/Dessert.</a:t>
            </a:r>
            <a:endParaRPr lang="en-US" b="1" dirty="0">
              <a:solidFill>
                <a:schemeClr val="accent1"/>
              </a:solidFill>
            </a:endParaRPr>
          </a:p>
          <a:p>
            <a:r>
              <a:rPr lang="en-US" sz="2000" b="1" dirty="0">
                <a:solidFill>
                  <a:schemeClr val="accent1"/>
                </a:solidFill>
              </a:rPr>
              <a:t>Manual process also upgrades the quality of Cashews, by scraping, cutting out spots, etc. </a:t>
            </a:r>
          </a:p>
          <a:p>
            <a:endParaRPr lang="en-US" sz="2400" b="1" dirty="0">
              <a:solidFill>
                <a:schemeClr val="accent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1"/>
                </a:solidFill>
              </a:rPr>
              <a:t>Problems from the Factory - Shelling and Peeling</a:t>
            </a:r>
            <a:endParaRPr lang="en-US" sz="2000" b="1" dirty="0">
              <a:solidFill>
                <a:schemeClr val="accent1"/>
              </a:solidFill>
            </a:endParaRPr>
          </a:p>
          <a:p>
            <a:r>
              <a:rPr lang="en-US" sz="2000" b="1" dirty="0">
                <a:solidFill>
                  <a:schemeClr val="accent1"/>
                </a:solidFill>
              </a:rPr>
              <a:t>Shelling: Loose Shell, CNSL contamination, Dust</a:t>
            </a:r>
          </a:p>
          <a:p>
            <a:r>
              <a:rPr lang="en-US" sz="2000" b="1" dirty="0">
                <a:solidFill>
                  <a:schemeClr val="accent1"/>
                </a:solidFill>
              </a:rPr>
              <a:t>Peeling:  Loose Testa, Adhering Testa,  Dust</a:t>
            </a:r>
          </a:p>
          <a:p>
            <a:pPr marL="342900" indent="-342900">
              <a:buFontTx/>
              <a:buChar char="-"/>
            </a:pPr>
            <a:r>
              <a:rPr lang="en-US" sz="2000" b="1" dirty="0">
                <a:solidFill>
                  <a:schemeClr val="accent1"/>
                </a:solidFill>
              </a:rPr>
              <a:t>Much more in Mechanical Shelling and Peeling</a:t>
            </a:r>
          </a:p>
          <a:p>
            <a:r>
              <a:rPr lang="en-US" sz="2000" b="1" dirty="0">
                <a:solidFill>
                  <a:schemeClr val="accent1"/>
                </a:solidFill>
              </a:rPr>
              <a:t>Infestation</a:t>
            </a:r>
          </a:p>
        </p:txBody>
      </p:sp>
    </p:spTree>
    <p:extLst>
      <p:ext uri="{BB962C8B-B14F-4D97-AF65-F5344CB8AC3E}">
        <p14:creationId xmlns:p14="http://schemas.microsoft.com/office/powerpoint/2010/main" val="2121229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433387" y="162046"/>
            <a:ext cx="7916863" cy="1145893"/>
          </a:xfrm>
        </p:spPr>
        <p:txBody>
          <a:bodyPr/>
          <a:lstStyle/>
          <a:p>
            <a:pPr algn="l"/>
            <a:br>
              <a:rPr lang="en-IN" dirty="0"/>
            </a:br>
            <a:r>
              <a:rPr lang="en-IN" sz="3600" dirty="0"/>
              <a:t>Post peeling </a:t>
            </a:r>
            <a:br>
              <a:rPr lang="en-IN" sz="3600" dirty="0"/>
            </a:br>
            <a:r>
              <a:rPr lang="en-IN" sz="3600" dirty="0"/>
              <a:t>Presently used technologies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1803" y="1307939"/>
            <a:ext cx="8113853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800" b="1" dirty="0">
                <a:solidFill>
                  <a:schemeClr val="accent1"/>
                </a:solidFill>
              </a:rPr>
              <a:t>Air Aspirator</a:t>
            </a:r>
          </a:p>
          <a:p>
            <a:r>
              <a:rPr lang="en-US" sz="2000" b="1" dirty="0">
                <a:solidFill>
                  <a:schemeClr val="accent1"/>
                </a:solidFill>
              </a:rPr>
              <a:t>     (Remove dust – Cashew are soft</a:t>
            </a:r>
          </a:p>
          <a:p>
            <a:r>
              <a:rPr lang="en-US" sz="2000" b="1" dirty="0">
                <a:solidFill>
                  <a:schemeClr val="accent1"/>
                </a:solidFill>
              </a:rPr>
              <a:t>      and generate dust in every stage)</a:t>
            </a:r>
          </a:p>
          <a:p>
            <a:endParaRPr lang="en-US" sz="2800" b="1" dirty="0">
              <a:solidFill>
                <a:schemeClr val="accent1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>
                <a:solidFill>
                  <a:schemeClr val="accent1"/>
                </a:solidFill>
              </a:rPr>
              <a:t>Sifting and Sieving</a:t>
            </a:r>
          </a:p>
          <a:p>
            <a:r>
              <a:rPr lang="en-US" sz="2400" b="1" dirty="0">
                <a:solidFill>
                  <a:schemeClr val="accent1"/>
                </a:solidFill>
              </a:rPr>
              <a:t>     </a:t>
            </a:r>
            <a:r>
              <a:rPr lang="en-US" b="1" dirty="0">
                <a:solidFill>
                  <a:schemeClr val="accent1"/>
                </a:solidFill>
              </a:rPr>
              <a:t>(Remove small pieces)</a:t>
            </a:r>
          </a:p>
          <a:p>
            <a:endParaRPr lang="en-US" b="1" dirty="0">
              <a:solidFill>
                <a:schemeClr val="accent1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>
                <a:solidFill>
                  <a:schemeClr val="accent1"/>
                </a:solidFill>
              </a:rPr>
              <a:t>Gravity separator/</a:t>
            </a:r>
            <a:r>
              <a:rPr lang="en-US" sz="2400" b="1" dirty="0" err="1">
                <a:solidFill>
                  <a:schemeClr val="accent1"/>
                </a:solidFill>
              </a:rPr>
              <a:t>Destoner</a:t>
            </a:r>
            <a:r>
              <a:rPr lang="en-US" sz="2400" b="1" dirty="0">
                <a:solidFill>
                  <a:schemeClr val="accent1"/>
                </a:solidFill>
              </a:rPr>
              <a:t> </a:t>
            </a:r>
          </a:p>
          <a:p>
            <a:r>
              <a:rPr lang="en-US" b="1" dirty="0">
                <a:solidFill>
                  <a:schemeClr val="accent1"/>
                </a:solidFill>
              </a:rPr>
              <a:t>     (Remove foreign mater and stones)</a:t>
            </a:r>
          </a:p>
          <a:p>
            <a:endParaRPr lang="en-US" sz="2400" b="1" dirty="0">
              <a:solidFill>
                <a:schemeClr val="accent1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>
                <a:solidFill>
                  <a:schemeClr val="accent1"/>
                </a:solidFill>
              </a:rPr>
              <a:t>Optical sorting</a:t>
            </a:r>
          </a:p>
          <a:p>
            <a:endParaRPr lang="en-US" sz="2400" b="1" dirty="0">
              <a:solidFill>
                <a:schemeClr val="accent1"/>
              </a:solidFill>
            </a:endParaRPr>
          </a:p>
          <a:p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 </a:t>
            </a:r>
            <a:endParaRPr lang="en-IN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4750"/>
            <a:ext cx="1000125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 descr="D:\Ph\Ptv photo\New folder (2)\IMG_0150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7834" y="1619500"/>
            <a:ext cx="3119667" cy="2466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7501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433387" y="162046"/>
            <a:ext cx="7916863" cy="749179"/>
          </a:xfrm>
        </p:spPr>
        <p:txBody>
          <a:bodyPr/>
          <a:lstStyle/>
          <a:p>
            <a:pPr algn="l"/>
            <a:br>
              <a:rPr lang="en-IN" dirty="0"/>
            </a:br>
            <a:r>
              <a:rPr lang="en-IN" sz="4000" dirty="0"/>
              <a:t>Post peeling – Optical sorting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1803" y="1307939"/>
            <a:ext cx="811385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400" b="1" dirty="0" err="1">
                <a:solidFill>
                  <a:schemeClr val="accent1"/>
                </a:solidFill>
              </a:rPr>
              <a:t>Colour</a:t>
            </a:r>
            <a:r>
              <a:rPr lang="en-US" sz="2400" b="1" dirty="0">
                <a:solidFill>
                  <a:schemeClr val="accent1"/>
                </a:solidFill>
              </a:rPr>
              <a:t> sorting</a:t>
            </a:r>
          </a:p>
          <a:p>
            <a:r>
              <a:rPr lang="en-US" sz="2400" b="1" dirty="0">
                <a:solidFill>
                  <a:schemeClr val="accent1"/>
                </a:solidFill>
              </a:rPr>
              <a:t>       - Camera sorting (B/W, CCD, Infra-Red, NIR)</a:t>
            </a:r>
          </a:p>
          <a:p>
            <a:r>
              <a:rPr lang="en-US" sz="2400" b="1" dirty="0">
                <a:solidFill>
                  <a:schemeClr val="accent1"/>
                </a:solidFill>
              </a:rPr>
              <a:t>       - Laser sorting </a:t>
            </a:r>
          </a:p>
          <a:p>
            <a:endParaRPr lang="en-US" sz="2400" b="1" dirty="0">
              <a:solidFill>
                <a:schemeClr val="accent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b="1" dirty="0">
                <a:solidFill>
                  <a:schemeClr val="accent1"/>
                </a:solidFill>
              </a:rPr>
              <a:t>Optical size sorting (W240, W320, W450, etc.)</a:t>
            </a:r>
          </a:p>
          <a:p>
            <a:r>
              <a:rPr lang="en-US" sz="2400" b="1" dirty="0">
                <a:solidFill>
                  <a:schemeClr val="accent1"/>
                </a:solidFill>
              </a:rPr>
              <a:t>   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b="1" dirty="0">
                <a:solidFill>
                  <a:schemeClr val="accent1"/>
                </a:solidFill>
              </a:rPr>
              <a:t>Optical Shape sorting 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400" b="1" dirty="0">
              <a:solidFill>
                <a:schemeClr val="accent1"/>
              </a:solidFill>
            </a:endParaRPr>
          </a:p>
          <a:p>
            <a:r>
              <a:rPr lang="en-US" sz="2400" b="1" dirty="0">
                <a:solidFill>
                  <a:schemeClr val="accent1"/>
                </a:solidFill>
              </a:rPr>
              <a:t>Final Quality Control – Metal Detection, X-Ray Detection</a:t>
            </a:r>
          </a:p>
          <a:p>
            <a:endParaRPr lang="en-US" sz="2400" b="1" dirty="0">
              <a:solidFill>
                <a:schemeClr val="accent1"/>
              </a:solidFill>
            </a:endParaRPr>
          </a:p>
          <a:p>
            <a:r>
              <a:rPr lang="en-US" sz="2400" b="1" dirty="0">
                <a:solidFill>
                  <a:schemeClr val="accent1"/>
                </a:solidFill>
              </a:rPr>
              <a:t>Insect Control – Chemical and Low Oxygen Fumigation </a:t>
            </a:r>
          </a:p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  <a:endParaRPr lang="en-IN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4750"/>
            <a:ext cx="1000125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6483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3"/>
          <p:cNvSpPr>
            <a:spLocks noGrp="1"/>
          </p:cNvSpPr>
          <p:nvPr>
            <p:ph type="title"/>
          </p:nvPr>
        </p:nvSpPr>
        <p:spPr>
          <a:xfrm>
            <a:off x="498475" y="220663"/>
            <a:ext cx="8356600" cy="911225"/>
          </a:xfrm>
        </p:spPr>
        <p:txBody>
          <a:bodyPr/>
          <a:lstStyle/>
          <a:p>
            <a:pPr algn="l"/>
            <a:br>
              <a:rPr lang="en-IN"/>
            </a:br>
            <a:endParaRPr lang="en-IN" sz="4400"/>
          </a:p>
        </p:txBody>
      </p:sp>
      <p:pic>
        <p:nvPicPr>
          <p:cNvPr id="348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350" y="1236663"/>
            <a:ext cx="1927225" cy="855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13088" y="2894013"/>
            <a:ext cx="3011487" cy="768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+mn-cs"/>
              </a:rPr>
              <a:t>Thank You </a:t>
            </a:r>
            <a:endParaRPr lang="en-IN" sz="4400" dirty="0">
              <a:solidFill>
                <a:schemeClr val="tx2">
                  <a:lumMod val="75000"/>
                  <a:lumOff val="2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Light 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Light 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R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Light 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097b8a8d-5f3c-4193-8680-60a4d695ab07" ContentTypeId="0x0101" PreviousValue="false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133f9ffc2f148e9b59aa9eb07bac662 xmlns="5c801c27-1a67-42b9-b7e9-5cda40cc31e5">
      <Terms xmlns="http://schemas.microsoft.com/office/infopath/2007/PartnerControls"/>
    </f133f9ffc2f148e9b59aa9eb07bac662>
    <TaxCatchAll xmlns="5c801c27-1a67-42b9-b7e9-5cda40cc31e5"/>
    <m6795feac28649ed9d267976d451aca9 xmlns="5c801c27-1a67-42b9-b7e9-5cda40cc31e5">
      <Terms xmlns="http://schemas.microsoft.com/office/infopath/2007/PartnerControls"/>
    </m6795feac28649ed9d267976d451aca9>
    <d4ca8337c1994847bf6bb7296b0f54ce xmlns="5c801c27-1a67-42b9-b7e9-5cda40cc31e5">
      <Terms xmlns="http://schemas.microsoft.com/office/infopath/2007/PartnerControls"/>
    </d4ca8337c1994847bf6bb7296b0f54ce>
    <TaxKeywordTaxHTField xmlns="5c801c27-1a67-42b9-b7e9-5cda40cc31e5">
      <Terms xmlns="http://schemas.microsoft.com/office/infopath/2007/PartnerControls"/>
    </TaxKeywordTaxHTField>
    <p80f26d8d1f146adb094b59bb2d7e4aa xmlns="5c801c27-1a67-42b9-b7e9-5cda40cc31e5">
      <Terms xmlns="http://schemas.microsoft.com/office/infopath/2007/PartnerControls"/>
    </p80f26d8d1f146adb094b59bb2d7e4aa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096BD4E06DEF45B23CCF32B6F0DCF5" ma:contentTypeVersion="0" ma:contentTypeDescription="Create a new document." ma:contentTypeScope="" ma:versionID="cf33f8a6cc9c6827c8ea54a49c1a3d92">
  <xsd:schema xmlns:xsd="http://www.w3.org/2001/XMLSchema" xmlns:xs="http://www.w3.org/2001/XMLSchema" xmlns:p="http://schemas.microsoft.com/office/2006/metadata/properties" xmlns:ns2="5c801c27-1a67-42b9-b7e9-5cda40cc31e5" targetNamespace="http://schemas.microsoft.com/office/2006/metadata/properties" ma:root="true" ma:fieldsID="be631a6b8c00b602d98d6e506732d74e" ns2:_="">
    <xsd:import namespace="5c801c27-1a67-42b9-b7e9-5cda40cc31e5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2:m6795feac28649ed9d267976d451aca9" minOccurs="0"/>
                <xsd:element ref="ns2:p80f26d8d1f146adb094b59bb2d7e4aa" minOccurs="0"/>
                <xsd:element ref="ns2:d4ca8337c1994847bf6bb7296b0f54ce" minOccurs="0"/>
                <xsd:element ref="ns2:f133f9ffc2f148e9b59aa9eb07bac662" minOccurs="0"/>
                <xsd:element ref="ns2:TaxKeyword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801c27-1a67-42b9-b7e9-5cda40cc31e5" elementFormDefault="qualified">
    <xsd:import namespace="http://schemas.microsoft.com/office/2006/documentManagement/types"/>
    <xsd:import namespace="http://schemas.microsoft.com/office/infopath/2007/PartnerControls"/>
    <xsd:element name="TaxCatchAll" ma:index="3" nillable="true" ma:displayName="Taxonomy Catch All Column" ma:hidden="true" ma:list="{f36b7630-9d80-4c20-8a18-190e49d499fd}" ma:internalName="TaxCatchAll" ma:showField="CatchAllData" ma:web="24c8fecd-79d8-458f-9b23-994be3894e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4" nillable="true" ma:displayName="Taxonomy Catch All Column1" ma:hidden="true" ma:list="{f36b7630-9d80-4c20-8a18-190e49d499fd}" ma:internalName="TaxCatchAllLabel" ma:readOnly="true" ma:showField="CatchAllDataLabel" ma:web="24c8fecd-79d8-458f-9b23-994be3894e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6795feac28649ed9d267976d451aca9" ma:index="10" nillable="true" ma:taxonomy="true" ma:internalName="m6795feac28649ed9d267976d451aca9" ma:taxonomyFieldName="Function_x0020_Tag" ma:displayName="Function Tag" ma:default="" ma:fieldId="{66795fea-c286-49ed-9d26-7976d451aca9}" ma:taxonomyMulti="true" ma:sspId="097b8a8d-5f3c-4193-8680-60a4d695ab07" ma:termSetId="74e6dea0-8e5e-427b-9ada-ff4a8fe181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80f26d8d1f146adb094b59bb2d7e4aa" ma:index="12" nillable="true" ma:taxonomy="true" ma:internalName="p80f26d8d1f146adb094b59bb2d7e4aa" ma:taxonomyFieldName="Sub_x0020_Function_x0020_Tag" ma:displayName="Sub Function Tag" ma:default="" ma:fieldId="{980f26d8-d1f1-46ad-b094-b59bb2d7e4aa}" ma:taxonomyMulti="true" ma:sspId="097b8a8d-5f3c-4193-8680-60a4d695ab07" ma:termSetId="9f0eb8fa-0f35-4412-8d8b-f54ebb4d2df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4ca8337c1994847bf6bb7296b0f54ce" ma:index="14" nillable="true" ma:taxonomy="true" ma:internalName="d4ca8337c1994847bf6bb7296b0f54ce" ma:taxonomyFieldName="Region_x0020_Tag" ma:displayName="Region Tag" ma:default="" ma:fieldId="{d4ca8337-c199-4847-bf6b-b7296b0f54ce}" ma:taxonomyMulti="true" ma:sspId="097b8a8d-5f3c-4193-8680-60a4d695ab07" ma:termSetId="b2db5dfe-1a5a-44d8-98b6-9388a6c8151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133f9ffc2f148e9b59aa9eb07bac662" ma:index="16" nillable="true" ma:taxonomy="true" ma:internalName="f133f9ffc2f148e9b59aa9eb07bac662" ma:taxonomyFieldName="Country_x0020_Tag" ma:displayName="Country Tag" ma:default="" ma:fieldId="{f133f9ff-c2f1-48e9-b59a-a9eb07bac662}" ma:taxonomyMulti="true" ma:sspId="097b8a8d-5f3c-4193-8680-60a4d695ab07" ma:termSetId="bc13481f-8da9-48c7-80a0-edc1730dea4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8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072402-D6E5-475D-BA3B-49B6BFCD65CF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BCA9D0A3-BEF0-42E6-A7DC-1270EAFD51D5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5c801c27-1a67-42b9-b7e9-5cda40cc31e5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838484A-0426-4767-9F8B-7A5A6C7C60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801c27-1a67-42b9-b7e9-5cda40cc31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7748E43-DFD8-499C-86CD-AB5ECE3068D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4B4C06-CA94-463E-8F8F-5468A86C2C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7215</TotalTime>
  <Words>141</Words>
  <Application>Microsoft Office PowerPoint</Application>
  <PresentationFormat>On-screen Show (4:3)</PresentationFormat>
  <Paragraphs>79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News Gothic MT</vt:lpstr>
      <vt:lpstr>Arial</vt:lpstr>
      <vt:lpstr>Calibri</vt:lpstr>
      <vt:lpstr>Georgia</vt:lpstr>
      <vt:lpstr>Times New Roman</vt:lpstr>
      <vt:lpstr>Verdana</vt:lpstr>
      <vt:lpstr>Wingdings</vt:lpstr>
      <vt:lpstr>Wingdings 2</vt:lpstr>
      <vt:lpstr>Light Blue</vt:lpstr>
      <vt:lpstr>1_Light Blue</vt:lpstr>
      <vt:lpstr>Red</vt:lpstr>
      <vt:lpstr>Custom Design</vt:lpstr>
      <vt:lpstr>2_Light Blue</vt:lpstr>
      <vt:lpstr>Breeze</vt:lpstr>
      <vt:lpstr>PowerPoint Presentation</vt:lpstr>
      <vt:lpstr> Post peeling - what does it mean?</vt:lpstr>
      <vt:lpstr>Post peeling Challenges</vt:lpstr>
      <vt:lpstr> Post peeling  Presently used technologies </vt:lpstr>
      <vt:lpstr> Post peeling – Optical sorting </vt:lpstr>
      <vt:lpstr> </vt:lpstr>
    </vt:vector>
  </TitlesOfParts>
  <Company>Kraft Foods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Clayton Wai-Poi</dc:creator>
  <cp:lastModifiedBy>J Yeo Wei Jie</cp:lastModifiedBy>
  <cp:revision>551</cp:revision>
  <cp:lastPrinted>2014-11-04T04:49:47Z</cp:lastPrinted>
  <dcterms:created xsi:type="dcterms:W3CDTF">2012-09-21T14:02:51Z</dcterms:created>
  <dcterms:modified xsi:type="dcterms:W3CDTF">2017-02-10T01:22:31Z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0x01010021096BD4E06DEF45B23CCF32B6F0DCF5</vt:lpwstr>
  </property>
  <property fmtid="{D5CDD505-2E9C-101B-9397-08002B2CF9AE}" pid="3" name="Sub Function Tag">
    <vt:lpwstr/>
  </property>
  <property fmtid="{D5CDD505-2E9C-101B-9397-08002B2CF9AE}" pid="4" name="TaxKeyword">
    <vt:lpwstr/>
  </property>
  <property fmtid="{D5CDD505-2E9C-101B-9397-08002B2CF9AE}" pid="5" name="Function Tag">
    <vt:lpwstr/>
  </property>
  <property fmtid="{D5CDD505-2E9C-101B-9397-08002B2CF9AE}" pid="6" name="Region Tag">
    <vt:lpwstr/>
  </property>
  <property fmtid="{D5CDD505-2E9C-101B-9397-08002B2CF9AE}" pid="7" name="Country Tag">
    <vt:lpwstr/>
  </property>
</Properties>
</file>