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tags/tag12.xml" ContentType="application/vnd.openxmlformats-officedocument.presentationml.tags+xml"/>
  <Override PartName="/ppt/tags/tag13.xml" ContentType="application/vnd.openxmlformats-officedocument.presentationml.tags+xml"/>
  <Override PartName="/ppt/viewProps.xml" ContentType="application/vnd.openxmlformats-officedocument.presentationml.viewProp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8"/>
  </p:notesMasterIdLst>
  <p:sldIdLst>
    <p:sldId id="256" r:id="rId2"/>
    <p:sldId id="270" r:id="rId3"/>
    <p:sldId id="266" r:id="rId4"/>
    <p:sldId id="267" r:id="rId5"/>
    <p:sldId id="261" r:id="rId6"/>
    <p:sldId id="264" r:id="rId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BB222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7" autoAdjust="0"/>
    <p:restoredTop sz="88329" autoAdjust="0"/>
  </p:normalViewPr>
  <p:slideViewPr>
    <p:cSldViewPr>
      <p:cViewPr varScale="1">
        <p:scale>
          <a:sx n="64" d="100"/>
          <a:sy n="64" d="100"/>
        </p:scale>
        <p:origin x="-133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DAC1EAA6-7018-4787-98ED-F3770DC4C0B9}" type="datetimeFigureOut">
              <a:rPr lang="en-US" smtClean="0"/>
              <a:pPr/>
              <a:t>2/23/2017</a:t>
            </a:fld>
            <a:endParaRPr lang="en-IN"/>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16A4977E-5C86-42DF-877A-3387CC1F9AB8}" type="slidenum">
              <a:rPr lang="en-IN" smtClean="0"/>
              <a:pPr/>
              <a:t>‹#›</a:t>
            </a:fld>
            <a:endParaRPr lang="en-IN"/>
          </a:p>
        </p:txBody>
      </p:sp>
    </p:spTree>
    <p:extLst>
      <p:ext uri="{BB962C8B-B14F-4D97-AF65-F5344CB8AC3E}">
        <p14:creationId xmlns="" xmlns:p14="http://schemas.microsoft.com/office/powerpoint/2010/main" val="4153646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7138" y="1241425"/>
            <a:ext cx="4464050" cy="3349625"/>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288943-A205-46C6-A29B-D5A4E37BC4F8}" type="slidenum">
              <a:rPr lang="en-US" smtClean="0"/>
              <a:pPr>
                <a:defRPr/>
              </a:pPr>
              <a:t>2</a:t>
            </a:fld>
            <a:endParaRPr lang="en-US" dirty="0"/>
          </a:p>
        </p:txBody>
      </p:sp>
    </p:spTree>
    <p:extLst>
      <p:ext uri="{BB962C8B-B14F-4D97-AF65-F5344CB8AC3E}">
        <p14:creationId xmlns="" xmlns:p14="http://schemas.microsoft.com/office/powerpoint/2010/main" val="1159241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6"/>
          <p:cNvSpPr txBox="1">
            <a:spLocks noGrp="1" noChangeArrowheads="1"/>
          </p:cNvSpPr>
          <p:nvPr/>
        </p:nvSpPr>
        <p:spPr bwMode="auto">
          <a:xfrm>
            <a:off x="1" y="9430797"/>
            <a:ext cx="2948538" cy="497429"/>
          </a:xfrm>
          <a:prstGeom prst="rect">
            <a:avLst/>
          </a:prstGeom>
          <a:noFill/>
          <a:ln w="9525">
            <a:noFill/>
            <a:miter lim="800000"/>
            <a:headEnd/>
            <a:tailEnd/>
          </a:ln>
        </p:spPr>
        <p:txBody>
          <a:bodyPr lIns="89699" tIns="44850" rIns="89699" bIns="44850" anchor="b"/>
          <a:lstStyle/>
          <a:p>
            <a:pPr defTabSz="897087" eaLnBrk="0" hangingPunct="0"/>
            <a:r>
              <a:rPr lang="en-US" sz="1200" dirty="0">
                <a:latin typeface="Times New Roman" pitchFamily="18" charset="0"/>
              </a:rPr>
              <a:t>Annex - 1</a:t>
            </a:r>
          </a:p>
        </p:txBody>
      </p:sp>
      <p:sp>
        <p:nvSpPr>
          <p:cNvPr id="114691" name="Rectangle 2"/>
          <p:cNvSpPr>
            <a:spLocks noGrp="1" noRot="1" noChangeAspect="1" noChangeArrowheads="1" noTextEdit="1"/>
          </p:cNvSpPr>
          <p:nvPr>
            <p:ph type="sldImg"/>
          </p:nvPr>
        </p:nvSpPr>
        <p:spPr>
          <a:xfrm>
            <a:off x="917575" y="744538"/>
            <a:ext cx="4962525" cy="3722687"/>
          </a:xfrm>
          <a:prstGeom prst="rect">
            <a:avLst/>
          </a:prstGeom>
          <a:ln/>
        </p:spPr>
      </p:sp>
      <p:sp>
        <p:nvSpPr>
          <p:cNvPr id="114692" name="Rectangle 3"/>
          <p:cNvSpPr>
            <a:spLocks noGrp="1" noChangeArrowheads="1"/>
          </p:cNvSpPr>
          <p:nvPr>
            <p:ph type="body" idx="1"/>
          </p:nvPr>
        </p:nvSpPr>
        <p:spPr>
          <a:xfrm>
            <a:off x="906768" y="4716247"/>
            <a:ext cx="4984139" cy="4468381"/>
          </a:xfrm>
          <a:noFill/>
          <a:ln/>
        </p:spPr>
        <p:txBody>
          <a:bodyPr lIns="89699" tIns="44850" rIns="89699" bIns="44850"/>
          <a:lstStyle/>
          <a:p>
            <a:endParaRPr lang="en-US"/>
          </a:p>
          <a:p>
            <a:pPr>
              <a:buFontTx/>
              <a:buChar char="•"/>
            </a:pPr>
            <a:r>
              <a:rPr lang="en-US"/>
              <a:t>  </a:t>
            </a:r>
          </a:p>
        </p:txBody>
      </p:sp>
    </p:spTree>
    <p:extLst>
      <p:ext uri="{BB962C8B-B14F-4D97-AF65-F5344CB8AC3E}">
        <p14:creationId xmlns="" xmlns:p14="http://schemas.microsoft.com/office/powerpoint/2010/main" val="2612366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Usually, working capital is at the same amount than the investment.</a:t>
            </a:r>
          </a:p>
        </p:txBody>
      </p:sp>
      <p:sp>
        <p:nvSpPr>
          <p:cNvPr id="4" name="Slide Number Placeholder 3"/>
          <p:cNvSpPr>
            <a:spLocks noGrp="1"/>
          </p:cNvSpPr>
          <p:nvPr>
            <p:ph type="sldNum" sz="quarter" idx="10"/>
          </p:nvPr>
        </p:nvSpPr>
        <p:spPr/>
        <p:txBody>
          <a:bodyPr/>
          <a:lstStyle/>
          <a:p>
            <a:fld id="{16A4977E-5C86-42DF-877A-3387CC1F9AB8}" type="slidenum">
              <a:rPr lang="en-IN" smtClean="0"/>
              <a:pPr/>
              <a:t>5</a:t>
            </a:fld>
            <a:endParaRPr lang="en-IN"/>
          </a:p>
        </p:txBody>
      </p:sp>
    </p:spTree>
    <p:extLst>
      <p:ext uri="{BB962C8B-B14F-4D97-AF65-F5344CB8AC3E}">
        <p14:creationId xmlns="" xmlns:p14="http://schemas.microsoft.com/office/powerpoint/2010/main" val="3675232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2/23/2017</a:t>
            </a:fld>
            <a:endParaRPr lang="en-IN"/>
          </a:p>
        </p:txBody>
      </p:sp>
      <p:sp>
        <p:nvSpPr>
          <p:cNvPr id="1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1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pic>
        <p:nvPicPr>
          <p:cNvPr id="17" name="Picture 16" descr="CASew.png"/>
          <p:cNvPicPr>
            <a:picLocks noChangeAspect="1"/>
          </p:cNvPicPr>
          <p:nvPr userDrawn="1"/>
        </p:nvPicPr>
        <p:blipFill>
          <a:blip r:embed="rId2" cstate="print"/>
          <a:stretch>
            <a:fillRect/>
          </a:stretch>
        </p:blipFill>
        <p:spPr>
          <a:xfrm>
            <a:off x="6803790" y="1810854"/>
            <a:ext cx="1854406" cy="189386"/>
          </a:xfrm>
          <a:prstGeom prst="rect">
            <a:avLst/>
          </a:prstGeom>
        </p:spPr>
      </p:pic>
    </p:spTree>
  </p:cSld>
  <p:clrMapOvr>
    <a:masterClrMapping/>
  </p:clrMapOvr>
  <p:transition spd="med" advClick="0">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IN"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2/23/2017</a:t>
            </a:fld>
            <a:endParaRPr lang="en-IN"/>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spTree>
  </p:cSld>
  <p:clrMapOvr>
    <a:masterClrMapping/>
  </p:clrMapOvr>
  <p:transition spd="med" advClick="0">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nchor="b"/>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a:p>
            <a:pPr lvl="1"/>
            <a:r>
              <a:rPr lang="en-US"/>
              <a:t>Second level</a:t>
            </a:r>
          </a:p>
          <a:p>
            <a:pPr lvl="2"/>
            <a:r>
              <a:rPr lang="en-US"/>
              <a:t>Third level</a:t>
            </a:r>
          </a:p>
        </p:txBody>
      </p:sp>
      <p:sp>
        <p:nvSpPr>
          <p:cNvPr id="5" name="Footer Placeholder 5"/>
          <p:cNvSpPr>
            <a:spLocks noGrp="1"/>
          </p:cNvSpPr>
          <p:nvPr>
            <p:ph type="ftr" sz="quarter" idx="14"/>
          </p:nvPr>
        </p:nvSpPr>
        <p:spPr/>
        <p:txBody>
          <a:bodyPr/>
          <a:lstStyle>
            <a:lvl1pPr>
              <a:defRPr/>
            </a:lvl1pPr>
          </a:lstStyle>
          <a:p>
            <a:pPr>
              <a:defRPr/>
            </a:pPr>
            <a:r>
              <a:rPr lang="en-US"/>
              <a:t>Presentation Title</a:t>
            </a:r>
            <a:endParaRPr lang="en-US" dirty="0"/>
          </a:p>
        </p:txBody>
      </p:sp>
      <p:sp>
        <p:nvSpPr>
          <p:cNvPr id="6" name="Slide Number Placeholder 7"/>
          <p:cNvSpPr>
            <a:spLocks noGrp="1"/>
          </p:cNvSpPr>
          <p:nvPr>
            <p:ph type="sldNum" sz="quarter" idx="15"/>
          </p:nvPr>
        </p:nvSpPr>
        <p:spPr/>
        <p:txBody>
          <a:bodyPr/>
          <a:lstStyle>
            <a:lvl1pPr>
              <a:defRPr/>
            </a:lvl1pPr>
          </a:lstStyle>
          <a:p>
            <a:fld id="{BF390218-AB9E-4081-AFF5-F200FFBEFA38}" type="slidenum">
              <a:rPr lang="en-US" smtClean="0"/>
              <a:pPr/>
              <a:t>‹#›</a:t>
            </a:fld>
            <a:endParaRPr lang="en-US"/>
          </a:p>
        </p:txBody>
      </p:sp>
    </p:spTree>
    <p:extLst>
      <p:ext uri="{BB962C8B-B14F-4D97-AF65-F5344CB8AC3E}">
        <p14:creationId xmlns="" xmlns:p14="http://schemas.microsoft.com/office/powerpoint/2010/main" val="2827564933"/>
      </p:ext>
    </p:extLst>
  </p:cSld>
  <p:clrMapOvr>
    <a:masterClrMapping/>
  </p:clrMapOvr>
  <p:transition spd="med" advClick="0">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IFC 2008">
    <p:spTree>
      <p:nvGrpSpPr>
        <p:cNvPr id="1" name=""/>
        <p:cNvGrpSpPr/>
        <p:nvPr/>
      </p:nvGrpSpPr>
      <p:grpSpPr>
        <a:xfrm>
          <a:off x="0" y="0"/>
          <a:ext cx="0" cy="0"/>
          <a:chOff x="0" y="0"/>
          <a:chExt cx="0" cy="0"/>
        </a:xfrm>
      </p:grpSpPr>
      <p:sp>
        <p:nvSpPr>
          <p:cNvPr id="2" name="Title 1"/>
          <p:cNvSpPr>
            <a:spLocks noGrp="1"/>
          </p:cNvSpPr>
          <p:nvPr>
            <p:ph type="title"/>
          </p:nvPr>
        </p:nvSpPr>
        <p:spPr>
          <a:xfrm>
            <a:off x="0" y="185738"/>
            <a:ext cx="9144000" cy="563562"/>
          </a:xfrm>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fld id="{223DCE93-64A3-4566-ADBF-A933A7CE8949}" type="slidenum">
              <a:rPr lang="en-US" smtClean="0"/>
              <a:pPr/>
              <a:t>‹#›</a:t>
            </a:fld>
            <a:endParaRPr lang="en-US"/>
          </a:p>
        </p:txBody>
      </p:sp>
    </p:spTree>
    <p:extLst>
      <p:ext uri="{BB962C8B-B14F-4D97-AF65-F5344CB8AC3E}">
        <p14:creationId xmlns="" xmlns:p14="http://schemas.microsoft.com/office/powerpoint/2010/main" val="2326773806"/>
      </p:ext>
    </p:extLst>
  </p:cSld>
  <p:clrMapOvr>
    <a:masterClrMapping/>
  </p:clrMapOvr>
  <p:transition spd="med" advClick="0">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Full Page">
    <p:spTree>
      <p:nvGrpSpPr>
        <p:cNvPr id="1" name=""/>
        <p:cNvGrpSpPr/>
        <p:nvPr/>
      </p:nvGrpSpPr>
      <p:grpSpPr>
        <a:xfrm>
          <a:off x="0" y="0"/>
          <a:ext cx="0" cy="0"/>
          <a:chOff x="0" y="0"/>
          <a:chExt cx="0" cy="0"/>
        </a:xfrm>
      </p:grpSpPr>
      <p:sp>
        <p:nvSpPr>
          <p:cNvPr id="259" name="Freeform 1682"/>
          <p:cNvSpPr>
            <a:spLocks/>
          </p:cNvSpPr>
          <p:nvPr userDrawn="1"/>
        </p:nvSpPr>
        <p:spPr bwMode="auto">
          <a:xfrm flipH="1">
            <a:off x="6380163" y="615950"/>
            <a:ext cx="1014412" cy="1895475"/>
          </a:xfrm>
          <a:custGeom>
            <a:avLst/>
            <a:gdLst/>
            <a:ahLst/>
            <a:cxnLst>
              <a:cxn ang="0">
                <a:pos x="0" y="0"/>
              </a:cxn>
              <a:cxn ang="0">
                <a:pos x="38" y="110"/>
              </a:cxn>
              <a:cxn ang="0">
                <a:pos x="78" y="216"/>
              </a:cxn>
              <a:cxn ang="0">
                <a:pos x="106" y="304"/>
              </a:cxn>
              <a:cxn ang="0">
                <a:pos x="136" y="398"/>
              </a:cxn>
              <a:cxn ang="0">
                <a:pos x="164" y="506"/>
              </a:cxn>
              <a:cxn ang="0">
                <a:pos x="206" y="672"/>
              </a:cxn>
              <a:cxn ang="0">
                <a:pos x="236" y="788"/>
              </a:cxn>
              <a:cxn ang="0">
                <a:pos x="272" y="990"/>
              </a:cxn>
              <a:cxn ang="0">
                <a:pos x="286" y="1086"/>
              </a:cxn>
              <a:cxn ang="0">
                <a:pos x="302" y="1194"/>
              </a:cxn>
              <a:cxn ang="0">
                <a:pos x="638" y="1194"/>
              </a:cxn>
              <a:cxn ang="0">
                <a:pos x="624" y="1142"/>
              </a:cxn>
              <a:cxn ang="0">
                <a:pos x="598" y="1060"/>
              </a:cxn>
              <a:cxn ang="0">
                <a:pos x="572" y="980"/>
              </a:cxn>
              <a:cxn ang="0">
                <a:pos x="548" y="912"/>
              </a:cxn>
              <a:cxn ang="0">
                <a:pos x="494" y="784"/>
              </a:cxn>
              <a:cxn ang="0">
                <a:pos x="456" y="698"/>
              </a:cxn>
              <a:cxn ang="0">
                <a:pos x="424" y="626"/>
              </a:cxn>
              <a:cxn ang="0">
                <a:pos x="378" y="532"/>
              </a:cxn>
              <a:cxn ang="0">
                <a:pos x="340" y="470"/>
              </a:cxn>
              <a:cxn ang="0">
                <a:pos x="306" y="414"/>
              </a:cxn>
              <a:cxn ang="0">
                <a:pos x="268" y="342"/>
              </a:cxn>
              <a:cxn ang="0">
                <a:pos x="228" y="286"/>
              </a:cxn>
              <a:cxn ang="0">
                <a:pos x="174" y="210"/>
              </a:cxn>
              <a:cxn ang="0">
                <a:pos x="122" y="140"/>
              </a:cxn>
              <a:cxn ang="0">
                <a:pos x="58" y="52"/>
              </a:cxn>
              <a:cxn ang="0">
                <a:pos x="30" y="20"/>
              </a:cxn>
              <a:cxn ang="0">
                <a:pos x="0" y="0"/>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w="9525" cap="flat" cmpd="sng">
            <a:noFill/>
            <a:prstDash val="solid"/>
            <a:round/>
            <a:headEnd type="none" w="med" len="med"/>
            <a:tailEnd type="none" w="med" len="med"/>
          </a:ln>
          <a:effectLst/>
        </p:spPr>
        <p:txBody>
          <a:bodyPr wrap="none" anchor="ctr"/>
          <a:lstStyle/>
          <a:p>
            <a:pPr>
              <a:spcBef>
                <a:spcPct val="50000"/>
              </a:spcBef>
              <a:buFontTx/>
              <a:buChar char="•"/>
              <a:defRPr/>
            </a:pPr>
            <a:endParaRPr lang="en-US" sz="1300" b="0" dirty="0"/>
          </a:p>
        </p:txBody>
      </p:sp>
      <p:sp>
        <p:nvSpPr>
          <p:cNvPr id="260" name="Freeform 1683"/>
          <p:cNvSpPr>
            <a:spLocks/>
          </p:cNvSpPr>
          <p:nvPr userDrawn="1"/>
        </p:nvSpPr>
        <p:spPr bwMode="auto">
          <a:xfrm flipH="1">
            <a:off x="7410450" y="3175"/>
            <a:ext cx="712788" cy="584200"/>
          </a:xfrm>
          <a:custGeom>
            <a:avLst/>
            <a:gdLst/>
            <a:ahLst/>
            <a:cxnLst>
              <a:cxn ang="0">
                <a:pos x="448" y="372"/>
              </a:cxn>
              <a:cxn ang="0">
                <a:pos x="388" y="302"/>
              </a:cxn>
              <a:cxn ang="0">
                <a:pos x="280" y="208"/>
              </a:cxn>
              <a:cxn ang="0">
                <a:pos x="210" y="142"/>
              </a:cxn>
              <a:cxn ang="0">
                <a:pos x="140" y="94"/>
              </a:cxn>
              <a:cxn ang="0">
                <a:pos x="64" y="44"/>
              </a:cxn>
              <a:cxn ang="0">
                <a:pos x="0" y="0"/>
              </a:cxn>
              <a:cxn ang="0">
                <a:pos x="280" y="0"/>
              </a:cxn>
              <a:cxn ang="0">
                <a:pos x="300" y="36"/>
              </a:cxn>
              <a:cxn ang="0">
                <a:pos x="324" y="82"/>
              </a:cxn>
              <a:cxn ang="0">
                <a:pos x="346" y="134"/>
              </a:cxn>
              <a:cxn ang="0">
                <a:pos x="378" y="206"/>
              </a:cxn>
              <a:cxn ang="0">
                <a:pos x="408" y="264"/>
              </a:cxn>
              <a:cxn ang="0">
                <a:pos x="434" y="334"/>
              </a:cxn>
              <a:cxn ang="0">
                <a:pos x="448" y="372"/>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w="9525" cap="flat" cmpd="sng">
            <a:noFill/>
            <a:prstDash val="solid"/>
            <a:round/>
            <a:headEnd type="none" w="med" len="med"/>
            <a:tailEnd type="none" w="med" len="med"/>
          </a:ln>
          <a:effectLst/>
        </p:spPr>
        <p:txBody>
          <a:bodyPr wrap="none" anchor="ctr"/>
          <a:lstStyle/>
          <a:p>
            <a:pPr>
              <a:spcBef>
                <a:spcPct val="50000"/>
              </a:spcBef>
              <a:buFontTx/>
              <a:buChar char="•"/>
              <a:defRPr/>
            </a:pPr>
            <a:endParaRPr lang="en-US" sz="1300" b="0" dirty="0"/>
          </a:p>
        </p:txBody>
      </p:sp>
      <p:sp>
        <p:nvSpPr>
          <p:cNvPr id="265" name="Line 1086"/>
          <p:cNvSpPr>
            <a:spLocks noChangeShapeType="1"/>
          </p:cNvSpPr>
          <p:nvPr userDrawn="1"/>
        </p:nvSpPr>
        <p:spPr bwMode="auto">
          <a:xfrm>
            <a:off x="484188" y="617538"/>
            <a:ext cx="1587" cy="1587"/>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66" name="Line 1087"/>
          <p:cNvSpPr>
            <a:spLocks noChangeShapeType="1"/>
          </p:cNvSpPr>
          <p:nvPr userDrawn="1"/>
        </p:nvSpPr>
        <p:spPr bwMode="auto">
          <a:xfrm>
            <a:off x="484188" y="617538"/>
            <a:ext cx="1587" cy="1587"/>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67" name="Rectangle 1088"/>
          <p:cNvSpPr>
            <a:spLocks noChangeArrowheads="1"/>
          </p:cNvSpPr>
          <p:nvPr userDrawn="1"/>
        </p:nvSpPr>
        <p:spPr bwMode="auto">
          <a:xfrm>
            <a:off x="484188" y="617538"/>
            <a:ext cx="1587" cy="1587"/>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268" name="Rectangle 1089"/>
          <p:cNvSpPr>
            <a:spLocks noChangeArrowheads="1"/>
          </p:cNvSpPr>
          <p:nvPr userDrawn="1"/>
        </p:nvSpPr>
        <p:spPr bwMode="auto">
          <a:xfrm>
            <a:off x="484188" y="617538"/>
            <a:ext cx="1587" cy="1587"/>
          </a:xfrm>
          <a:prstGeom prst="rect">
            <a:avLst/>
          </a:prstGeom>
          <a:noFill/>
          <a:ln w="9525">
            <a:noFill/>
            <a:miter lim="800000"/>
            <a:headEnd/>
            <a:tailEnd/>
          </a:ln>
        </p:spPr>
        <p:txBody>
          <a:bodyPr/>
          <a:lstStyle/>
          <a:p>
            <a:pPr>
              <a:spcBef>
                <a:spcPct val="50000"/>
              </a:spcBef>
              <a:buFontTx/>
              <a:buChar char="•"/>
              <a:defRPr/>
            </a:pPr>
            <a:endParaRPr lang="en-US" sz="1300" b="0" dirty="0"/>
          </a:p>
        </p:txBody>
      </p:sp>
      <p:sp>
        <p:nvSpPr>
          <p:cNvPr id="269" name="Freeform 1098"/>
          <p:cNvSpPr>
            <a:spLocks/>
          </p:cNvSpPr>
          <p:nvPr userDrawn="1"/>
        </p:nvSpPr>
        <p:spPr bwMode="auto">
          <a:xfrm>
            <a:off x="487363" y="617538"/>
            <a:ext cx="3175" cy="1587"/>
          </a:xfrm>
          <a:custGeom>
            <a:avLst/>
            <a:gdLst/>
            <a:ahLst/>
            <a:cxnLst>
              <a:cxn ang="0">
                <a:pos x="0" y="0"/>
              </a:cxn>
              <a:cxn ang="0">
                <a:pos x="2" y="0"/>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2" y="0"/>
              </a:cxn>
              <a:cxn ang="0">
                <a:pos x="2" y="0"/>
              </a:cxn>
              <a:cxn ang="0">
                <a:pos x="2" y="0"/>
              </a:cxn>
              <a:cxn ang="0">
                <a:pos x="0" y="0"/>
              </a:cxn>
              <a:cxn ang="0">
                <a:pos x="0" y="0"/>
              </a:cxn>
              <a:cxn ang="0">
                <a:pos x="0" y="0"/>
              </a:cxn>
            </a:cxnLst>
            <a:rect l="0" t="0" r="r" b="b"/>
            <a:pathLst>
              <a:path w="2">
                <a:moveTo>
                  <a:pt x="0" y="0"/>
                </a:moveTo>
                <a:lnTo>
                  <a:pt x="2" y="0"/>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2" y="0"/>
                </a:lnTo>
                <a:lnTo>
                  <a:pt x="2" y="0"/>
                </a:lnTo>
                <a:lnTo>
                  <a:pt x="2"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70" name="Freeform 1115"/>
          <p:cNvSpPr>
            <a:spLocks/>
          </p:cNvSpPr>
          <p:nvPr userDrawn="1"/>
        </p:nvSpPr>
        <p:spPr bwMode="auto">
          <a:xfrm>
            <a:off x="458788" y="473075"/>
            <a:ext cx="3175" cy="3175"/>
          </a:xfrm>
          <a:custGeom>
            <a:avLst/>
            <a:gdLst/>
            <a:ahLst/>
            <a:cxnLst>
              <a:cxn ang="0">
                <a:pos x="0" y="2"/>
              </a:cxn>
              <a:cxn ang="0">
                <a:pos x="0" y="2"/>
              </a:cxn>
              <a:cxn ang="0">
                <a:pos x="0" y="2"/>
              </a:cxn>
              <a:cxn ang="0">
                <a:pos x="0" y="2"/>
              </a:cxn>
              <a:cxn ang="0">
                <a:pos x="0" y="2"/>
              </a:cxn>
              <a:cxn ang="0">
                <a:pos x="0" y="2"/>
              </a:cxn>
              <a:cxn ang="0">
                <a:pos x="2" y="2"/>
              </a:cxn>
              <a:cxn ang="0">
                <a:pos x="2" y="2"/>
              </a:cxn>
              <a:cxn ang="0">
                <a:pos x="2" y="0"/>
              </a:cxn>
              <a:cxn ang="0">
                <a:pos x="0" y="2"/>
              </a:cxn>
              <a:cxn ang="0">
                <a:pos x="0" y="2"/>
              </a:cxn>
              <a:cxn ang="0">
                <a:pos x="0" y="2"/>
              </a:cxn>
              <a:cxn ang="0">
                <a:pos x="0" y="2"/>
              </a:cxn>
              <a:cxn ang="0">
                <a:pos x="0" y="2"/>
              </a:cxn>
              <a:cxn ang="0">
                <a:pos x="2" y="2"/>
              </a:cxn>
              <a:cxn ang="0">
                <a:pos x="2" y="2"/>
              </a:cxn>
              <a:cxn ang="0">
                <a:pos x="2" y="2"/>
              </a:cxn>
              <a:cxn ang="0">
                <a:pos x="2" y="2"/>
              </a:cxn>
              <a:cxn ang="0">
                <a:pos x="2" y="2"/>
              </a:cxn>
              <a:cxn ang="0">
                <a:pos x="2" y="2"/>
              </a:cxn>
              <a:cxn ang="0">
                <a:pos x="0" y="2"/>
              </a:cxn>
              <a:cxn ang="0">
                <a:pos x="0" y="2"/>
              </a:cxn>
              <a:cxn ang="0">
                <a:pos x="0" y="2"/>
              </a:cxn>
              <a:cxn ang="0">
                <a:pos x="0" y="2"/>
              </a:cxn>
              <a:cxn ang="0">
                <a:pos x="0" y="2"/>
              </a:cxn>
              <a:cxn ang="0">
                <a:pos x="0" y="2"/>
              </a:cxn>
              <a:cxn ang="0">
                <a:pos x="0" y="2"/>
              </a:cxn>
              <a:cxn ang="0">
                <a:pos x="2" y="2"/>
              </a:cxn>
              <a:cxn ang="0">
                <a:pos x="0" y="2"/>
              </a:cxn>
              <a:cxn ang="0">
                <a:pos x="2" y="2"/>
              </a:cxn>
              <a:cxn ang="0">
                <a:pos x="2" y="2"/>
              </a:cxn>
              <a:cxn ang="0">
                <a:pos x="2" y="2"/>
              </a:cxn>
              <a:cxn ang="0">
                <a:pos x="0" y="2"/>
              </a:cxn>
              <a:cxn ang="0">
                <a:pos x="0" y="2"/>
              </a:cxn>
            </a:cxnLst>
            <a:rect l="0" t="0" r="r" b="b"/>
            <a:pathLst>
              <a:path w="2" h="2">
                <a:moveTo>
                  <a:pt x="0" y="2"/>
                </a:move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2" y="0"/>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2" y="2"/>
                </a:lnTo>
                <a:lnTo>
                  <a:pt x="2" y="2"/>
                </a:lnTo>
                <a:lnTo>
                  <a:pt x="2" y="2"/>
                </a:lnTo>
                <a:lnTo>
                  <a:pt x="2" y="2"/>
                </a:lnTo>
                <a:lnTo>
                  <a:pt x="0" y="2"/>
                </a:lnTo>
                <a:lnTo>
                  <a:pt x="2" y="2"/>
                </a:lnTo>
                <a:lnTo>
                  <a:pt x="2"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0" y="2"/>
                </a:lnTo>
                <a:lnTo>
                  <a:pt x="2" y="2"/>
                </a:lnTo>
                <a:lnTo>
                  <a:pt x="2" y="2"/>
                </a:lnTo>
                <a:lnTo>
                  <a:pt x="2" y="2"/>
                </a:lnTo>
                <a:lnTo>
                  <a:pt x="2" y="2"/>
                </a:lnTo>
                <a:lnTo>
                  <a:pt x="2" y="2"/>
                </a:lnTo>
                <a:lnTo>
                  <a:pt x="2" y="2"/>
                </a:lnTo>
                <a:lnTo>
                  <a:pt x="2" y="2"/>
                </a:lnTo>
                <a:lnTo>
                  <a:pt x="0" y="2"/>
                </a:lnTo>
                <a:lnTo>
                  <a:pt x="0" y="2"/>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71" name="Freeform 1120"/>
          <p:cNvSpPr>
            <a:spLocks/>
          </p:cNvSpPr>
          <p:nvPr userDrawn="1"/>
        </p:nvSpPr>
        <p:spPr bwMode="auto">
          <a:xfrm>
            <a:off x="458788" y="463550"/>
            <a:ext cx="3175" cy="3175"/>
          </a:xfrm>
          <a:custGeom>
            <a:avLst/>
            <a:gdLst/>
            <a:ahLst/>
            <a:cxnLst>
              <a:cxn ang="0">
                <a:pos x="0" y="0"/>
              </a:cxn>
              <a:cxn ang="0">
                <a:pos x="0" y="2"/>
              </a:cxn>
              <a:cxn ang="0">
                <a:pos x="0" y="2"/>
              </a:cxn>
              <a:cxn ang="0">
                <a:pos x="0" y="2"/>
              </a:cxn>
              <a:cxn ang="0">
                <a:pos x="2" y="2"/>
              </a:cxn>
              <a:cxn ang="0">
                <a:pos x="2" y="0"/>
              </a:cxn>
              <a:cxn ang="0">
                <a:pos x="2" y="0"/>
              </a:cxn>
              <a:cxn ang="0">
                <a:pos x="2" y="0"/>
              </a:cxn>
              <a:cxn ang="0">
                <a:pos x="0" y="0"/>
              </a:cxn>
              <a:cxn ang="0">
                <a:pos x="0" y="2"/>
              </a:cxn>
              <a:cxn ang="0">
                <a:pos x="0" y="2"/>
              </a:cxn>
              <a:cxn ang="0">
                <a:pos x="2" y="0"/>
              </a:cxn>
              <a:cxn ang="0">
                <a:pos x="2" y="0"/>
              </a:cxn>
              <a:cxn ang="0">
                <a:pos x="2" y="0"/>
              </a:cxn>
              <a:cxn ang="0">
                <a:pos x="2" y="2"/>
              </a:cxn>
              <a:cxn ang="0">
                <a:pos x="0" y="2"/>
              </a:cxn>
              <a:cxn ang="0">
                <a:pos x="0" y="2"/>
              </a:cxn>
              <a:cxn ang="0">
                <a:pos x="0" y="2"/>
              </a:cxn>
              <a:cxn ang="0">
                <a:pos x="0" y="2"/>
              </a:cxn>
              <a:cxn ang="0">
                <a:pos x="0" y="2"/>
              </a:cxn>
              <a:cxn ang="0">
                <a:pos x="0" y="2"/>
              </a:cxn>
              <a:cxn ang="0">
                <a:pos x="0" y="2"/>
              </a:cxn>
              <a:cxn ang="0">
                <a:pos x="0" y="2"/>
              </a:cxn>
              <a:cxn ang="0">
                <a:pos x="2" y="2"/>
              </a:cxn>
              <a:cxn ang="0">
                <a:pos x="0" y="2"/>
              </a:cxn>
              <a:cxn ang="0">
                <a:pos x="0" y="2"/>
              </a:cxn>
              <a:cxn ang="0">
                <a:pos x="2" y="2"/>
              </a:cxn>
              <a:cxn ang="0">
                <a:pos x="2" y="2"/>
              </a:cxn>
              <a:cxn ang="0">
                <a:pos x="2" y="0"/>
              </a:cxn>
              <a:cxn ang="0">
                <a:pos x="0" y="0"/>
              </a:cxn>
              <a:cxn ang="0">
                <a:pos x="0" y="0"/>
              </a:cxn>
            </a:cxnLst>
            <a:rect l="0" t="0" r="r" b="b"/>
            <a:pathLst>
              <a:path w="2" h="2">
                <a:moveTo>
                  <a:pt x="0" y="0"/>
                </a:moveTo>
                <a:lnTo>
                  <a:pt x="0" y="2"/>
                </a:lnTo>
                <a:lnTo>
                  <a:pt x="0" y="2"/>
                </a:lnTo>
                <a:lnTo>
                  <a:pt x="0" y="2"/>
                </a:lnTo>
                <a:lnTo>
                  <a:pt x="2" y="2"/>
                </a:lnTo>
                <a:lnTo>
                  <a:pt x="2" y="0"/>
                </a:lnTo>
                <a:lnTo>
                  <a:pt x="2" y="0"/>
                </a:lnTo>
                <a:lnTo>
                  <a:pt x="2" y="0"/>
                </a:lnTo>
                <a:lnTo>
                  <a:pt x="0" y="0"/>
                </a:lnTo>
                <a:lnTo>
                  <a:pt x="0" y="2"/>
                </a:lnTo>
                <a:lnTo>
                  <a:pt x="0" y="2"/>
                </a:lnTo>
                <a:lnTo>
                  <a:pt x="2" y="0"/>
                </a:lnTo>
                <a:lnTo>
                  <a:pt x="2" y="0"/>
                </a:lnTo>
                <a:lnTo>
                  <a:pt x="2" y="0"/>
                </a:lnTo>
                <a:lnTo>
                  <a:pt x="2" y="2"/>
                </a:lnTo>
                <a:lnTo>
                  <a:pt x="0" y="2"/>
                </a:lnTo>
                <a:lnTo>
                  <a:pt x="0" y="2"/>
                </a:lnTo>
                <a:lnTo>
                  <a:pt x="0" y="2"/>
                </a:lnTo>
                <a:lnTo>
                  <a:pt x="0" y="2"/>
                </a:lnTo>
                <a:lnTo>
                  <a:pt x="0" y="2"/>
                </a:lnTo>
                <a:lnTo>
                  <a:pt x="0" y="2"/>
                </a:lnTo>
                <a:lnTo>
                  <a:pt x="0" y="2"/>
                </a:lnTo>
                <a:lnTo>
                  <a:pt x="0" y="2"/>
                </a:lnTo>
                <a:lnTo>
                  <a:pt x="2" y="2"/>
                </a:lnTo>
                <a:lnTo>
                  <a:pt x="0" y="2"/>
                </a:lnTo>
                <a:lnTo>
                  <a:pt x="0" y="2"/>
                </a:lnTo>
                <a:lnTo>
                  <a:pt x="2" y="2"/>
                </a:lnTo>
                <a:lnTo>
                  <a:pt x="2" y="2"/>
                </a:lnTo>
                <a:lnTo>
                  <a:pt x="2"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72" name="Freeform 1134"/>
          <p:cNvSpPr>
            <a:spLocks/>
          </p:cNvSpPr>
          <p:nvPr userDrawn="1"/>
        </p:nvSpPr>
        <p:spPr bwMode="auto">
          <a:xfrm>
            <a:off x="703263" y="514350"/>
            <a:ext cx="3175" cy="6350"/>
          </a:xfrm>
          <a:custGeom>
            <a:avLst/>
            <a:gdLst/>
            <a:ahLst/>
            <a:cxnLst>
              <a:cxn ang="0">
                <a:pos x="2" y="4"/>
              </a:cxn>
              <a:cxn ang="0">
                <a:pos x="2" y="4"/>
              </a:cxn>
              <a:cxn ang="0">
                <a:pos x="2" y="4"/>
              </a:cxn>
              <a:cxn ang="0">
                <a:pos x="2" y="2"/>
              </a:cxn>
              <a:cxn ang="0">
                <a:pos x="2" y="0"/>
              </a:cxn>
              <a:cxn ang="0">
                <a:pos x="2" y="0"/>
              </a:cxn>
              <a:cxn ang="0">
                <a:pos x="2" y="0"/>
              </a:cxn>
              <a:cxn ang="0">
                <a:pos x="0" y="2"/>
              </a:cxn>
              <a:cxn ang="0">
                <a:pos x="2" y="4"/>
              </a:cxn>
              <a:cxn ang="0">
                <a:pos x="2" y="2"/>
              </a:cxn>
              <a:cxn ang="0">
                <a:pos x="2" y="2"/>
              </a:cxn>
              <a:cxn ang="0">
                <a:pos x="2" y="0"/>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0" y="2"/>
              </a:cxn>
              <a:cxn ang="0">
                <a:pos x="2" y="4"/>
              </a:cxn>
            </a:cxnLst>
            <a:rect l="0" t="0" r="r" b="b"/>
            <a:pathLst>
              <a:path w="2" h="4">
                <a:moveTo>
                  <a:pt x="2" y="4"/>
                </a:moveTo>
                <a:lnTo>
                  <a:pt x="2" y="4"/>
                </a:lnTo>
                <a:lnTo>
                  <a:pt x="2" y="4"/>
                </a:lnTo>
                <a:lnTo>
                  <a:pt x="2" y="2"/>
                </a:lnTo>
                <a:lnTo>
                  <a:pt x="2" y="0"/>
                </a:lnTo>
                <a:lnTo>
                  <a:pt x="2" y="0"/>
                </a:lnTo>
                <a:lnTo>
                  <a:pt x="2" y="0"/>
                </a:lnTo>
                <a:lnTo>
                  <a:pt x="0" y="2"/>
                </a:lnTo>
                <a:lnTo>
                  <a:pt x="2" y="4"/>
                </a:lnTo>
                <a:lnTo>
                  <a:pt x="2" y="2"/>
                </a:lnTo>
                <a:lnTo>
                  <a:pt x="2" y="2"/>
                </a:lnTo>
                <a:lnTo>
                  <a:pt x="2" y="0"/>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0" y="2"/>
                </a:lnTo>
                <a:lnTo>
                  <a:pt x="2" y="4"/>
                </a:lnTo>
              </a:path>
            </a:pathLst>
          </a:custGeom>
          <a:noFill/>
          <a:ln w="9525">
            <a:noFill/>
            <a:round/>
            <a:headEnd/>
            <a:tailEnd/>
          </a:ln>
        </p:spPr>
        <p:txBody>
          <a:bodyPr/>
          <a:lstStyle/>
          <a:p>
            <a:pPr>
              <a:spcBef>
                <a:spcPct val="50000"/>
              </a:spcBef>
              <a:buFontTx/>
              <a:buChar char="•"/>
              <a:defRPr/>
            </a:pPr>
            <a:endParaRPr lang="en-US" sz="1300" b="0" dirty="0"/>
          </a:p>
        </p:txBody>
      </p:sp>
      <p:sp>
        <p:nvSpPr>
          <p:cNvPr id="273" name="Freeform 1141"/>
          <p:cNvSpPr>
            <a:spLocks/>
          </p:cNvSpPr>
          <p:nvPr userDrawn="1"/>
        </p:nvSpPr>
        <p:spPr bwMode="auto">
          <a:xfrm>
            <a:off x="706438" y="479425"/>
            <a:ext cx="1587" cy="6350"/>
          </a:xfrm>
          <a:custGeom>
            <a:avLst/>
            <a:gdLst/>
            <a:ahLst/>
            <a:cxnLst>
              <a:cxn ang="0">
                <a:pos x="0" y="4"/>
              </a:cxn>
              <a:cxn ang="0">
                <a:pos x="0" y="2"/>
              </a:cxn>
              <a:cxn ang="0">
                <a:pos x="0" y="0"/>
              </a:cxn>
              <a:cxn ang="0">
                <a:pos x="0" y="0"/>
              </a:cxn>
              <a:cxn ang="0">
                <a:pos x="0" y="2"/>
              </a:cxn>
              <a:cxn ang="0">
                <a:pos x="0" y="2"/>
              </a:cxn>
              <a:cxn ang="0">
                <a:pos x="0" y="4"/>
              </a:cxn>
              <a:cxn ang="0">
                <a:pos x="0" y="2"/>
              </a:cxn>
              <a:cxn ang="0">
                <a:pos x="0" y="2"/>
              </a:cxn>
              <a:cxn ang="0">
                <a:pos x="0" y="2"/>
              </a:cxn>
              <a:cxn ang="0">
                <a:pos x="0" y="2"/>
              </a:cxn>
              <a:cxn ang="0">
                <a:pos x="0" y="2"/>
              </a:cxn>
              <a:cxn ang="0">
                <a:pos x="0" y="2"/>
              </a:cxn>
              <a:cxn ang="0">
                <a:pos x="0" y="2"/>
              </a:cxn>
              <a:cxn ang="0">
                <a:pos x="0" y="4"/>
              </a:cxn>
            </a:cxnLst>
            <a:rect l="0" t="0" r="r" b="b"/>
            <a:pathLst>
              <a:path h="4">
                <a:moveTo>
                  <a:pt x="0" y="4"/>
                </a:moveTo>
                <a:lnTo>
                  <a:pt x="0" y="2"/>
                </a:lnTo>
                <a:lnTo>
                  <a:pt x="0" y="0"/>
                </a:lnTo>
                <a:lnTo>
                  <a:pt x="0" y="0"/>
                </a:lnTo>
                <a:lnTo>
                  <a:pt x="0" y="2"/>
                </a:lnTo>
                <a:lnTo>
                  <a:pt x="0" y="2"/>
                </a:lnTo>
                <a:lnTo>
                  <a:pt x="0" y="4"/>
                </a:lnTo>
                <a:lnTo>
                  <a:pt x="0" y="2"/>
                </a:lnTo>
                <a:lnTo>
                  <a:pt x="0" y="2"/>
                </a:lnTo>
                <a:lnTo>
                  <a:pt x="0" y="2"/>
                </a:lnTo>
                <a:lnTo>
                  <a:pt x="0" y="2"/>
                </a:lnTo>
                <a:lnTo>
                  <a:pt x="0" y="2"/>
                </a:lnTo>
                <a:lnTo>
                  <a:pt x="0" y="2"/>
                </a:lnTo>
                <a:lnTo>
                  <a:pt x="0" y="2"/>
                </a:lnTo>
                <a:lnTo>
                  <a:pt x="0" y="4"/>
                </a:lnTo>
              </a:path>
            </a:pathLst>
          </a:custGeom>
          <a:noFill/>
          <a:ln w="9525">
            <a:noFill/>
            <a:round/>
            <a:headEnd/>
            <a:tailEnd/>
          </a:ln>
        </p:spPr>
        <p:txBody>
          <a:bodyPr/>
          <a:lstStyle/>
          <a:p>
            <a:pPr>
              <a:spcBef>
                <a:spcPct val="50000"/>
              </a:spcBef>
              <a:buFontTx/>
              <a:buChar char="•"/>
              <a:defRPr/>
            </a:pPr>
            <a:endParaRPr lang="en-US" sz="1300" b="0" dirty="0"/>
          </a:p>
        </p:txBody>
      </p:sp>
      <p:sp>
        <p:nvSpPr>
          <p:cNvPr id="274" name="Freeform 1148"/>
          <p:cNvSpPr>
            <a:spLocks/>
          </p:cNvSpPr>
          <p:nvPr userDrawn="1"/>
        </p:nvSpPr>
        <p:spPr bwMode="auto">
          <a:xfrm>
            <a:off x="693738" y="460375"/>
            <a:ext cx="3175" cy="3175"/>
          </a:xfrm>
          <a:custGeom>
            <a:avLst/>
            <a:gdLst/>
            <a:ahLst/>
            <a:cxnLst>
              <a:cxn ang="0">
                <a:pos x="2" y="2"/>
              </a:cxn>
              <a:cxn ang="0">
                <a:pos x="2" y="0"/>
              </a:cxn>
              <a:cxn ang="0">
                <a:pos x="2" y="0"/>
              </a:cxn>
              <a:cxn ang="0">
                <a:pos x="2" y="0"/>
              </a:cxn>
              <a:cxn ang="0">
                <a:pos x="2" y="0"/>
              </a:cxn>
              <a:cxn ang="0">
                <a:pos x="0" y="0"/>
              </a:cxn>
              <a:cxn ang="0">
                <a:pos x="0" y="0"/>
              </a:cxn>
              <a:cxn ang="0">
                <a:pos x="0" y="2"/>
              </a:cxn>
              <a:cxn ang="0">
                <a:pos x="0" y="2"/>
              </a:cxn>
              <a:cxn ang="0">
                <a:pos x="0" y="2"/>
              </a:cxn>
              <a:cxn ang="0">
                <a:pos x="2" y="2"/>
              </a:cxn>
              <a:cxn ang="0">
                <a:pos x="2" y="2"/>
              </a:cxn>
              <a:cxn ang="0">
                <a:pos x="2" y="0"/>
              </a:cxn>
              <a:cxn ang="0">
                <a:pos x="2" y="0"/>
              </a:cxn>
              <a:cxn ang="0">
                <a:pos x="2" y="0"/>
              </a:cxn>
              <a:cxn ang="0">
                <a:pos x="0" y="2"/>
              </a:cxn>
              <a:cxn ang="0">
                <a:pos x="2" y="2"/>
              </a:cxn>
              <a:cxn ang="0">
                <a:pos x="2" y="0"/>
              </a:cxn>
              <a:cxn ang="0">
                <a:pos x="0" y="2"/>
              </a:cxn>
              <a:cxn ang="0">
                <a:pos x="2" y="2"/>
              </a:cxn>
              <a:cxn ang="0">
                <a:pos x="0" y="2"/>
              </a:cxn>
              <a:cxn ang="0">
                <a:pos x="0" y="2"/>
              </a:cxn>
              <a:cxn ang="0">
                <a:pos x="0" y="2"/>
              </a:cxn>
              <a:cxn ang="0">
                <a:pos x="0" y="2"/>
              </a:cxn>
              <a:cxn ang="0">
                <a:pos x="0" y="2"/>
              </a:cxn>
              <a:cxn ang="0">
                <a:pos x="0" y="2"/>
              </a:cxn>
              <a:cxn ang="0">
                <a:pos x="0" y="2"/>
              </a:cxn>
              <a:cxn ang="0">
                <a:pos x="0" y="2"/>
              </a:cxn>
              <a:cxn ang="0">
                <a:pos x="0" y="2"/>
              </a:cxn>
              <a:cxn ang="0">
                <a:pos x="2" y="2"/>
              </a:cxn>
              <a:cxn ang="0">
                <a:pos x="2" y="2"/>
              </a:cxn>
            </a:cxnLst>
            <a:rect l="0" t="0" r="r" b="b"/>
            <a:pathLst>
              <a:path w="2" h="2">
                <a:moveTo>
                  <a:pt x="2" y="2"/>
                </a:moveTo>
                <a:lnTo>
                  <a:pt x="2" y="0"/>
                </a:lnTo>
                <a:lnTo>
                  <a:pt x="2" y="0"/>
                </a:lnTo>
                <a:lnTo>
                  <a:pt x="2" y="0"/>
                </a:lnTo>
                <a:lnTo>
                  <a:pt x="2" y="0"/>
                </a:lnTo>
                <a:lnTo>
                  <a:pt x="0" y="0"/>
                </a:lnTo>
                <a:lnTo>
                  <a:pt x="0" y="0"/>
                </a:lnTo>
                <a:lnTo>
                  <a:pt x="0" y="2"/>
                </a:lnTo>
                <a:lnTo>
                  <a:pt x="0" y="2"/>
                </a:lnTo>
                <a:lnTo>
                  <a:pt x="0" y="2"/>
                </a:lnTo>
                <a:lnTo>
                  <a:pt x="2" y="2"/>
                </a:lnTo>
                <a:lnTo>
                  <a:pt x="2" y="2"/>
                </a:lnTo>
                <a:lnTo>
                  <a:pt x="2" y="0"/>
                </a:lnTo>
                <a:lnTo>
                  <a:pt x="2" y="0"/>
                </a:lnTo>
                <a:lnTo>
                  <a:pt x="2" y="0"/>
                </a:lnTo>
                <a:lnTo>
                  <a:pt x="0" y="2"/>
                </a:lnTo>
                <a:lnTo>
                  <a:pt x="2" y="2"/>
                </a:lnTo>
                <a:lnTo>
                  <a:pt x="2" y="0"/>
                </a:lnTo>
                <a:lnTo>
                  <a:pt x="0" y="2"/>
                </a:lnTo>
                <a:lnTo>
                  <a:pt x="2" y="2"/>
                </a:lnTo>
                <a:lnTo>
                  <a:pt x="0" y="2"/>
                </a:lnTo>
                <a:lnTo>
                  <a:pt x="0" y="2"/>
                </a:lnTo>
                <a:lnTo>
                  <a:pt x="0" y="2"/>
                </a:lnTo>
                <a:lnTo>
                  <a:pt x="0" y="2"/>
                </a:lnTo>
                <a:lnTo>
                  <a:pt x="0" y="2"/>
                </a:lnTo>
                <a:lnTo>
                  <a:pt x="0" y="2"/>
                </a:lnTo>
                <a:lnTo>
                  <a:pt x="0" y="2"/>
                </a:lnTo>
                <a:lnTo>
                  <a:pt x="0" y="2"/>
                </a:lnTo>
                <a:lnTo>
                  <a:pt x="0" y="2"/>
                </a:lnTo>
                <a:lnTo>
                  <a:pt x="2" y="2"/>
                </a:lnTo>
                <a:lnTo>
                  <a:pt x="2" y="2"/>
                </a:lnTo>
              </a:path>
            </a:pathLst>
          </a:custGeom>
          <a:noFill/>
          <a:ln w="9525">
            <a:noFill/>
            <a:round/>
            <a:headEnd/>
            <a:tailEnd/>
          </a:ln>
        </p:spPr>
        <p:txBody>
          <a:bodyPr/>
          <a:lstStyle/>
          <a:p>
            <a:pPr>
              <a:spcBef>
                <a:spcPct val="50000"/>
              </a:spcBef>
              <a:buFontTx/>
              <a:buChar char="•"/>
              <a:defRPr/>
            </a:pPr>
            <a:endParaRPr lang="en-US" sz="1300" b="0" dirty="0"/>
          </a:p>
        </p:txBody>
      </p:sp>
      <p:sp>
        <p:nvSpPr>
          <p:cNvPr id="275" name="Freeform 1150"/>
          <p:cNvSpPr>
            <a:spLocks/>
          </p:cNvSpPr>
          <p:nvPr userDrawn="1"/>
        </p:nvSpPr>
        <p:spPr bwMode="auto">
          <a:xfrm>
            <a:off x="684213" y="447675"/>
            <a:ext cx="1587" cy="3175"/>
          </a:xfrm>
          <a:custGeom>
            <a:avLst/>
            <a:gdLst/>
            <a:ahLst/>
            <a:cxnLst>
              <a:cxn ang="0">
                <a:pos x="0" y="2"/>
              </a:cxn>
              <a:cxn ang="0">
                <a:pos x="0" y="0"/>
              </a:cxn>
              <a:cxn ang="0">
                <a:pos x="0" y="2"/>
              </a:cxn>
            </a:cxnLst>
            <a:rect l="0" t="0" r="r" b="b"/>
            <a:pathLst>
              <a:path h="2">
                <a:moveTo>
                  <a:pt x="0" y="2"/>
                </a:moveTo>
                <a:lnTo>
                  <a:pt x="0" y="0"/>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76" name="Freeform 1152"/>
          <p:cNvSpPr>
            <a:spLocks/>
          </p:cNvSpPr>
          <p:nvPr userDrawn="1"/>
        </p:nvSpPr>
        <p:spPr bwMode="auto">
          <a:xfrm>
            <a:off x="684213" y="447675"/>
            <a:ext cx="3175" cy="3175"/>
          </a:xfrm>
          <a:custGeom>
            <a:avLst/>
            <a:gdLst/>
            <a:ahLst/>
            <a:cxnLst>
              <a:cxn ang="0">
                <a:pos x="2" y="0"/>
              </a:cxn>
              <a:cxn ang="0">
                <a:pos x="0" y="0"/>
              </a:cxn>
              <a:cxn ang="0">
                <a:pos x="0" y="0"/>
              </a:cxn>
              <a:cxn ang="0">
                <a:pos x="0" y="0"/>
              </a:cxn>
              <a:cxn ang="0">
                <a:pos x="0" y="2"/>
              </a:cxn>
              <a:cxn ang="0">
                <a:pos x="2" y="2"/>
              </a:cxn>
              <a:cxn ang="0">
                <a:pos x="2" y="0"/>
              </a:cxn>
              <a:cxn ang="0">
                <a:pos x="0" y="0"/>
              </a:cxn>
              <a:cxn ang="0">
                <a:pos x="0" y="0"/>
              </a:cxn>
              <a:cxn ang="0">
                <a:pos x="0" y="0"/>
              </a:cxn>
              <a:cxn ang="0">
                <a:pos x="0" y="2"/>
              </a:cxn>
              <a:cxn ang="0">
                <a:pos x="2" y="2"/>
              </a:cxn>
              <a:cxn ang="0">
                <a:pos x="2" y="0"/>
              </a:cxn>
            </a:cxnLst>
            <a:rect l="0" t="0" r="r" b="b"/>
            <a:pathLst>
              <a:path w="2" h="2">
                <a:moveTo>
                  <a:pt x="2" y="0"/>
                </a:moveTo>
                <a:lnTo>
                  <a:pt x="0" y="0"/>
                </a:lnTo>
                <a:lnTo>
                  <a:pt x="0" y="0"/>
                </a:lnTo>
                <a:lnTo>
                  <a:pt x="0" y="0"/>
                </a:lnTo>
                <a:lnTo>
                  <a:pt x="0" y="2"/>
                </a:lnTo>
                <a:lnTo>
                  <a:pt x="2" y="2"/>
                </a:lnTo>
                <a:lnTo>
                  <a:pt x="2" y="0"/>
                </a:lnTo>
                <a:lnTo>
                  <a:pt x="0" y="0"/>
                </a:lnTo>
                <a:lnTo>
                  <a:pt x="0" y="0"/>
                </a:lnTo>
                <a:lnTo>
                  <a:pt x="0" y="0"/>
                </a:lnTo>
                <a:lnTo>
                  <a:pt x="0" y="2"/>
                </a:lnTo>
                <a:lnTo>
                  <a:pt x="2" y="2"/>
                </a:lnTo>
                <a:lnTo>
                  <a:pt x="2" y="0"/>
                </a:lnTo>
              </a:path>
            </a:pathLst>
          </a:custGeom>
          <a:noFill/>
          <a:ln w="9525">
            <a:noFill/>
            <a:round/>
            <a:headEnd/>
            <a:tailEnd/>
          </a:ln>
        </p:spPr>
        <p:txBody>
          <a:bodyPr/>
          <a:lstStyle/>
          <a:p>
            <a:pPr>
              <a:spcBef>
                <a:spcPct val="50000"/>
              </a:spcBef>
              <a:buFontTx/>
              <a:buChar char="•"/>
              <a:defRPr/>
            </a:pPr>
            <a:endParaRPr lang="en-US" sz="1300" b="0" dirty="0"/>
          </a:p>
        </p:txBody>
      </p:sp>
      <p:sp>
        <p:nvSpPr>
          <p:cNvPr id="277" name="Freeform 1154"/>
          <p:cNvSpPr>
            <a:spLocks/>
          </p:cNvSpPr>
          <p:nvPr userDrawn="1"/>
        </p:nvSpPr>
        <p:spPr bwMode="auto">
          <a:xfrm>
            <a:off x="665163" y="434975"/>
            <a:ext cx="3175" cy="1588"/>
          </a:xfrm>
          <a:custGeom>
            <a:avLst/>
            <a:gdLst/>
            <a:ahLst/>
            <a:cxnLst>
              <a:cxn ang="0">
                <a:pos x="2" y="0"/>
              </a:cxn>
              <a:cxn ang="0">
                <a:pos x="0" y="0"/>
              </a:cxn>
              <a:cxn ang="0">
                <a:pos x="2" y="0"/>
              </a:cxn>
            </a:cxnLst>
            <a:rect l="0" t="0" r="r" b="b"/>
            <a:pathLst>
              <a:path w="2">
                <a:moveTo>
                  <a:pt x="2" y="0"/>
                </a:moveTo>
                <a:lnTo>
                  <a:pt x="0" y="0"/>
                </a:lnTo>
                <a:lnTo>
                  <a:pt x="2" y="0"/>
                </a:lnTo>
              </a:path>
            </a:pathLst>
          </a:custGeom>
          <a:noFill/>
          <a:ln w="9525">
            <a:noFill/>
            <a:round/>
            <a:headEnd/>
            <a:tailEnd/>
          </a:ln>
        </p:spPr>
        <p:txBody>
          <a:bodyPr/>
          <a:lstStyle/>
          <a:p>
            <a:pPr>
              <a:spcBef>
                <a:spcPct val="50000"/>
              </a:spcBef>
              <a:buFontTx/>
              <a:buChar char="•"/>
              <a:defRPr/>
            </a:pPr>
            <a:endParaRPr lang="en-US" sz="1300" b="0" dirty="0"/>
          </a:p>
        </p:txBody>
      </p:sp>
      <p:sp>
        <p:nvSpPr>
          <p:cNvPr id="278" name="Freeform 1156"/>
          <p:cNvSpPr>
            <a:spLocks/>
          </p:cNvSpPr>
          <p:nvPr userDrawn="1"/>
        </p:nvSpPr>
        <p:spPr bwMode="auto">
          <a:xfrm>
            <a:off x="665163" y="431800"/>
            <a:ext cx="3175" cy="3175"/>
          </a:xfrm>
          <a:custGeom>
            <a:avLst/>
            <a:gdLst/>
            <a:ahLst/>
            <a:cxnLst>
              <a:cxn ang="0">
                <a:pos x="2" y="2"/>
              </a:cxn>
              <a:cxn ang="0">
                <a:pos x="0" y="0"/>
              </a:cxn>
              <a:cxn ang="0">
                <a:pos x="0" y="0"/>
              </a:cxn>
              <a:cxn ang="0">
                <a:pos x="0" y="2"/>
              </a:cxn>
              <a:cxn ang="0">
                <a:pos x="2" y="2"/>
              </a:cxn>
              <a:cxn ang="0">
                <a:pos x="2" y="2"/>
              </a:cxn>
              <a:cxn ang="0">
                <a:pos x="2" y="2"/>
              </a:cxn>
              <a:cxn ang="0">
                <a:pos x="0" y="0"/>
              </a:cxn>
              <a:cxn ang="0">
                <a:pos x="0" y="0"/>
              </a:cxn>
              <a:cxn ang="0">
                <a:pos x="0" y="2"/>
              </a:cxn>
              <a:cxn ang="0">
                <a:pos x="2" y="2"/>
              </a:cxn>
              <a:cxn ang="0">
                <a:pos x="2" y="2"/>
              </a:cxn>
              <a:cxn ang="0">
                <a:pos x="2" y="2"/>
              </a:cxn>
            </a:cxnLst>
            <a:rect l="0" t="0" r="r" b="b"/>
            <a:pathLst>
              <a:path w="2" h="2">
                <a:moveTo>
                  <a:pt x="2" y="2"/>
                </a:moveTo>
                <a:lnTo>
                  <a:pt x="0" y="0"/>
                </a:lnTo>
                <a:lnTo>
                  <a:pt x="0" y="0"/>
                </a:lnTo>
                <a:lnTo>
                  <a:pt x="0" y="2"/>
                </a:lnTo>
                <a:lnTo>
                  <a:pt x="2" y="2"/>
                </a:lnTo>
                <a:lnTo>
                  <a:pt x="2" y="2"/>
                </a:lnTo>
                <a:lnTo>
                  <a:pt x="2" y="2"/>
                </a:lnTo>
                <a:lnTo>
                  <a:pt x="0" y="0"/>
                </a:lnTo>
                <a:lnTo>
                  <a:pt x="0" y="0"/>
                </a:lnTo>
                <a:lnTo>
                  <a:pt x="0" y="2"/>
                </a:lnTo>
                <a:lnTo>
                  <a:pt x="2" y="2"/>
                </a:lnTo>
                <a:lnTo>
                  <a:pt x="2" y="2"/>
                </a:lnTo>
                <a:lnTo>
                  <a:pt x="2" y="2"/>
                </a:lnTo>
              </a:path>
            </a:pathLst>
          </a:custGeom>
          <a:noFill/>
          <a:ln w="9525">
            <a:noFill/>
            <a:round/>
            <a:headEnd/>
            <a:tailEnd/>
          </a:ln>
        </p:spPr>
        <p:txBody>
          <a:bodyPr/>
          <a:lstStyle/>
          <a:p>
            <a:pPr>
              <a:spcBef>
                <a:spcPct val="50000"/>
              </a:spcBef>
              <a:buFontTx/>
              <a:buChar char="•"/>
              <a:defRPr/>
            </a:pPr>
            <a:endParaRPr lang="en-US" sz="1300" b="0" dirty="0"/>
          </a:p>
        </p:txBody>
      </p:sp>
      <p:sp>
        <p:nvSpPr>
          <p:cNvPr id="279" name="Freeform 1163"/>
          <p:cNvSpPr>
            <a:spLocks/>
          </p:cNvSpPr>
          <p:nvPr userDrawn="1"/>
        </p:nvSpPr>
        <p:spPr bwMode="auto">
          <a:xfrm>
            <a:off x="611188" y="415925"/>
            <a:ext cx="6350" cy="3175"/>
          </a:xfrm>
          <a:custGeom>
            <a:avLst/>
            <a:gdLst/>
            <a:ahLst/>
            <a:cxnLst>
              <a:cxn ang="0">
                <a:pos x="2" y="2"/>
              </a:cxn>
              <a:cxn ang="0">
                <a:pos x="2" y="2"/>
              </a:cxn>
              <a:cxn ang="0">
                <a:pos x="4" y="2"/>
              </a:cxn>
              <a:cxn ang="0">
                <a:pos x="4" y="0"/>
              </a:cxn>
              <a:cxn ang="0">
                <a:pos x="4" y="0"/>
              </a:cxn>
              <a:cxn ang="0">
                <a:pos x="2" y="0"/>
              </a:cxn>
              <a:cxn ang="0">
                <a:pos x="2" y="0"/>
              </a:cxn>
              <a:cxn ang="0">
                <a:pos x="0" y="2"/>
              </a:cxn>
              <a:cxn ang="0">
                <a:pos x="2" y="2"/>
              </a:cxn>
              <a:cxn ang="0">
                <a:pos x="2" y="0"/>
              </a:cxn>
              <a:cxn ang="0">
                <a:pos x="4" y="2"/>
              </a:cxn>
              <a:cxn ang="0">
                <a:pos x="4" y="0"/>
              </a:cxn>
              <a:cxn ang="0">
                <a:pos x="4" y="0"/>
              </a:cxn>
              <a:cxn ang="0">
                <a:pos x="2" y="0"/>
              </a:cxn>
              <a:cxn ang="0">
                <a:pos x="2" y="0"/>
              </a:cxn>
              <a:cxn ang="0">
                <a:pos x="0" y="0"/>
              </a:cxn>
              <a:cxn ang="0">
                <a:pos x="2" y="2"/>
              </a:cxn>
            </a:cxnLst>
            <a:rect l="0" t="0" r="r" b="b"/>
            <a:pathLst>
              <a:path w="4" h="2">
                <a:moveTo>
                  <a:pt x="2" y="2"/>
                </a:moveTo>
                <a:lnTo>
                  <a:pt x="2" y="2"/>
                </a:lnTo>
                <a:lnTo>
                  <a:pt x="4" y="2"/>
                </a:lnTo>
                <a:lnTo>
                  <a:pt x="4" y="0"/>
                </a:lnTo>
                <a:lnTo>
                  <a:pt x="4" y="0"/>
                </a:lnTo>
                <a:lnTo>
                  <a:pt x="2" y="0"/>
                </a:lnTo>
                <a:lnTo>
                  <a:pt x="2" y="0"/>
                </a:lnTo>
                <a:lnTo>
                  <a:pt x="0" y="2"/>
                </a:lnTo>
                <a:lnTo>
                  <a:pt x="2" y="2"/>
                </a:lnTo>
                <a:lnTo>
                  <a:pt x="2" y="0"/>
                </a:lnTo>
                <a:lnTo>
                  <a:pt x="4" y="2"/>
                </a:lnTo>
                <a:lnTo>
                  <a:pt x="4" y="0"/>
                </a:lnTo>
                <a:lnTo>
                  <a:pt x="4" y="0"/>
                </a:lnTo>
                <a:lnTo>
                  <a:pt x="2" y="0"/>
                </a:lnTo>
                <a:lnTo>
                  <a:pt x="2" y="0"/>
                </a:lnTo>
                <a:lnTo>
                  <a:pt x="0" y="0"/>
                </a:lnTo>
                <a:lnTo>
                  <a:pt x="2" y="2"/>
                </a:lnTo>
              </a:path>
            </a:pathLst>
          </a:custGeom>
          <a:noFill/>
          <a:ln w="9525">
            <a:noFill/>
            <a:round/>
            <a:headEnd/>
            <a:tailEnd/>
          </a:ln>
        </p:spPr>
        <p:txBody>
          <a:bodyPr/>
          <a:lstStyle/>
          <a:p>
            <a:pPr>
              <a:spcBef>
                <a:spcPct val="50000"/>
              </a:spcBef>
              <a:buFontTx/>
              <a:buChar char="•"/>
              <a:defRPr/>
            </a:pPr>
            <a:endParaRPr lang="en-US" sz="1300" b="0" dirty="0"/>
          </a:p>
        </p:txBody>
      </p:sp>
      <p:sp>
        <p:nvSpPr>
          <p:cNvPr id="280" name="Freeform 1172"/>
          <p:cNvSpPr>
            <a:spLocks/>
          </p:cNvSpPr>
          <p:nvPr userDrawn="1"/>
        </p:nvSpPr>
        <p:spPr bwMode="auto">
          <a:xfrm>
            <a:off x="582613" y="476250"/>
            <a:ext cx="3175" cy="3175"/>
          </a:xfrm>
          <a:custGeom>
            <a:avLst/>
            <a:gdLst/>
            <a:ahLst/>
            <a:cxnLst>
              <a:cxn ang="0">
                <a:pos x="0" y="2"/>
              </a:cxn>
              <a:cxn ang="0">
                <a:pos x="0" y="2"/>
              </a:cxn>
              <a:cxn ang="0">
                <a:pos x="2" y="2"/>
              </a:cxn>
              <a:cxn ang="0">
                <a:pos x="0" y="0"/>
              </a:cxn>
              <a:cxn ang="0">
                <a:pos x="0" y="0"/>
              </a:cxn>
              <a:cxn ang="0">
                <a:pos x="0" y="0"/>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Lst>
            <a:rect l="0" t="0" r="r" b="b"/>
            <a:pathLst>
              <a:path w="2" h="2">
                <a:moveTo>
                  <a:pt x="0" y="2"/>
                </a:moveTo>
                <a:lnTo>
                  <a:pt x="0" y="2"/>
                </a:lnTo>
                <a:lnTo>
                  <a:pt x="2" y="2"/>
                </a:lnTo>
                <a:lnTo>
                  <a:pt x="0" y="0"/>
                </a:lnTo>
                <a:lnTo>
                  <a:pt x="0" y="0"/>
                </a:lnTo>
                <a:lnTo>
                  <a:pt x="0" y="0"/>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81" name="Freeform 1177"/>
          <p:cNvSpPr>
            <a:spLocks/>
          </p:cNvSpPr>
          <p:nvPr userDrawn="1"/>
        </p:nvSpPr>
        <p:spPr bwMode="auto">
          <a:xfrm>
            <a:off x="557213" y="534988"/>
            <a:ext cx="3175" cy="3175"/>
          </a:xfrm>
          <a:custGeom>
            <a:avLst/>
            <a:gdLst/>
            <a:ahLst/>
            <a:cxnLst>
              <a:cxn ang="0">
                <a:pos x="0" y="2"/>
              </a:cxn>
              <a:cxn ang="0">
                <a:pos x="2" y="2"/>
              </a:cxn>
              <a:cxn ang="0">
                <a:pos x="2" y="2"/>
              </a:cxn>
              <a:cxn ang="0">
                <a:pos x="2" y="0"/>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2"/>
              </a:cxn>
              <a:cxn ang="0">
                <a:pos x="0" y="2"/>
              </a:cxn>
              <a:cxn ang="0">
                <a:pos x="2" y="2"/>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2"/>
              </a:cxn>
              <a:cxn ang="0">
                <a:pos x="2" y="0"/>
              </a:cxn>
              <a:cxn ang="0">
                <a:pos x="2" y="0"/>
              </a:cxn>
              <a:cxn ang="0">
                <a:pos x="0" y="0"/>
              </a:cxn>
              <a:cxn ang="0">
                <a:pos x="0" y="0"/>
              </a:cxn>
              <a:cxn ang="0">
                <a:pos x="0" y="2"/>
              </a:cxn>
            </a:cxnLst>
            <a:rect l="0" t="0" r="r" b="b"/>
            <a:pathLst>
              <a:path w="2" h="2">
                <a:moveTo>
                  <a:pt x="0" y="2"/>
                </a:moveTo>
                <a:lnTo>
                  <a:pt x="2" y="2"/>
                </a:lnTo>
                <a:lnTo>
                  <a:pt x="2" y="2"/>
                </a:lnTo>
                <a:lnTo>
                  <a:pt x="2" y="0"/>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2"/>
                </a:lnTo>
                <a:lnTo>
                  <a:pt x="0" y="2"/>
                </a:lnTo>
                <a:lnTo>
                  <a:pt x="2" y="2"/>
                </a:lnTo>
                <a:lnTo>
                  <a:pt x="2" y="0"/>
                </a:lnTo>
                <a:lnTo>
                  <a:pt x="2" y="0"/>
                </a:lnTo>
                <a:lnTo>
                  <a:pt x="2" y="0"/>
                </a:lnTo>
                <a:lnTo>
                  <a:pt x="2" y="0"/>
                </a:lnTo>
                <a:lnTo>
                  <a:pt x="2" y="0"/>
                </a:lnTo>
                <a:lnTo>
                  <a:pt x="2" y="0"/>
                </a:lnTo>
                <a:lnTo>
                  <a:pt x="2" y="0"/>
                </a:lnTo>
                <a:lnTo>
                  <a:pt x="2" y="0"/>
                </a:lnTo>
                <a:lnTo>
                  <a:pt x="2" y="0"/>
                </a:lnTo>
                <a:lnTo>
                  <a:pt x="2" y="0"/>
                </a:lnTo>
                <a:lnTo>
                  <a:pt x="2" y="0"/>
                </a:lnTo>
                <a:lnTo>
                  <a:pt x="2" y="2"/>
                </a:lnTo>
                <a:lnTo>
                  <a:pt x="2" y="0"/>
                </a:lnTo>
                <a:lnTo>
                  <a:pt x="2" y="0"/>
                </a:lnTo>
                <a:lnTo>
                  <a:pt x="0" y="0"/>
                </a:lnTo>
                <a:lnTo>
                  <a:pt x="0" y="0"/>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82" name="Freeform 1180"/>
          <p:cNvSpPr>
            <a:spLocks/>
          </p:cNvSpPr>
          <p:nvPr userDrawn="1"/>
        </p:nvSpPr>
        <p:spPr bwMode="auto">
          <a:xfrm>
            <a:off x="560388" y="530225"/>
            <a:ext cx="3175" cy="4763"/>
          </a:xfrm>
          <a:custGeom>
            <a:avLst/>
            <a:gdLst/>
            <a:ahLst/>
            <a:cxnLst>
              <a:cxn ang="0">
                <a:pos x="0" y="3"/>
              </a:cxn>
              <a:cxn ang="0">
                <a:pos x="0" y="3"/>
              </a:cxn>
              <a:cxn ang="0">
                <a:pos x="2" y="3"/>
              </a:cxn>
              <a:cxn ang="0">
                <a:pos x="2" y="3"/>
              </a:cxn>
              <a:cxn ang="0">
                <a:pos x="0" y="0"/>
              </a:cxn>
              <a:cxn ang="0">
                <a:pos x="0" y="0"/>
              </a:cxn>
              <a:cxn ang="0">
                <a:pos x="0" y="0"/>
              </a:cxn>
              <a:cxn ang="0">
                <a:pos x="0" y="3"/>
              </a:cxn>
              <a:cxn ang="0">
                <a:pos x="0" y="3"/>
              </a:cxn>
              <a:cxn ang="0">
                <a:pos x="0" y="3"/>
              </a:cxn>
              <a:cxn ang="0">
                <a:pos x="0" y="3"/>
              </a:cxn>
              <a:cxn ang="0">
                <a:pos x="0" y="0"/>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Lst>
            <a:rect l="0" t="0" r="r" b="b"/>
            <a:pathLst>
              <a:path w="2" h="3">
                <a:moveTo>
                  <a:pt x="0" y="3"/>
                </a:moveTo>
                <a:lnTo>
                  <a:pt x="0" y="3"/>
                </a:lnTo>
                <a:lnTo>
                  <a:pt x="2" y="3"/>
                </a:lnTo>
                <a:lnTo>
                  <a:pt x="2" y="3"/>
                </a:lnTo>
                <a:lnTo>
                  <a:pt x="0" y="0"/>
                </a:lnTo>
                <a:lnTo>
                  <a:pt x="0" y="0"/>
                </a:lnTo>
                <a:lnTo>
                  <a:pt x="0" y="0"/>
                </a:lnTo>
                <a:lnTo>
                  <a:pt x="0" y="3"/>
                </a:lnTo>
                <a:lnTo>
                  <a:pt x="0" y="3"/>
                </a:lnTo>
                <a:lnTo>
                  <a:pt x="0" y="3"/>
                </a:lnTo>
                <a:lnTo>
                  <a:pt x="0" y="3"/>
                </a:lnTo>
                <a:lnTo>
                  <a:pt x="0" y="0"/>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path>
            </a:pathLst>
          </a:custGeom>
          <a:noFill/>
          <a:ln w="9525">
            <a:noFill/>
            <a:round/>
            <a:headEnd/>
            <a:tailEnd/>
          </a:ln>
        </p:spPr>
        <p:txBody>
          <a:bodyPr/>
          <a:lstStyle/>
          <a:p>
            <a:pPr>
              <a:spcBef>
                <a:spcPct val="50000"/>
              </a:spcBef>
              <a:buFontTx/>
              <a:buChar char="•"/>
              <a:defRPr/>
            </a:pPr>
            <a:endParaRPr lang="en-US" sz="1300" b="0" dirty="0"/>
          </a:p>
        </p:txBody>
      </p:sp>
      <p:sp>
        <p:nvSpPr>
          <p:cNvPr id="283" name="Line 1187"/>
          <p:cNvSpPr>
            <a:spLocks noChangeShapeType="1"/>
          </p:cNvSpPr>
          <p:nvPr userDrawn="1"/>
        </p:nvSpPr>
        <p:spPr bwMode="auto">
          <a:xfrm>
            <a:off x="569913" y="520700"/>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84" name="Line 1188"/>
          <p:cNvSpPr>
            <a:spLocks noChangeShapeType="1"/>
          </p:cNvSpPr>
          <p:nvPr userDrawn="1"/>
        </p:nvSpPr>
        <p:spPr bwMode="auto">
          <a:xfrm>
            <a:off x="569913" y="520700"/>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85" name="Freeform 1208"/>
          <p:cNvSpPr>
            <a:spLocks/>
          </p:cNvSpPr>
          <p:nvPr userDrawn="1"/>
        </p:nvSpPr>
        <p:spPr bwMode="auto">
          <a:xfrm>
            <a:off x="595313" y="557213"/>
            <a:ext cx="1587" cy="1587"/>
          </a:xfrm>
          <a:custGeom>
            <a:avLst/>
            <a:gdLst/>
            <a:ahLst/>
            <a:cxnLst>
              <a:cxn ang="0">
                <a:pos x="0" y="0"/>
              </a:cxn>
              <a:cxn ang="0">
                <a:pos x="0" y="0"/>
              </a:cxn>
              <a:cxn ang="0">
                <a:pos x="0" y="0"/>
              </a:cxn>
            </a:cxnLst>
            <a:rect l="0" t="0" r="r" b="b"/>
            <a:pathLst>
              <a:path>
                <a:moveTo>
                  <a:pt x="0" y="0"/>
                </a:move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86" name="Freeform 1210"/>
          <p:cNvSpPr>
            <a:spLocks/>
          </p:cNvSpPr>
          <p:nvPr userDrawn="1"/>
        </p:nvSpPr>
        <p:spPr bwMode="auto">
          <a:xfrm>
            <a:off x="595313" y="557213"/>
            <a:ext cx="3175" cy="3175"/>
          </a:xfrm>
          <a:custGeom>
            <a:avLst/>
            <a:gdLst/>
            <a:ahLst/>
            <a:cxnLst>
              <a:cxn ang="0">
                <a:pos x="0" y="2"/>
              </a:cxn>
              <a:cxn ang="0">
                <a:pos x="0" y="2"/>
              </a:cxn>
              <a:cxn ang="0">
                <a:pos x="2" y="2"/>
              </a:cxn>
              <a:cxn ang="0">
                <a:pos x="2" y="0"/>
              </a:cxn>
              <a:cxn ang="0">
                <a:pos x="2" y="0"/>
              </a:cxn>
              <a:cxn ang="0">
                <a:pos x="0" y="0"/>
              </a:cxn>
              <a:cxn ang="0">
                <a:pos x="0" y="0"/>
              </a:cxn>
              <a:cxn ang="0">
                <a:pos x="0" y="0"/>
              </a:cxn>
              <a:cxn ang="0">
                <a:pos x="0" y="2"/>
              </a:cxn>
              <a:cxn ang="0">
                <a:pos x="0" y="2"/>
              </a:cxn>
              <a:cxn ang="0">
                <a:pos x="2" y="2"/>
              </a:cxn>
              <a:cxn ang="0">
                <a:pos x="2" y="0"/>
              </a:cxn>
              <a:cxn ang="0">
                <a:pos x="2" y="0"/>
              </a:cxn>
              <a:cxn ang="0">
                <a:pos x="0" y="0"/>
              </a:cxn>
              <a:cxn ang="0">
                <a:pos x="0" y="0"/>
              </a:cxn>
              <a:cxn ang="0">
                <a:pos x="0" y="0"/>
              </a:cxn>
              <a:cxn ang="0">
                <a:pos x="0" y="2"/>
              </a:cxn>
            </a:cxnLst>
            <a:rect l="0" t="0" r="r" b="b"/>
            <a:pathLst>
              <a:path w="2" h="2">
                <a:moveTo>
                  <a:pt x="0" y="2"/>
                </a:moveTo>
                <a:lnTo>
                  <a:pt x="0" y="2"/>
                </a:lnTo>
                <a:lnTo>
                  <a:pt x="2" y="2"/>
                </a:lnTo>
                <a:lnTo>
                  <a:pt x="2" y="0"/>
                </a:lnTo>
                <a:lnTo>
                  <a:pt x="2" y="0"/>
                </a:lnTo>
                <a:lnTo>
                  <a:pt x="0" y="0"/>
                </a:lnTo>
                <a:lnTo>
                  <a:pt x="0" y="0"/>
                </a:lnTo>
                <a:lnTo>
                  <a:pt x="0" y="0"/>
                </a:lnTo>
                <a:lnTo>
                  <a:pt x="0" y="2"/>
                </a:lnTo>
                <a:lnTo>
                  <a:pt x="0" y="2"/>
                </a:lnTo>
                <a:lnTo>
                  <a:pt x="2" y="2"/>
                </a:lnTo>
                <a:lnTo>
                  <a:pt x="2" y="0"/>
                </a:lnTo>
                <a:lnTo>
                  <a:pt x="2" y="0"/>
                </a:lnTo>
                <a:lnTo>
                  <a:pt x="0" y="0"/>
                </a:lnTo>
                <a:lnTo>
                  <a:pt x="0" y="0"/>
                </a:lnTo>
                <a:lnTo>
                  <a:pt x="0" y="0"/>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87" name="Freeform 1214"/>
          <p:cNvSpPr>
            <a:spLocks/>
          </p:cNvSpPr>
          <p:nvPr userDrawn="1"/>
        </p:nvSpPr>
        <p:spPr bwMode="auto">
          <a:xfrm>
            <a:off x="595313" y="557213"/>
            <a:ext cx="3175" cy="3175"/>
          </a:xfrm>
          <a:custGeom>
            <a:avLst/>
            <a:gdLst/>
            <a:ahLst/>
            <a:cxnLst>
              <a:cxn ang="0">
                <a:pos x="0" y="2"/>
              </a:cxn>
              <a:cxn ang="0">
                <a:pos x="2" y="2"/>
              </a:cxn>
              <a:cxn ang="0">
                <a:pos x="0" y="0"/>
              </a:cxn>
              <a:cxn ang="0">
                <a:pos x="0" y="2"/>
              </a:cxn>
              <a:cxn ang="0">
                <a:pos x="0" y="2"/>
              </a:cxn>
            </a:cxnLst>
            <a:rect l="0" t="0" r="r" b="b"/>
            <a:pathLst>
              <a:path w="2" h="2">
                <a:moveTo>
                  <a:pt x="0" y="2"/>
                </a:moveTo>
                <a:lnTo>
                  <a:pt x="2" y="2"/>
                </a:lnTo>
                <a:lnTo>
                  <a:pt x="0" y="0"/>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88" name="Rectangle 1215"/>
          <p:cNvSpPr>
            <a:spLocks noChangeArrowheads="1"/>
          </p:cNvSpPr>
          <p:nvPr userDrawn="1"/>
        </p:nvSpPr>
        <p:spPr bwMode="auto">
          <a:xfrm>
            <a:off x="595313" y="627063"/>
            <a:ext cx="1587" cy="1587"/>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289" name="Freeform 1217"/>
          <p:cNvSpPr>
            <a:spLocks/>
          </p:cNvSpPr>
          <p:nvPr userDrawn="1"/>
        </p:nvSpPr>
        <p:spPr bwMode="auto">
          <a:xfrm>
            <a:off x="595313" y="627063"/>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90" name="Freeform 1219"/>
          <p:cNvSpPr>
            <a:spLocks/>
          </p:cNvSpPr>
          <p:nvPr userDrawn="1"/>
        </p:nvSpPr>
        <p:spPr bwMode="auto">
          <a:xfrm>
            <a:off x="731838" y="541338"/>
            <a:ext cx="1587" cy="1587"/>
          </a:xfrm>
          <a:custGeom>
            <a:avLst/>
            <a:gdLst/>
            <a:ahLst/>
            <a:cxnLst>
              <a:cxn ang="0">
                <a:pos x="0" y="0"/>
              </a:cxn>
              <a:cxn ang="0">
                <a:pos x="0" y="0"/>
              </a:cxn>
              <a:cxn ang="0">
                <a:pos x="0" y="0"/>
              </a:cxn>
            </a:cxnLst>
            <a:rect l="0" t="0" r="r" b="b"/>
            <a:pathLst>
              <a:path>
                <a:moveTo>
                  <a:pt x="0" y="0"/>
                </a:move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91" name="Freeform 1221"/>
          <p:cNvSpPr>
            <a:spLocks/>
          </p:cNvSpPr>
          <p:nvPr userDrawn="1"/>
        </p:nvSpPr>
        <p:spPr bwMode="auto">
          <a:xfrm>
            <a:off x="731838" y="541338"/>
            <a:ext cx="3175" cy="3175"/>
          </a:xfrm>
          <a:custGeom>
            <a:avLst/>
            <a:gdLst/>
            <a:ahLst/>
            <a:cxnLst>
              <a:cxn ang="0">
                <a:pos x="2" y="0"/>
              </a:cxn>
              <a:cxn ang="0">
                <a:pos x="2" y="0"/>
              </a:cxn>
              <a:cxn ang="0">
                <a:pos x="2" y="0"/>
              </a:cxn>
              <a:cxn ang="0">
                <a:pos x="0" y="0"/>
              </a:cxn>
              <a:cxn ang="0">
                <a:pos x="0" y="0"/>
              </a:cxn>
              <a:cxn ang="0">
                <a:pos x="0" y="2"/>
              </a:cxn>
              <a:cxn ang="0">
                <a:pos x="2" y="0"/>
              </a:cxn>
              <a:cxn ang="0">
                <a:pos x="2" y="0"/>
              </a:cxn>
              <a:cxn ang="0">
                <a:pos x="2" y="0"/>
              </a:cxn>
              <a:cxn ang="0">
                <a:pos x="0" y="0"/>
              </a:cxn>
              <a:cxn ang="0">
                <a:pos x="0" y="0"/>
              </a:cxn>
              <a:cxn ang="0">
                <a:pos x="0" y="2"/>
              </a:cxn>
              <a:cxn ang="0">
                <a:pos x="2" y="0"/>
              </a:cxn>
            </a:cxnLst>
            <a:rect l="0" t="0" r="r" b="b"/>
            <a:pathLst>
              <a:path w="2" h="2">
                <a:moveTo>
                  <a:pt x="2" y="0"/>
                </a:moveTo>
                <a:lnTo>
                  <a:pt x="2" y="0"/>
                </a:lnTo>
                <a:lnTo>
                  <a:pt x="2" y="0"/>
                </a:lnTo>
                <a:lnTo>
                  <a:pt x="0" y="0"/>
                </a:lnTo>
                <a:lnTo>
                  <a:pt x="0" y="0"/>
                </a:lnTo>
                <a:lnTo>
                  <a:pt x="0" y="2"/>
                </a:lnTo>
                <a:lnTo>
                  <a:pt x="2" y="0"/>
                </a:lnTo>
                <a:lnTo>
                  <a:pt x="2" y="0"/>
                </a:lnTo>
                <a:lnTo>
                  <a:pt x="2" y="0"/>
                </a:lnTo>
                <a:lnTo>
                  <a:pt x="0" y="0"/>
                </a:lnTo>
                <a:lnTo>
                  <a:pt x="0" y="0"/>
                </a:lnTo>
                <a:lnTo>
                  <a:pt x="0" y="2"/>
                </a:lnTo>
                <a:lnTo>
                  <a:pt x="2" y="0"/>
                </a:lnTo>
              </a:path>
            </a:pathLst>
          </a:custGeom>
          <a:noFill/>
          <a:ln w="9525">
            <a:noFill/>
            <a:round/>
            <a:headEnd/>
            <a:tailEnd/>
          </a:ln>
        </p:spPr>
        <p:txBody>
          <a:bodyPr/>
          <a:lstStyle/>
          <a:p>
            <a:pPr>
              <a:spcBef>
                <a:spcPct val="50000"/>
              </a:spcBef>
              <a:buFontTx/>
              <a:buChar char="•"/>
              <a:defRPr/>
            </a:pPr>
            <a:endParaRPr lang="en-US" sz="1300" b="0" dirty="0"/>
          </a:p>
        </p:txBody>
      </p:sp>
      <p:sp>
        <p:nvSpPr>
          <p:cNvPr id="292" name="Freeform 1234"/>
          <p:cNvSpPr>
            <a:spLocks/>
          </p:cNvSpPr>
          <p:nvPr userDrawn="1"/>
        </p:nvSpPr>
        <p:spPr bwMode="auto">
          <a:xfrm>
            <a:off x="722313" y="550863"/>
            <a:ext cx="3175" cy="1587"/>
          </a:xfrm>
          <a:custGeom>
            <a:avLst/>
            <a:gdLst/>
            <a:ahLst/>
            <a:cxnLst>
              <a:cxn ang="0">
                <a:pos x="0" y="0"/>
              </a:cxn>
              <a:cxn ang="0">
                <a:pos x="0" y="0"/>
              </a:cxn>
              <a:cxn ang="0">
                <a:pos x="2" y="0"/>
              </a:cxn>
              <a:cxn ang="0">
                <a:pos x="2" y="0"/>
              </a:cxn>
              <a:cxn ang="0">
                <a:pos x="2" y="0"/>
              </a:cxn>
              <a:cxn ang="0">
                <a:pos x="2" y="0"/>
              </a:cxn>
              <a:cxn ang="0">
                <a:pos x="0" y="0"/>
              </a:cxn>
              <a:cxn ang="0">
                <a:pos x="0" y="0"/>
              </a:cxn>
              <a:cxn ang="0">
                <a:pos x="0" y="0"/>
              </a:cxn>
              <a:cxn ang="0">
                <a:pos x="0" y="0"/>
              </a:cxn>
              <a:cxn ang="0">
                <a:pos x="0" y="0"/>
              </a:cxn>
              <a:cxn ang="0">
                <a:pos x="0" y="0"/>
              </a:cxn>
              <a:cxn ang="0">
                <a:pos x="2" y="0"/>
              </a:cxn>
              <a:cxn ang="0">
                <a:pos x="2" y="0"/>
              </a:cxn>
              <a:cxn ang="0">
                <a:pos x="2" y="0"/>
              </a:cxn>
              <a:cxn ang="0">
                <a:pos x="0" y="0"/>
              </a:cxn>
              <a:cxn ang="0">
                <a:pos x="0"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w="2">
                <a:moveTo>
                  <a:pt x="0" y="0"/>
                </a:moveTo>
                <a:lnTo>
                  <a:pt x="0" y="0"/>
                </a:lnTo>
                <a:lnTo>
                  <a:pt x="2" y="0"/>
                </a:lnTo>
                <a:lnTo>
                  <a:pt x="2" y="0"/>
                </a:lnTo>
                <a:lnTo>
                  <a:pt x="2" y="0"/>
                </a:lnTo>
                <a:lnTo>
                  <a:pt x="2" y="0"/>
                </a:lnTo>
                <a:lnTo>
                  <a:pt x="0" y="0"/>
                </a:lnTo>
                <a:lnTo>
                  <a:pt x="0" y="0"/>
                </a:lnTo>
                <a:lnTo>
                  <a:pt x="0" y="0"/>
                </a:lnTo>
                <a:lnTo>
                  <a:pt x="0" y="0"/>
                </a:lnTo>
                <a:lnTo>
                  <a:pt x="0" y="0"/>
                </a:lnTo>
                <a:lnTo>
                  <a:pt x="0" y="0"/>
                </a:lnTo>
                <a:lnTo>
                  <a:pt x="2" y="0"/>
                </a:lnTo>
                <a:lnTo>
                  <a:pt x="2" y="0"/>
                </a:lnTo>
                <a:lnTo>
                  <a:pt x="2" y="0"/>
                </a:lnTo>
                <a:lnTo>
                  <a:pt x="0" y="0"/>
                </a:lnTo>
                <a:lnTo>
                  <a:pt x="0"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293" name="Line 1237"/>
          <p:cNvSpPr>
            <a:spLocks noChangeShapeType="1"/>
          </p:cNvSpPr>
          <p:nvPr userDrawn="1"/>
        </p:nvSpPr>
        <p:spPr bwMode="auto">
          <a:xfrm>
            <a:off x="728663" y="544513"/>
            <a:ext cx="1587" cy="1587"/>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94" name="Line 1238"/>
          <p:cNvSpPr>
            <a:spLocks noChangeShapeType="1"/>
          </p:cNvSpPr>
          <p:nvPr userDrawn="1"/>
        </p:nvSpPr>
        <p:spPr bwMode="auto">
          <a:xfrm>
            <a:off x="728663" y="544513"/>
            <a:ext cx="1587" cy="1587"/>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295" name="Freeform 1240"/>
          <p:cNvSpPr>
            <a:spLocks/>
          </p:cNvSpPr>
          <p:nvPr userDrawn="1"/>
        </p:nvSpPr>
        <p:spPr bwMode="auto">
          <a:xfrm>
            <a:off x="728663" y="541338"/>
            <a:ext cx="1587" cy="3175"/>
          </a:xfrm>
          <a:custGeom>
            <a:avLst/>
            <a:gdLst/>
            <a:ahLst/>
            <a:cxnLst>
              <a:cxn ang="0">
                <a:pos x="0" y="2"/>
              </a:cxn>
              <a:cxn ang="0">
                <a:pos x="0" y="2"/>
              </a:cxn>
              <a:cxn ang="0">
                <a:pos x="0" y="0"/>
              </a:cxn>
              <a:cxn ang="0">
                <a:pos x="0" y="2"/>
              </a:cxn>
              <a:cxn ang="0">
                <a:pos x="0" y="2"/>
              </a:cxn>
            </a:cxnLst>
            <a:rect l="0" t="0" r="r" b="b"/>
            <a:pathLst>
              <a:path h="2">
                <a:moveTo>
                  <a:pt x="0" y="2"/>
                </a:moveTo>
                <a:lnTo>
                  <a:pt x="0" y="2"/>
                </a:lnTo>
                <a:lnTo>
                  <a:pt x="0" y="0"/>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96" name="Freeform 1243"/>
          <p:cNvSpPr>
            <a:spLocks/>
          </p:cNvSpPr>
          <p:nvPr userDrawn="1"/>
        </p:nvSpPr>
        <p:spPr bwMode="auto">
          <a:xfrm>
            <a:off x="728663" y="538163"/>
            <a:ext cx="3175" cy="3175"/>
          </a:xfrm>
          <a:custGeom>
            <a:avLst/>
            <a:gdLst/>
            <a:ahLst/>
            <a:cxnLst>
              <a:cxn ang="0">
                <a:pos x="2" y="2"/>
              </a:cxn>
              <a:cxn ang="0">
                <a:pos x="2" y="2"/>
              </a:cxn>
              <a:cxn ang="0">
                <a:pos x="2" y="2"/>
              </a:cxn>
              <a:cxn ang="0">
                <a:pos x="2" y="2"/>
              </a:cxn>
              <a:cxn ang="0">
                <a:pos x="0" y="2"/>
              </a:cxn>
              <a:cxn ang="0">
                <a:pos x="0" y="2"/>
              </a:cxn>
              <a:cxn ang="0">
                <a:pos x="2"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2" y="2"/>
              </a:cxn>
              <a:cxn ang="0">
                <a:pos x="2" y="2"/>
              </a:cxn>
              <a:cxn ang="0">
                <a:pos x="2" y="2"/>
              </a:cxn>
              <a:cxn ang="0">
                <a:pos x="2" y="2"/>
              </a:cxn>
              <a:cxn ang="0">
                <a:pos x="2" y="2"/>
              </a:cxn>
              <a:cxn ang="0">
                <a:pos x="0" y="0"/>
              </a:cxn>
              <a:cxn ang="0">
                <a:pos x="0" y="2"/>
              </a:cxn>
              <a:cxn ang="0">
                <a:pos x="0" y="2"/>
              </a:cxn>
              <a:cxn ang="0">
                <a:pos x="0" y="2"/>
              </a:cxn>
              <a:cxn ang="0">
                <a:pos x="2" y="2"/>
              </a:cxn>
            </a:cxnLst>
            <a:rect l="0" t="0" r="r" b="b"/>
            <a:pathLst>
              <a:path w="2" h="2">
                <a:moveTo>
                  <a:pt x="2" y="2"/>
                </a:moveTo>
                <a:lnTo>
                  <a:pt x="2" y="2"/>
                </a:lnTo>
                <a:lnTo>
                  <a:pt x="2" y="2"/>
                </a:lnTo>
                <a:lnTo>
                  <a:pt x="2" y="2"/>
                </a:lnTo>
                <a:lnTo>
                  <a:pt x="0" y="2"/>
                </a:lnTo>
                <a:lnTo>
                  <a:pt x="0" y="2"/>
                </a:lnTo>
                <a:lnTo>
                  <a:pt x="2"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0" y="0"/>
                </a:lnTo>
                <a:lnTo>
                  <a:pt x="0" y="2"/>
                </a:lnTo>
                <a:lnTo>
                  <a:pt x="0" y="2"/>
                </a:lnTo>
                <a:lnTo>
                  <a:pt x="0" y="2"/>
                </a:lnTo>
                <a:lnTo>
                  <a:pt x="2" y="2"/>
                </a:lnTo>
              </a:path>
            </a:pathLst>
          </a:custGeom>
          <a:noFill/>
          <a:ln w="9525">
            <a:noFill/>
            <a:round/>
            <a:headEnd/>
            <a:tailEnd/>
          </a:ln>
        </p:spPr>
        <p:txBody>
          <a:bodyPr/>
          <a:lstStyle/>
          <a:p>
            <a:pPr>
              <a:spcBef>
                <a:spcPct val="50000"/>
              </a:spcBef>
              <a:buFontTx/>
              <a:buChar char="•"/>
              <a:defRPr/>
            </a:pPr>
            <a:endParaRPr lang="en-US" sz="1300" b="0" dirty="0"/>
          </a:p>
        </p:txBody>
      </p:sp>
      <p:sp>
        <p:nvSpPr>
          <p:cNvPr id="297" name="Freeform 1246"/>
          <p:cNvSpPr>
            <a:spLocks/>
          </p:cNvSpPr>
          <p:nvPr userDrawn="1"/>
        </p:nvSpPr>
        <p:spPr bwMode="auto">
          <a:xfrm>
            <a:off x="725488" y="547688"/>
            <a:ext cx="3175" cy="3175"/>
          </a:xfrm>
          <a:custGeom>
            <a:avLst/>
            <a:gdLst/>
            <a:ahLst/>
            <a:cxnLst>
              <a:cxn ang="0">
                <a:pos x="0" y="2"/>
              </a:cxn>
              <a:cxn ang="0">
                <a:pos x="0" y="2"/>
              </a:cxn>
              <a:cxn ang="0">
                <a:pos x="2" y="0"/>
              </a:cxn>
              <a:cxn ang="0">
                <a:pos x="2" y="0"/>
              </a:cxn>
              <a:cxn ang="0">
                <a:pos x="0" y="0"/>
              </a:cxn>
              <a:cxn ang="0">
                <a:pos x="0" y="0"/>
              </a:cxn>
              <a:cxn ang="0">
                <a:pos x="0" y="2"/>
              </a:cxn>
              <a:cxn ang="0">
                <a:pos x="0" y="2"/>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2"/>
              </a:cxn>
              <a:cxn ang="0">
                <a:pos x="0" y="2"/>
              </a:cxn>
            </a:cxnLst>
            <a:rect l="0" t="0" r="r" b="b"/>
            <a:pathLst>
              <a:path w="2" h="2">
                <a:moveTo>
                  <a:pt x="0" y="2"/>
                </a:moveTo>
                <a:lnTo>
                  <a:pt x="0" y="2"/>
                </a:lnTo>
                <a:lnTo>
                  <a:pt x="2" y="0"/>
                </a:lnTo>
                <a:lnTo>
                  <a:pt x="2" y="0"/>
                </a:lnTo>
                <a:lnTo>
                  <a:pt x="0" y="0"/>
                </a:lnTo>
                <a:lnTo>
                  <a:pt x="0" y="0"/>
                </a:lnTo>
                <a:lnTo>
                  <a:pt x="0" y="2"/>
                </a:lnTo>
                <a:lnTo>
                  <a:pt x="0" y="2"/>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298" name="Freeform 1250"/>
          <p:cNvSpPr>
            <a:spLocks/>
          </p:cNvSpPr>
          <p:nvPr userDrawn="1"/>
        </p:nvSpPr>
        <p:spPr bwMode="auto">
          <a:xfrm>
            <a:off x="731838" y="530225"/>
            <a:ext cx="3175" cy="1588"/>
          </a:xfrm>
          <a:custGeom>
            <a:avLst/>
            <a:gdLst/>
            <a:ahLst/>
            <a:cxnLst>
              <a:cxn ang="0">
                <a:pos x="2" y="0"/>
              </a:cxn>
              <a:cxn ang="0">
                <a:pos x="0" y="0"/>
              </a:cxn>
              <a:cxn ang="0">
                <a:pos x="2" y="0"/>
              </a:cxn>
            </a:cxnLst>
            <a:rect l="0" t="0" r="r" b="b"/>
            <a:pathLst>
              <a:path w="2">
                <a:moveTo>
                  <a:pt x="2" y="0"/>
                </a:moveTo>
                <a:lnTo>
                  <a:pt x="0" y="0"/>
                </a:lnTo>
                <a:lnTo>
                  <a:pt x="2" y="0"/>
                </a:lnTo>
              </a:path>
            </a:pathLst>
          </a:custGeom>
          <a:noFill/>
          <a:ln w="9525">
            <a:noFill/>
            <a:round/>
            <a:headEnd/>
            <a:tailEnd/>
          </a:ln>
        </p:spPr>
        <p:txBody>
          <a:bodyPr/>
          <a:lstStyle/>
          <a:p>
            <a:pPr>
              <a:spcBef>
                <a:spcPct val="50000"/>
              </a:spcBef>
              <a:buFontTx/>
              <a:buChar char="•"/>
              <a:defRPr/>
            </a:pPr>
            <a:endParaRPr lang="en-US" sz="1300" b="0" dirty="0"/>
          </a:p>
        </p:txBody>
      </p:sp>
      <p:sp>
        <p:nvSpPr>
          <p:cNvPr id="299" name="Freeform 1252"/>
          <p:cNvSpPr>
            <a:spLocks/>
          </p:cNvSpPr>
          <p:nvPr userDrawn="1"/>
        </p:nvSpPr>
        <p:spPr bwMode="auto">
          <a:xfrm>
            <a:off x="731838" y="527050"/>
            <a:ext cx="3175" cy="7938"/>
          </a:xfrm>
          <a:custGeom>
            <a:avLst/>
            <a:gdLst/>
            <a:ahLst/>
            <a:cxnLst>
              <a:cxn ang="0">
                <a:pos x="2" y="2"/>
              </a:cxn>
              <a:cxn ang="0">
                <a:pos x="2" y="2"/>
              </a:cxn>
              <a:cxn ang="0">
                <a:pos x="0" y="0"/>
              </a:cxn>
              <a:cxn ang="0">
                <a:pos x="0" y="2"/>
              </a:cxn>
              <a:cxn ang="0">
                <a:pos x="0" y="2"/>
              </a:cxn>
              <a:cxn ang="0">
                <a:pos x="2" y="5"/>
              </a:cxn>
              <a:cxn ang="0">
                <a:pos x="2" y="2"/>
              </a:cxn>
              <a:cxn ang="0">
                <a:pos x="2" y="2"/>
              </a:cxn>
              <a:cxn ang="0">
                <a:pos x="0" y="0"/>
              </a:cxn>
              <a:cxn ang="0">
                <a:pos x="0" y="2"/>
              </a:cxn>
              <a:cxn ang="0">
                <a:pos x="0" y="2"/>
              </a:cxn>
              <a:cxn ang="0">
                <a:pos x="2" y="5"/>
              </a:cxn>
              <a:cxn ang="0">
                <a:pos x="2" y="2"/>
              </a:cxn>
            </a:cxnLst>
            <a:rect l="0" t="0" r="r" b="b"/>
            <a:pathLst>
              <a:path w="2" h="5">
                <a:moveTo>
                  <a:pt x="2" y="2"/>
                </a:moveTo>
                <a:lnTo>
                  <a:pt x="2" y="2"/>
                </a:lnTo>
                <a:lnTo>
                  <a:pt x="0" y="0"/>
                </a:lnTo>
                <a:lnTo>
                  <a:pt x="0" y="2"/>
                </a:lnTo>
                <a:lnTo>
                  <a:pt x="0" y="2"/>
                </a:lnTo>
                <a:lnTo>
                  <a:pt x="2" y="5"/>
                </a:lnTo>
                <a:lnTo>
                  <a:pt x="2" y="2"/>
                </a:lnTo>
                <a:lnTo>
                  <a:pt x="2" y="2"/>
                </a:lnTo>
                <a:lnTo>
                  <a:pt x="0" y="0"/>
                </a:lnTo>
                <a:lnTo>
                  <a:pt x="0" y="2"/>
                </a:lnTo>
                <a:lnTo>
                  <a:pt x="0" y="2"/>
                </a:lnTo>
                <a:lnTo>
                  <a:pt x="2" y="5"/>
                </a:lnTo>
                <a:lnTo>
                  <a:pt x="2" y="2"/>
                </a:lnTo>
              </a:path>
            </a:pathLst>
          </a:custGeom>
          <a:noFill/>
          <a:ln w="9525">
            <a:noFill/>
            <a:round/>
            <a:headEnd/>
            <a:tailEnd/>
          </a:ln>
        </p:spPr>
        <p:txBody>
          <a:bodyPr/>
          <a:lstStyle/>
          <a:p>
            <a:pPr>
              <a:spcBef>
                <a:spcPct val="50000"/>
              </a:spcBef>
              <a:buFontTx/>
              <a:buChar char="•"/>
              <a:defRPr/>
            </a:pPr>
            <a:endParaRPr lang="en-US" sz="1300" b="0" dirty="0"/>
          </a:p>
        </p:txBody>
      </p:sp>
      <p:sp>
        <p:nvSpPr>
          <p:cNvPr id="300" name="Freeform 1255"/>
          <p:cNvSpPr>
            <a:spLocks/>
          </p:cNvSpPr>
          <p:nvPr userDrawn="1"/>
        </p:nvSpPr>
        <p:spPr bwMode="auto">
          <a:xfrm>
            <a:off x="712788" y="550863"/>
            <a:ext cx="3175" cy="1587"/>
          </a:xfrm>
          <a:custGeom>
            <a:avLst/>
            <a:gdLst/>
            <a:ahLst/>
            <a:cxnLst>
              <a:cxn ang="0">
                <a:pos x="0" y="0"/>
              </a:cxn>
              <a:cxn ang="0">
                <a:pos x="2" y="0"/>
              </a:cxn>
              <a:cxn ang="0">
                <a:pos x="2" y="0"/>
              </a:cxn>
              <a:cxn ang="0">
                <a:pos x="2" y="0"/>
              </a:cxn>
              <a:cxn ang="0">
                <a:pos x="2" y="0"/>
              </a:cxn>
              <a:cxn ang="0">
                <a:pos x="0" y="0"/>
              </a:cxn>
              <a:cxn ang="0">
                <a:pos x="0" y="0"/>
              </a:cxn>
              <a:cxn ang="0">
                <a:pos x="0" y="0"/>
              </a:cxn>
              <a:cxn ang="0">
                <a:pos x="0"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0" y="0"/>
              </a:cxn>
              <a:cxn ang="0">
                <a:pos x="0" y="0"/>
              </a:cxn>
              <a:cxn ang="0">
                <a:pos x="0" y="0"/>
              </a:cxn>
            </a:cxnLst>
            <a:rect l="0" t="0" r="r" b="b"/>
            <a:pathLst>
              <a:path w="2">
                <a:moveTo>
                  <a:pt x="0" y="0"/>
                </a:moveTo>
                <a:lnTo>
                  <a:pt x="2" y="0"/>
                </a:lnTo>
                <a:lnTo>
                  <a:pt x="2" y="0"/>
                </a:lnTo>
                <a:lnTo>
                  <a:pt x="2" y="0"/>
                </a:lnTo>
                <a:lnTo>
                  <a:pt x="2" y="0"/>
                </a:lnTo>
                <a:lnTo>
                  <a:pt x="0" y="0"/>
                </a:lnTo>
                <a:lnTo>
                  <a:pt x="0" y="0"/>
                </a:lnTo>
                <a:lnTo>
                  <a:pt x="0" y="0"/>
                </a:lnTo>
                <a:lnTo>
                  <a:pt x="0"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301" name="Rectangle 1256"/>
          <p:cNvSpPr>
            <a:spLocks noChangeArrowheads="1"/>
          </p:cNvSpPr>
          <p:nvPr userDrawn="1"/>
        </p:nvSpPr>
        <p:spPr bwMode="auto">
          <a:xfrm>
            <a:off x="722313" y="550863"/>
            <a:ext cx="1587" cy="1587"/>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02" name="Freeform 1258"/>
          <p:cNvSpPr>
            <a:spLocks/>
          </p:cNvSpPr>
          <p:nvPr userDrawn="1"/>
        </p:nvSpPr>
        <p:spPr bwMode="auto">
          <a:xfrm>
            <a:off x="722313" y="550863"/>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303" name="Freeform 1266"/>
          <p:cNvSpPr>
            <a:spLocks/>
          </p:cNvSpPr>
          <p:nvPr userDrawn="1"/>
        </p:nvSpPr>
        <p:spPr bwMode="auto">
          <a:xfrm>
            <a:off x="728663" y="534988"/>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304" name="Freeform 1269"/>
          <p:cNvSpPr>
            <a:spLocks/>
          </p:cNvSpPr>
          <p:nvPr userDrawn="1"/>
        </p:nvSpPr>
        <p:spPr bwMode="auto">
          <a:xfrm>
            <a:off x="728663" y="530225"/>
            <a:ext cx="3175" cy="4763"/>
          </a:xfrm>
          <a:custGeom>
            <a:avLst/>
            <a:gdLst/>
            <a:ahLst/>
            <a:cxnLst>
              <a:cxn ang="0">
                <a:pos x="0" y="3"/>
              </a:cxn>
              <a:cxn ang="0">
                <a:pos x="2" y="0"/>
              </a:cxn>
              <a:cxn ang="0">
                <a:pos x="2" y="0"/>
              </a:cxn>
              <a:cxn ang="0">
                <a:pos x="2" y="0"/>
              </a:cxn>
              <a:cxn ang="0">
                <a:pos x="2" y="0"/>
              </a:cxn>
              <a:cxn ang="0">
                <a:pos x="0" y="0"/>
              </a:cxn>
              <a:cxn ang="0">
                <a:pos x="0" y="0"/>
              </a:cxn>
              <a:cxn ang="0">
                <a:pos x="0" y="3"/>
              </a:cxn>
              <a:cxn ang="0">
                <a:pos x="0" y="3"/>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3"/>
              </a:cxn>
              <a:cxn ang="0">
                <a:pos x="0" y="3"/>
              </a:cxn>
            </a:cxnLst>
            <a:rect l="0" t="0" r="r" b="b"/>
            <a:pathLst>
              <a:path w="2" h="3">
                <a:moveTo>
                  <a:pt x="0" y="3"/>
                </a:moveTo>
                <a:lnTo>
                  <a:pt x="2" y="0"/>
                </a:lnTo>
                <a:lnTo>
                  <a:pt x="2" y="0"/>
                </a:lnTo>
                <a:lnTo>
                  <a:pt x="2" y="0"/>
                </a:lnTo>
                <a:lnTo>
                  <a:pt x="2" y="0"/>
                </a:lnTo>
                <a:lnTo>
                  <a:pt x="0" y="0"/>
                </a:lnTo>
                <a:lnTo>
                  <a:pt x="0" y="0"/>
                </a:lnTo>
                <a:lnTo>
                  <a:pt x="0" y="3"/>
                </a:lnTo>
                <a:lnTo>
                  <a:pt x="0" y="3"/>
                </a:lnTo>
                <a:lnTo>
                  <a:pt x="2" y="0"/>
                </a:lnTo>
                <a:lnTo>
                  <a:pt x="2" y="0"/>
                </a:lnTo>
                <a:lnTo>
                  <a:pt x="0" y="0"/>
                </a:lnTo>
                <a:lnTo>
                  <a:pt x="0" y="0"/>
                </a:lnTo>
                <a:lnTo>
                  <a:pt x="0" y="0"/>
                </a:lnTo>
                <a:lnTo>
                  <a:pt x="0" y="0"/>
                </a:lnTo>
                <a:lnTo>
                  <a:pt x="0" y="0"/>
                </a:lnTo>
                <a:lnTo>
                  <a:pt x="0" y="0"/>
                </a:lnTo>
                <a:lnTo>
                  <a:pt x="0" y="0"/>
                </a:lnTo>
                <a:lnTo>
                  <a:pt x="0" y="0"/>
                </a:lnTo>
                <a:lnTo>
                  <a:pt x="0" y="3"/>
                </a:lnTo>
                <a:lnTo>
                  <a:pt x="0" y="3"/>
                </a:lnTo>
              </a:path>
            </a:pathLst>
          </a:custGeom>
          <a:noFill/>
          <a:ln w="9525">
            <a:noFill/>
            <a:round/>
            <a:headEnd/>
            <a:tailEnd/>
          </a:ln>
        </p:spPr>
        <p:txBody>
          <a:bodyPr/>
          <a:lstStyle/>
          <a:p>
            <a:pPr>
              <a:spcBef>
                <a:spcPct val="50000"/>
              </a:spcBef>
              <a:buFontTx/>
              <a:buChar char="•"/>
              <a:defRPr/>
            </a:pPr>
            <a:endParaRPr lang="en-US" sz="1300" b="0" dirty="0"/>
          </a:p>
        </p:txBody>
      </p:sp>
      <p:sp>
        <p:nvSpPr>
          <p:cNvPr id="305" name="Line 1270"/>
          <p:cNvSpPr>
            <a:spLocks noChangeShapeType="1"/>
          </p:cNvSpPr>
          <p:nvPr userDrawn="1"/>
        </p:nvSpPr>
        <p:spPr bwMode="auto">
          <a:xfrm>
            <a:off x="728663" y="530225"/>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306" name="Line 1271"/>
          <p:cNvSpPr>
            <a:spLocks noChangeShapeType="1"/>
          </p:cNvSpPr>
          <p:nvPr userDrawn="1"/>
        </p:nvSpPr>
        <p:spPr bwMode="auto">
          <a:xfrm>
            <a:off x="728663" y="530225"/>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307" name="Rectangle 1272"/>
          <p:cNvSpPr>
            <a:spLocks noChangeArrowheads="1"/>
          </p:cNvSpPr>
          <p:nvPr userDrawn="1"/>
        </p:nvSpPr>
        <p:spPr bwMode="auto">
          <a:xfrm>
            <a:off x="728663" y="530225"/>
            <a:ext cx="1587" cy="1588"/>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08" name="Rectangle 1273"/>
          <p:cNvSpPr>
            <a:spLocks noChangeArrowheads="1"/>
          </p:cNvSpPr>
          <p:nvPr userDrawn="1"/>
        </p:nvSpPr>
        <p:spPr bwMode="auto">
          <a:xfrm>
            <a:off x="728663" y="530225"/>
            <a:ext cx="1587" cy="1588"/>
          </a:xfrm>
          <a:prstGeom prst="rect">
            <a:avLst/>
          </a:prstGeom>
          <a:noFill/>
          <a:ln w="9525">
            <a:noFill/>
            <a:miter lim="800000"/>
            <a:headEnd/>
            <a:tailEnd/>
          </a:ln>
        </p:spPr>
        <p:txBody>
          <a:bodyPr/>
          <a:lstStyle/>
          <a:p>
            <a:pPr>
              <a:spcBef>
                <a:spcPct val="50000"/>
              </a:spcBef>
              <a:buFontTx/>
              <a:buChar char="•"/>
              <a:defRPr/>
            </a:pPr>
            <a:endParaRPr lang="en-US" sz="1300" b="0" dirty="0"/>
          </a:p>
        </p:txBody>
      </p:sp>
      <p:sp>
        <p:nvSpPr>
          <p:cNvPr id="309" name="Line 1274"/>
          <p:cNvSpPr>
            <a:spLocks noChangeShapeType="1"/>
          </p:cNvSpPr>
          <p:nvPr userDrawn="1"/>
        </p:nvSpPr>
        <p:spPr bwMode="auto">
          <a:xfrm>
            <a:off x="728663" y="527050"/>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310" name="Line 1275"/>
          <p:cNvSpPr>
            <a:spLocks noChangeShapeType="1"/>
          </p:cNvSpPr>
          <p:nvPr userDrawn="1"/>
        </p:nvSpPr>
        <p:spPr bwMode="auto">
          <a:xfrm>
            <a:off x="728663" y="527050"/>
            <a:ext cx="1587" cy="1588"/>
          </a:xfrm>
          <a:prstGeom prst="line">
            <a:avLst/>
          </a:prstGeom>
          <a:noFill/>
          <a:ln w="9525">
            <a:noFill/>
            <a:round/>
            <a:headEnd/>
            <a:tailEnd/>
          </a:ln>
        </p:spPr>
        <p:txBody>
          <a:bodyPr/>
          <a:lstStyle/>
          <a:p>
            <a:pPr>
              <a:spcBef>
                <a:spcPct val="50000"/>
              </a:spcBef>
              <a:buFontTx/>
              <a:buChar char="•"/>
              <a:defRPr/>
            </a:pPr>
            <a:endParaRPr lang="en-US" sz="1300" b="0" dirty="0"/>
          </a:p>
        </p:txBody>
      </p:sp>
      <p:sp>
        <p:nvSpPr>
          <p:cNvPr id="311" name="Freeform 1277"/>
          <p:cNvSpPr>
            <a:spLocks/>
          </p:cNvSpPr>
          <p:nvPr userDrawn="1"/>
        </p:nvSpPr>
        <p:spPr bwMode="auto">
          <a:xfrm>
            <a:off x="728663" y="523875"/>
            <a:ext cx="1587" cy="3175"/>
          </a:xfrm>
          <a:custGeom>
            <a:avLst/>
            <a:gdLst/>
            <a:ahLst/>
            <a:cxnLst>
              <a:cxn ang="0">
                <a:pos x="0" y="2"/>
              </a:cxn>
              <a:cxn ang="0">
                <a:pos x="0" y="2"/>
              </a:cxn>
              <a:cxn ang="0">
                <a:pos x="0" y="0"/>
              </a:cxn>
              <a:cxn ang="0">
                <a:pos x="0" y="2"/>
              </a:cxn>
              <a:cxn ang="0">
                <a:pos x="0" y="2"/>
              </a:cxn>
            </a:cxnLst>
            <a:rect l="0" t="0" r="r" b="b"/>
            <a:pathLst>
              <a:path h="2">
                <a:moveTo>
                  <a:pt x="0" y="2"/>
                </a:moveTo>
                <a:lnTo>
                  <a:pt x="0" y="2"/>
                </a:lnTo>
                <a:lnTo>
                  <a:pt x="0" y="0"/>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312" name="Freeform 1287"/>
          <p:cNvSpPr>
            <a:spLocks/>
          </p:cNvSpPr>
          <p:nvPr userDrawn="1"/>
        </p:nvSpPr>
        <p:spPr bwMode="auto">
          <a:xfrm>
            <a:off x="719138" y="514350"/>
            <a:ext cx="3175" cy="3175"/>
          </a:xfrm>
          <a:custGeom>
            <a:avLst/>
            <a:gdLst/>
            <a:ahLst/>
            <a:cxnLst>
              <a:cxn ang="0">
                <a:pos x="0" y="0"/>
              </a:cxn>
              <a:cxn ang="0">
                <a:pos x="0" y="2"/>
              </a:cxn>
              <a:cxn ang="0">
                <a:pos x="2" y="2"/>
              </a:cxn>
              <a:cxn ang="0">
                <a:pos x="2" y="2"/>
              </a:cxn>
              <a:cxn ang="0">
                <a:pos x="2" y="2"/>
              </a:cxn>
              <a:cxn ang="0">
                <a:pos x="2" y="0"/>
              </a:cxn>
              <a:cxn ang="0">
                <a:pos x="0" y="0"/>
              </a:cxn>
              <a:cxn ang="0">
                <a:pos x="0" y="0"/>
              </a:cxn>
              <a:cxn ang="0">
                <a:pos x="0" y="2"/>
              </a:cxn>
              <a:cxn ang="0">
                <a:pos x="0" y="2"/>
              </a:cxn>
              <a:cxn ang="0">
                <a:pos x="0" y="2"/>
              </a:cxn>
              <a:cxn ang="0">
                <a:pos x="0" y="2"/>
              </a:cxn>
              <a:cxn ang="0">
                <a:pos x="2" y="2"/>
              </a:cxn>
              <a:cxn ang="0">
                <a:pos x="2" y="2"/>
              </a:cxn>
              <a:cxn ang="0">
                <a:pos x="0" y="0"/>
              </a:cxn>
              <a:cxn ang="0">
                <a:pos x="0" y="0"/>
              </a:cxn>
              <a:cxn ang="0">
                <a:pos x="0" y="0"/>
              </a:cxn>
            </a:cxnLst>
            <a:rect l="0" t="0" r="r" b="b"/>
            <a:pathLst>
              <a:path w="2" h="2">
                <a:moveTo>
                  <a:pt x="0" y="0"/>
                </a:moveTo>
                <a:lnTo>
                  <a:pt x="0" y="2"/>
                </a:lnTo>
                <a:lnTo>
                  <a:pt x="2" y="2"/>
                </a:lnTo>
                <a:lnTo>
                  <a:pt x="2" y="2"/>
                </a:lnTo>
                <a:lnTo>
                  <a:pt x="2" y="2"/>
                </a:lnTo>
                <a:lnTo>
                  <a:pt x="2" y="0"/>
                </a:lnTo>
                <a:lnTo>
                  <a:pt x="0" y="0"/>
                </a:lnTo>
                <a:lnTo>
                  <a:pt x="0" y="0"/>
                </a:lnTo>
                <a:lnTo>
                  <a:pt x="0" y="2"/>
                </a:lnTo>
                <a:lnTo>
                  <a:pt x="0" y="2"/>
                </a:lnTo>
                <a:lnTo>
                  <a:pt x="0" y="2"/>
                </a:lnTo>
                <a:lnTo>
                  <a:pt x="0" y="2"/>
                </a:lnTo>
                <a:lnTo>
                  <a:pt x="2" y="2"/>
                </a:lnTo>
                <a:lnTo>
                  <a:pt x="2" y="2"/>
                </a:lnTo>
                <a:lnTo>
                  <a:pt x="0" y="0"/>
                </a:lnTo>
                <a:lnTo>
                  <a:pt x="0" y="0"/>
                </a:lnTo>
                <a:lnTo>
                  <a:pt x="0" y="0"/>
                </a:lnTo>
              </a:path>
            </a:pathLst>
          </a:custGeom>
          <a:noFill/>
          <a:ln w="9525">
            <a:noFill/>
            <a:round/>
            <a:headEnd/>
            <a:tailEnd/>
          </a:ln>
        </p:spPr>
        <p:txBody>
          <a:bodyPr/>
          <a:lstStyle/>
          <a:p>
            <a:pPr>
              <a:spcBef>
                <a:spcPct val="50000"/>
              </a:spcBef>
              <a:buFontTx/>
              <a:buChar char="•"/>
              <a:defRPr/>
            </a:pPr>
            <a:endParaRPr lang="en-US" sz="1300" b="0" dirty="0"/>
          </a:p>
        </p:txBody>
      </p:sp>
      <p:sp>
        <p:nvSpPr>
          <p:cNvPr id="313" name="Freeform 1290"/>
          <p:cNvSpPr>
            <a:spLocks/>
          </p:cNvSpPr>
          <p:nvPr userDrawn="1"/>
        </p:nvSpPr>
        <p:spPr bwMode="auto">
          <a:xfrm>
            <a:off x="719138" y="517525"/>
            <a:ext cx="3175" cy="3175"/>
          </a:xfrm>
          <a:custGeom>
            <a:avLst/>
            <a:gdLst/>
            <a:ahLst/>
            <a:cxnLst>
              <a:cxn ang="0">
                <a:pos x="0" y="2"/>
              </a:cxn>
              <a:cxn ang="0">
                <a:pos x="0" y="2"/>
              </a:cxn>
              <a:cxn ang="0">
                <a:pos x="2" y="2"/>
              </a:cxn>
              <a:cxn ang="0">
                <a:pos x="2" y="2"/>
              </a:cxn>
              <a:cxn ang="0">
                <a:pos x="2" y="2"/>
              </a:cxn>
              <a:cxn ang="0">
                <a:pos x="2" y="0"/>
              </a:cxn>
              <a:cxn ang="0">
                <a:pos x="0" y="0"/>
              </a:cxn>
              <a:cxn ang="0">
                <a:pos x="0" y="0"/>
              </a:cxn>
              <a:cxn ang="0">
                <a:pos x="0" y="0"/>
              </a:cxn>
              <a:cxn ang="0">
                <a:pos x="0" y="0"/>
              </a:cxn>
              <a:cxn ang="0">
                <a:pos x="2" y="0"/>
              </a:cxn>
              <a:cxn ang="0">
                <a:pos x="0" y="0"/>
              </a:cxn>
              <a:cxn ang="0">
                <a:pos x="0" y="0"/>
              </a:cxn>
              <a:cxn ang="0">
                <a:pos x="0" y="0"/>
              </a:cxn>
              <a:cxn ang="0">
                <a:pos x="0" y="0"/>
              </a:cxn>
              <a:cxn ang="0">
                <a:pos x="0" y="2"/>
              </a:cxn>
              <a:cxn ang="0">
                <a:pos x="0" y="2"/>
              </a:cxn>
              <a:cxn ang="0">
                <a:pos x="0" y="2"/>
              </a:cxn>
              <a:cxn ang="0">
                <a:pos x="0" y="0"/>
              </a:cxn>
              <a:cxn ang="0">
                <a:pos x="0" y="0"/>
              </a:cxn>
              <a:cxn ang="0">
                <a:pos x="0" y="0"/>
              </a:cxn>
              <a:cxn ang="0">
                <a:pos x="0" y="0"/>
              </a:cxn>
              <a:cxn ang="0">
                <a:pos x="0" y="0"/>
              </a:cxn>
              <a:cxn ang="0">
                <a:pos x="0" y="0"/>
              </a:cxn>
              <a:cxn ang="0">
                <a:pos x="0" y="2"/>
              </a:cxn>
              <a:cxn ang="0">
                <a:pos x="2" y="2"/>
              </a:cxn>
              <a:cxn ang="0">
                <a:pos x="2" y="0"/>
              </a:cxn>
              <a:cxn ang="0">
                <a:pos x="2" y="0"/>
              </a:cxn>
              <a:cxn ang="0">
                <a:pos x="0" y="0"/>
              </a:cxn>
              <a:cxn ang="0">
                <a:pos x="0" y="0"/>
              </a:cxn>
              <a:cxn ang="0">
                <a:pos x="0" y="2"/>
              </a:cxn>
              <a:cxn ang="0">
                <a:pos x="0" y="2"/>
              </a:cxn>
              <a:cxn ang="0">
                <a:pos x="2" y="2"/>
              </a:cxn>
              <a:cxn ang="0">
                <a:pos x="2" y="2"/>
              </a:cxn>
              <a:cxn ang="0">
                <a:pos x="0" y="2"/>
              </a:cxn>
              <a:cxn ang="0">
                <a:pos x="0" y="2"/>
              </a:cxn>
              <a:cxn ang="0">
                <a:pos x="0" y="2"/>
              </a:cxn>
            </a:cxnLst>
            <a:rect l="0" t="0" r="r" b="b"/>
            <a:pathLst>
              <a:path w="2" h="2">
                <a:moveTo>
                  <a:pt x="0" y="2"/>
                </a:moveTo>
                <a:lnTo>
                  <a:pt x="0" y="2"/>
                </a:lnTo>
                <a:lnTo>
                  <a:pt x="2" y="2"/>
                </a:lnTo>
                <a:lnTo>
                  <a:pt x="2" y="2"/>
                </a:lnTo>
                <a:lnTo>
                  <a:pt x="2" y="2"/>
                </a:lnTo>
                <a:lnTo>
                  <a:pt x="2" y="0"/>
                </a:lnTo>
                <a:lnTo>
                  <a:pt x="0" y="0"/>
                </a:lnTo>
                <a:lnTo>
                  <a:pt x="0" y="0"/>
                </a:lnTo>
                <a:lnTo>
                  <a:pt x="0" y="0"/>
                </a:lnTo>
                <a:lnTo>
                  <a:pt x="0" y="0"/>
                </a:lnTo>
                <a:lnTo>
                  <a:pt x="2" y="0"/>
                </a:lnTo>
                <a:lnTo>
                  <a:pt x="0" y="0"/>
                </a:lnTo>
                <a:lnTo>
                  <a:pt x="0" y="0"/>
                </a:lnTo>
                <a:lnTo>
                  <a:pt x="0" y="0"/>
                </a:lnTo>
                <a:lnTo>
                  <a:pt x="0" y="0"/>
                </a:lnTo>
                <a:lnTo>
                  <a:pt x="0" y="2"/>
                </a:lnTo>
                <a:lnTo>
                  <a:pt x="0" y="2"/>
                </a:lnTo>
                <a:lnTo>
                  <a:pt x="0" y="2"/>
                </a:lnTo>
                <a:lnTo>
                  <a:pt x="0" y="0"/>
                </a:lnTo>
                <a:lnTo>
                  <a:pt x="0" y="0"/>
                </a:lnTo>
                <a:lnTo>
                  <a:pt x="0" y="0"/>
                </a:lnTo>
                <a:lnTo>
                  <a:pt x="0" y="0"/>
                </a:lnTo>
                <a:lnTo>
                  <a:pt x="0" y="0"/>
                </a:lnTo>
                <a:lnTo>
                  <a:pt x="0" y="0"/>
                </a:lnTo>
                <a:lnTo>
                  <a:pt x="0" y="2"/>
                </a:lnTo>
                <a:lnTo>
                  <a:pt x="2" y="2"/>
                </a:lnTo>
                <a:lnTo>
                  <a:pt x="2" y="0"/>
                </a:lnTo>
                <a:lnTo>
                  <a:pt x="2" y="0"/>
                </a:lnTo>
                <a:lnTo>
                  <a:pt x="0" y="0"/>
                </a:lnTo>
                <a:lnTo>
                  <a:pt x="0" y="0"/>
                </a:lnTo>
                <a:lnTo>
                  <a:pt x="0" y="2"/>
                </a:lnTo>
                <a:lnTo>
                  <a:pt x="0" y="2"/>
                </a:lnTo>
                <a:lnTo>
                  <a:pt x="2" y="2"/>
                </a:lnTo>
                <a:lnTo>
                  <a:pt x="2" y="2"/>
                </a:lnTo>
                <a:lnTo>
                  <a:pt x="0" y="2"/>
                </a:lnTo>
                <a:lnTo>
                  <a:pt x="0" y="2"/>
                </a:lnTo>
                <a:lnTo>
                  <a:pt x="0" y="2"/>
                </a:lnTo>
              </a:path>
            </a:pathLst>
          </a:custGeom>
          <a:noFill/>
          <a:ln w="9525">
            <a:noFill/>
            <a:round/>
            <a:headEnd/>
            <a:tailEnd/>
          </a:ln>
        </p:spPr>
        <p:txBody>
          <a:bodyPr/>
          <a:lstStyle/>
          <a:p>
            <a:pPr>
              <a:spcBef>
                <a:spcPct val="50000"/>
              </a:spcBef>
              <a:buFontTx/>
              <a:buChar char="•"/>
              <a:defRPr/>
            </a:pPr>
            <a:endParaRPr lang="en-US" sz="1300" b="0" dirty="0"/>
          </a:p>
        </p:txBody>
      </p:sp>
      <p:sp>
        <p:nvSpPr>
          <p:cNvPr id="314" name="Rectangle 1335"/>
          <p:cNvSpPr>
            <a:spLocks noChangeArrowheads="1"/>
          </p:cNvSpPr>
          <p:nvPr userDrawn="1"/>
        </p:nvSpPr>
        <p:spPr bwMode="auto">
          <a:xfrm>
            <a:off x="468313" y="508000"/>
            <a:ext cx="1587" cy="1588"/>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315" name="Rectangle 1336"/>
          <p:cNvSpPr>
            <a:spLocks noChangeArrowheads="1"/>
          </p:cNvSpPr>
          <p:nvPr userDrawn="1"/>
        </p:nvSpPr>
        <p:spPr bwMode="auto">
          <a:xfrm>
            <a:off x="474663" y="495300"/>
            <a:ext cx="1587" cy="1588"/>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316" name="Rectangle 1337"/>
          <p:cNvSpPr>
            <a:spLocks noChangeArrowheads="1"/>
          </p:cNvSpPr>
          <p:nvPr userDrawn="1"/>
        </p:nvSpPr>
        <p:spPr bwMode="auto">
          <a:xfrm>
            <a:off x="474663" y="495300"/>
            <a:ext cx="1587" cy="1588"/>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317" name="Rectangle 1340"/>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18" name="Rectangle 1341"/>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19" name="Rectangle 1342"/>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20" name="Rectangle 1343"/>
          <p:cNvSpPr>
            <a:spLocks noChangeArrowheads="1"/>
          </p:cNvSpPr>
          <p:nvPr userDrawn="1"/>
        </p:nvSpPr>
        <p:spPr bwMode="auto">
          <a:xfrm>
            <a:off x="468313" y="508000"/>
            <a:ext cx="1587" cy="1588"/>
          </a:xfrm>
          <a:prstGeom prst="rect">
            <a:avLst/>
          </a:prstGeom>
          <a:solidFill>
            <a:srgbClr val="000000"/>
          </a:solidFill>
          <a:ln w="9525">
            <a:noFill/>
            <a:miter lim="800000"/>
            <a:headEnd/>
            <a:tailEnd/>
          </a:ln>
        </p:spPr>
        <p:txBody>
          <a:bodyPr/>
          <a:lstStyle/>
          <a:p>
            <a:pPr>
              <a:spcBef>
                <a:spcPct val="50000"/>
              </a:spcBef>
              <a:buFontTx/>
              <a:buChar char="•"/>
              <a:defRPr/>
            </a:pPr>
            <a:endParaRPr lang="en-US" sz="1300" b="0" dirty="0"/>
          </a:p>
        </p:txBody>
      </p:sp>
      <p:sp>
        <p:nvSpPr>
          <p:cNvPr id="321" name="Rectangle 1344"/>
          <p:cNvSpPr>
            <a:spLocks noChangeArrowheads="1"/>
          </p:cNvSpPr>
          <p:nvPr userDrawn="1"/>
        </p:nvSpPr>
        <p:spPr bwMode="auto">
          <a:xfrm>
            <a:off x="465138" y="485775"/>
            <a:ext cx="1587" cy="3175"/>
          </a:xfrm>
          <a:prstGeom prst="rect">
            <a:avLst/>
          </a:prstGeom>
          <a:solidFill>
            <a:srgbClr val="FFFFFF"/>
          </a:solidFill>
          <a:ln w="9525">
            <a:noFill/>
            <a:miter lim="800000"/>
            <a:headEnd/>
            <a:tailEnd/>
          </a:ln>
        </p:spPr>
        <p:txBody>
          <a:bodyPr/>
          <a:lstStyle/>
          <a:p>
            <a:pPr>
              <a:spcBef>
                <a:spcPct val="50000"/>
              </a:spcBef>
              <a:buFontTx/>
              <a:buChar char="•"/>
              <a:defRPr/>
            </a:pPr>
            <a:endParaRPr lang="en-US" sz="1300" b="0" dirty="0"/>
          </a:p>
        </p:txBody>
      </p:sp>
      <p:sp>
        <p:nvSpPr>
          <p:cNvPr id="324" name="Title 323"/>
          <p:cNvSpPr>
            <a:spLocks noGrp="1"/>
          </p:cNvSpPr>
          <p:nvPr>
            <p:ph type="title" hasCustomPrompt="1"/>
          </p:nvPr>
        </p:nvSpPr>
        <p:spPr>
          <a:xfrm>
            <a:off x="343401" y="301625"/>
            <a:ext cx="8439652" cy="1031875"/>
          </a:xfrm>
        </p:spPr>
        <p:txBody>
          <a:bodyPr/>
          <a:lstStyle>
            <a:lvl1pPr>
              <a:defRPr b="0" i="0" cap="none" baseline="0">
                <a:solidFill>
                  <a:srgbClr val="021F43"/>
                </a:solidFill>
                <a:latin typeface="+mn-lt"/>
                <a:cs typeface="Andes ExtraLight"/>
              </a:defRPr>
            </a:lvl1pPr>
          </a:lstStyle>
          <a:p>
            <a:r>
              <a:rPr lang="en-US" dirty="0"/>
              <a:t>SLIDE TITLE</a:t>
            </a:r>
            <a:br>
              <a:rPr lang="en-US" dirty="0"/>
            </a:br>
            <a:r>
              <a:rPr lang="en-US" dirty="0"/>
              <a:t>UP TO THREE LINES </a:t>
            </a:r>
            <a:br>
              <a:rPr lang="en-US" dirty="0"/>
            </a:br>
            <a:r>
              <a:rPr lang="en-US" dirty="0"/>
              <a:t>MAY BE ALL CAPS OR TITLE CASE</a:t>
            </a:r>
          </a:p>
        </p:txBody>
      </p:sp>
      <p:sp>
        <p:nvSpPr>
          <p:cNvPr id="331" name="Content Placeholder 330"/>
          <p:cNvSpPr>
            <a:spLocks noGrp="1"/>
          </p:cNvSpPr>
          <p:nvPr>
            <p:ph sz="quarter" idx="10" hasCustomPrompt="1"/>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dirty="0"/>
              <a:t>Paragraph content</a:t>
            </a:r>
          </a:p>
          <a:p>
            <a:pPr lvl="1"/>
            <a:r>
              <a:rPr lang="en-US" dirty="0"/>
              <a:t>Bullets </a:t>
            </a:r>
          </a:p>
          <a:p>
            <a:pPr lvl="2"/>
            <a:r>
              <a:rPr lang="en-US" dirty="0"/>
              <a:t>Bullets</a:t>
            </a:r>
          </a:p>
          <a:p>
            <a:pPr lvl="3"/>
            <a:r>
              <a:rPr lang="en-US" dirty="0"/>
              <a:t>Bullets</a:t>
            </a:r>
          </a:p>
          <a:p>
            <a:pPr lvl="4"/>
            <a:r>
              <a:rPr lang="en-US" dirty="0"/>
              <a:t>Bullets</a:t>
            </a:r>
          </a:p>
        </p:txBody>
      </p:sp>
      <p:sp>
        <p:nvSpPr>
          <p:cNvPr id="7" name="Footer Placeholder 6"/>
          <p:cNvSpPr>
            <a:spLocks noGrp="1"/>
          </p:cNvSpPr>
          <p:nvPr>
            <p:ph type="ftr" sz="quarter" idx="12"/>
          </p:nvPr>
        </p:nvSpPr>
        <p:spPr/>
        <p:txBody>
          <a:bodyPr/>
          <a:lstStyle/>
          <a:p>
            <a:r>
              <a:rPr lang="en-US" dirty="0"/>
              <a:t>Confidential &amp; for IFC Staff Only Working Draft – Discussion Paper Only</a:t>
            </a:r>
          </a:p>
        </p:txBody>
      </p:sp>
      <p:sp>
        <p:nvSpPr>
          <p:cNvPr id="8" name="Slide Number Placeholder 7"/>
          <p:cNvSpPr>
            <a:spLocks noGrp="1"/>
          </p:cNvSpPr>
          <p:nvPr>
            <p:ph type="sldNum" sz="quarter" idx="13"/>
          </p:nvPr>
        </p:nvSpPr>
        <p:spPr>
          <a:xfrm>
            <a:off x="356934" y="6350002"/>
            <a:ext cx="552283" cy="358440"/>
          </a:xfrm>
          <a:prstGeom prst="rect">
            <a:avLst/>
          </a:prstGeom>
        </p:spPr>
        <p:txBody>
          <a:bodyPr/>
          <a:lstStyle/>
          <a:p>
            <a:pPr>
              <a:defRPr/>
            </a:pPr>
            <a:fld id="{A91C009A-D183-4B06-A7F0-ADEC358427FA}" type="slidenum">
              <a:rPr lang="en-US" smtClean="0"/>
              <a:pPr>
                <a:defRPr/>
              </a:pPr>
              <a:t>‹#›</a:t>
            </a:fld>
            <a:endParaRPr lang="en-US" dirty="0"/>
          </a:p>
        </p:txBody>
      </p:sp>
    </p:spTree>
    <p:extLst>
      <p:ext uri="{BB962C8B-B14F-4D97-AF65-F5344CB8AC3E}">
        <p14:creationId xmlns="" xmlns:p14="http://schemas.microsoft.com/office/powerpoint/2010/main" val="1339486782"/>
      </p:ext>
    </p:extLst>
  </p:cSld>
  <p:clrMapOvr>
    <a:masterClrMapping/>
  </p:clrMapOvr>
  <p:transition spd="med" advClick="0">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3155" y="55541"/>
            <a:ext cx="7499768" cy="714380"/>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p:cNvSpPr>
            <a:spLocks noGrp="1"/>
          </p:cNvSpPr>
          <p:nvPr>
            <p:ph type="body" idx="1"/>
          </p:nvPr>
        </p:nvSpPr>
        <p:spPr>
          <a:xfrm>
            <a:off x="428596" y="1124744"/>
            <a:ext cx="8229600" cy="46805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AB1D1A-01F6-4136-9FA3-F112459EC0B2}" type="datetime1">
              <a:rPr lang="en-US" smtClean="0"/>
              <a:pPr/>
              <a:t>2/23/2017</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IN"/>
              <a:t>09-11 February, 2017</a:t>
            </a:r>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693D8AD4-6898-49EE-B49C-5024E8246716}" type="slidenum">
              <a:rPr lang="en-IN" smtClean="0"/>
              <a:pPr/>
              <a:t>‹#›</a:t>
            </a:fld>
            <a:endParaRPr lang="en-IN"/>
          </a:p>
        </p:txBody>
      </p:sp>
      <p:pic>
        <p:nvPicPr>
          <p:cNvPr id="8" name="Picture 7" descr="CASew.png"/>
          <p:cNvPicPr>
            <a:picLocks noChangeAspect="1"/>
          </p:cNvPicPr>
          <p:nvPr userDrawn="1"/>
        </p:nvPicPr>
        <p:blipFill>
          <a:blip r:embed="rId7" cstate="print"/>
          <a:stretch>
            <a:fillRect/>
          </a:stretch>
        </p:blipFill>
        <p:spPr>
          <a:xfrm>
            <a:off x="6803790" y="1810854"/>
            <a:ext cx="1854406" cy="189386"/>
          </a:xfrm>
          <a:prstGeom prst="rect">
            <a:avLst/>
          </a:prstGeom>
        </p:spPr>
      </p:pic>
      <p:pic>
        <p:nvPicPr>
          <p:cNvPr id="7" name="Picture 6" descr="WCC-Logo-1.jpg"/>
          <p:cNvPicPr>
            <a:picLocks noChangeAspect="1"/>
          </p:cNvPicPr>
          <p:nvPr userDrawn="1"/>
        </p:nvPicPr>
        <p:blipFill>
          <a:blip r:embed="rId8" cstate="print"/>
          <a:stretch>
            <a:fillRect/>
          </a:stretch>
        </p:blipFill>
        <p:spPr>
          <a:xfrm>
            <a:off x="7892923" y="44624"/>
            <a:ext cx="1215581" cy="725297"/>
          </a:xfrm>
          <a:prstGeom prst="rect">
            <a:avLst/>
          </a:prstGeom>
        </p:spPr>
      </p:pic>
      <p:cxnSp>
        <p:nvCxnSpPr>
          <p:cNvPr id="11" name="Straight Connector 10"/>
          <p:cNvCxnSpPr/>
          <p:nvPr userDrawn="1"/>
        </p:nvCxnSpPr>
        <p:spPr>
          <a:xfrm>
            <a:off x="0" y="764704"/>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0" y="6295172"/>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med" advClick="0">
    <p:wipe dir="u"/>
  </p:transition>
  <p:hf hdr="0" dt="0"/>
  <p:txStyles>
    <p:titleStyle>
      <a:lvl1pPr algn="l" defTabSz="9144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hyperlink" Target="http://www.google.com/imgres?imgurl=http://janisfitch.com/yahoo_site_admin/assets/images/Snow_Cows.346160947_large.jpg&amp;imgrefurl=http://janisfitch.com/cows&amp;usg=__NiFqT0T-q5uQ8kqD762UYo_gxak=&amp;h=1058&amp;w=1280&amp;sz=153&amp;hl=en&amp;start=6&amp;zoom=1&amp;tbnid=SDo5HER-gb-15M:&amp;tbnh=124&amp;tbnw=150&amp;ei=Ek_IUfKcNdez4AP_8YGQBw&amp;prev=/search?q=cows&amp;hl=en&amp;gbv=2&amp;tbs=isz:l&amp;tbm=isch&amp;itbs=1&amp;sa=X&amp;ved=0CDgQrQMwBQ" TargetMode="External"/><Relationship Id="rId3" Type="http://schemas.openxmlformats.org/officeDocument/2006/relationships/tags" Target="../tags/tag3.xml"/><Relationship Id="rId21" Type="http://schemas.openxmlformats.org/officeDocument/2006/relationships/image" Target="../media/image13.jpeg"/><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image" Target="../media/image10.jpeg"/><Relationship Id="rId2" Type="http://schemas.openxmlformats.org/officeDocument/2006/relationships/tags" Target="../tags/tag2.xml"/><Relationship Id="rId16" Type="http://schemas.openxmlformats.org/officeDocument/2006/relationships/image" Target="../media/image9.jpeg"/><Relationship Id="rId20" Type="http://schemas.openxmlformats.org/officeDocument/2006/relationships/image" Target="../media/image12.jpe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notesSlide" Target="../notesSlides/notesSlide2.xml"/><Relationship Id="rId10" Type="http://schemas.openxmlformats.org/officeDocument/2006/relationships/tags" Target="../tags/tag10.xml"/><Relationship Id="rId19" Type="http://schemas.openxmlformats.org/officeDocument/2006/relationships/image" Target="../media/image11.jpeg"/><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slideLayout" Target="../slideLayouts/slideLayout4.xml"/><Relationship Id="rId22" Type="http://schemas.openxmlformats.org/officeDocument/2006/relationships/image" Target="../media/image14.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WCC-Logo-1.jpg"/>
          <p:cNvPicPr>
            <a:picLocks noChangeAspect="1"/>
          </p:cNvPicPr>
          <p:nvPr/>
        </p:nvPicPr>
        <p:blipFill>
          <a:blip r:embed="rId2"/>
          <a:stretch>
            <a:fillRect/>
          </a:stretch>
        </p:blipFill>
        <p:spPr>
          <a:xfrm>
            <a:off x="214282" y="214290"/>
            <a:ext cx="2809608" cy="1676400"/>
          </a:xfrm>
          <a:prstGeom prst="rect">
            <a:avLst/>
          </a:prstGeom>
        </p:spPr>
      </p:pic>
      <p:sp>
        <p:nvSpPr>
          <p:cNvPr id="8" name="Subtitle 2"/>
          <p:cNvSpPr txBox="1">
            <a:spLocks/>
          </p:cNvSpPr>
          <p:nvPr/>
        </p:nvSpPr>
        <p:spPr>
          <a:xfrm>
            <a:off x="5715008" y="1000108"/>
            <a:ext cx="1714512" cy="4286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300" b="1" i="0" u="none" strike="noStrike" kern="1200" cap="none" spc="0" normalizeH="0" baseline="0" noProof="0" dirty="0" err="1">
                <a:ln>
                  <a:noFill/>
                </a:ln>
                <a:effectLst/>
                <a:uLnTx/>
                <a:uFillTx/>
                <a:latin typeface="+mn-lt"/>
                <a:ea typeface="+mn-ea"/>
                <a:cs typeface="+mn-cs"/>
              </a:rPr>
              <a:t>Organised</a:t>
            </a:r>
            <a:r>
              <a:rPr kumimoji="0" lang="en-US" sz="1300" b="1" i="0" u="none" strike="noStrike" kern="1200" cap="none" spc="0" normalizeH="0" baseline="0" noProof="0" dirty="0">
                <a:ln>
                  <a:noFill/>
                </a:ln>
                <a:effectLst/>
                <a:uLnTx/>
                <a:uFillTx/>
                <a:latin typeface="+mn-lt"/>
                <a:ea typeface="+mn-ea"/>
                <a:cs typeface="+mn-cs"/>
              </a:rPr>
              <a:t> By</a:t>
            </a:r>
          </a:p>
        </p:txBody>
      </p:sp>
      <p:sp>
        <p:nvSpPr>
          <p:cNvPr id="10" name="TextBox 9"/>
          <p:cNvSpPr txBox="1"/>
          <p:nvPr/>
        </p:nvSpPr>
        <p:spPr>
          <a:xfrm>
            <a:off x="3290886" y="6253435"/>
            <a:ext cx="2133600" cy="307777"/>
          </a:xfrm>
          <a:prstGeom prst="rect">
            <a:avLst/>
          </a:prstGeom>
          <a:noFill/>
        </p:spPr>
        <p:txBody>
          <a:bodyPr wrap="square" rtlCol="0">
            <a:spAutoFit/>
          </a:bodyPr>
          <a:lstStyle/>
          <a:p>
            <a:r>
              <a:rPr lang="en-IN" sz="1400" dirty="0"/>
              <a:t>09-11 February, 2017</a:t>
            </a:r>
          </a:p>
        </p:txBody>
      </p:sp>
      <p:sp>
        <p:nvSpPr>
          <p:cNvPr id="11" name="TextBox 10"/>
          <p:cNvSpPr txBox="1"/>
          <p:nvPr/>
        </p:nvSpPr>
        <p:spPr>
          <a:xfrm>
            <a:off x="5000628" y="6248400"/>
            <a:ext cx="3831645" cy="307777"/>
          </a:xfrm>
          <a:prstGeom prst="rect">
            <a:avLst/>
          </a:prstGeom>
          <a:noFill/>
        </p:spPr>
        <p:txBody>
          <a:bodyPr wrap="square" rtlCol="0">
            <a:spAutoFit/>
          </a:bodyPr>
          <a:lstStyle/>
          <a:p>
            <a:pPr algn="r"/>
            <a:r>
              <a:rPr lang="en-IN" sz="1400" dirty="0"/>
              <a:t>	</a:t>
            </a:r>
            <a:endParaRPr lang="en-US" sz="1400" dirty="0"/>
          </a:p>
        </p:txBody>
      </p:sp>
      <p:pic>
        <p:nvPicPr>
          <p:cNvPr id="12" name="Picture 11" descr="CASew 1.png"/>
          <p:cNvPicPr>
            <a:picLocks noChangeAspect="1"/>
          </p:cNvPicPr>
          <p:nvPr/>
        </p:nvPicPr>
        <p:blipFill>
          <a:blip r:embed="rId3" cstate="print"/>
          <a:stretch>
            <a:fillRect/>
          </a:stretch>
        </p:blipFill>
        <p:spPr>
          <a:xfrm>
            <a:off x="5214942" y="1500174"/>
            <a:ext cx="2796723" cy="285752"/>
          </a:xfrm>
          <a:prstGeom prst="rect">
            <a:avLst/>
          </a:prstGeom>
        </p:spPr>
      </p:pic>
      <p:pic>
        <p:nvPicPr>
          <p:cNvPr id="13" name="Picture 12" descr="Res.png"/>
          <p:cNvPicPr>
            <a:picLocks noChangeAspect="1"/>
          </p:cNvPicPr>
          <p:nvPr/>
        </p:nvPicPr>
        <p:blipFill>
          <a:blip r:embed="rId4" cstate="print"/>
          <a:stretch>
            <a:fillRect/>
          </a:stretch>
        </p:blipFill>
        <p:spPr>
          <a:xfrm>
            <a:off x="6500827" y="2786058"/>
            <a:ext cx="2214578" cy="510526"/>
          </a:xfrm>
          <a:prstGeom prst="rect">
            <a:avLst/>
          </a:prstGeom>
        </p:spPr>
      </p:pic>
      <p:pic>
        <p:nvPicPr>
          <p:cNvPr id="14" name="Picture 13" descr="PPTETG.png"/>
          <p:cNvPicPr>
            <a:picLocks noChangeAspect="1"/>
          </p:cNvPicPr>
          <p:nvPr/>
        </p:nvPicPr>
        <p:blipFill>
          <a:blip r:embed="rId5" cstate="print"/>
          <a:stretch>
            <a:fillRect/>
          </a:stretch>
        </p:blipFill>
        <p:spPr>
          <a:xfrm>
            <a:off x="4500562" y="2643183"/>
            <a:ext cx="1428760" cy="720424"/>
          </a:xfrm>
          <a:prstGeom prst="rect">
            <a:avLst/>
          </a:prstGeom>
        </p:spPr>
      </p:pic>
      <p:sp>
        <p:nvSpPr>
          <p:cNvPr id="15" name="Subtitle 2"/>
          <p:cNvSpPr txBox="1">
            <a:spLocks/>
          </p:cNvSpPr>
          <p:nvPr/>
        </p:nvSpPr>
        <p:spPr>
          <a:xfrm>
            <a:off x="4357686" y="2285992"/>
            <a:ext cx="1714512" cy="357190"/>
          </a:xfrm>
          <a:prstGeom prst="rect">
            <a:avLst/>
          </a:prstGeom>
        </p:spPr>
        <p:txBody>
          <a:bodyPr vert="horz" lIns="91440" tIns="45720" rIns="91440" bIns="45720" rtlCol="0">
            <a:normAutofit/>
          </a:bodyPr>
          <a:lstStyle/>
          <a:p>
            <a:pPr lvl="0" algn="ctr">
              <a:spcBef>
                <a:spcPct val="20000"/>
              </a:spcBef>
              <a:defRPr/>
            </a:pPr>
            <a:r>
              <a:rPr lang="en-IN" sz="1300" b="1" dirty="0">
                <a:solidFill>
                  <a:schemeClr val="bg1"/>
                </a:solidFill>
              </a:rPr>
              <a:t>Title Sponsor</a:t>
            </a:r>
            <a:endParaRPr kumimoji="0" lang="en-US" sz="1300" b="0" i="0" u="none" strike="noStrike" kern="1200" cap="none" spc="0" normalizeH="0" baseline="0" noProof="0" dirty="0">
              <a:ln>
                <a:noFill/>
              </a:ln>
              <a:solidFill>
                <a:schemeClr val="bg1"/>
              </a:solidFill>
              <a:effectLst/>
              <a:uLnTx/>
              <a:uFillTx/>
              <a:latin typeface="+mn-lt"/>
              <a:ea typeface="+mn-ea"/>
              <a:cs typeface="+mn-cs"/>
            </a:endParaRPr>
          </a:p>
        </p:txBody>
      </p:sp>
      <p:sp>
        <p:nvSpPr>
          <p:cNvPr id="16" name="Subtitle 2"/>
          <p:cNvSpPr txBox="1">
            <a:spLocks/>
          </p:cNvSpPr>
          <p:nvPr/>
        </p:nvSpPr>
        <p:spPr>
          <a:xfrm>
            <a:off x="6929454" y="2357430"/>
            <a:ext cx="1714512" cy="357190"/>
          </a:xfrm>
          <a:prstGeom prst="rect">
            <a:avLst/>
          </a:prstGeom>
        </p:spPr>
        <p:txBody>
          <a:bodyPr vert="horz" lIns="91440" tIns="45720" rIns="91440" bIns="45720" rtlCol="0">
            <a:normAutofit/>
          </a:bodyPr>
          <a:lstStyle/>
          <a:p>
            <a:pPr lvl="0" algn="ctr">
              <a:spcBef>
                <a:spcPct val="20000"/>
              </a:spcBef>
              <a:defRPr/>
            </a:pPr>
            <a:r>
              <a:rPr lang="en-IN" sz="1300" b="1" dirty="0">
                <a:solidFill>
                  <a:schemeClr val="bg1"/>
                </a:solidFill>
              </a:rPr>
              <a:t>Platinum Sponsor</a:t>
            </a:r>
            <a:endParaRPr kumimoji="0" lang="en-US" sz="1300" b="1" i="0" u="none" strike="noStrike" kern="1200" cap="none" spc="0" normalizeH="0" baseline="0" noProof="0" dirty="0">
              <a:ln>
                <a:noFill/>
              </a:ln>
              <a:solidFill>
                <a:schemeClr val="bg1"/>
              </a:solidFill>
              <a:effectLst/>
              <a:uLnTx/>
              <a:uFillTx/>
              <a:latin typeface="+mn-lt"/>
              <a:ea typeface="+mn-ea"/>
              <a:cs typeface="+mn-cs"/>
            </a:endParaRPr>
          </a:p>
        </p:txBody>
      </p:sp>
      <p:sp>
        <p:nvSpPr>
          <p:cNvPr id="17" name="TextBox 16"/>
          <p:cNvSpPr txBox="1"/>
          <p:nvPr/>
        </p:nvSpPr>
        <p:spPr>
          <a:xfrm>
            <a:off x="6061252" y="6257887"/>
            <a:ext cx="2381754" cy="307777"/>
          </a:xfrm>
          <a:prstGeom prst="rect">
            <a:avLst/>
          </a:prstGeom>
          <a:noFill/>
        </p:spPr>
        <p:txBody>
          <a:bodyPr wrap="square" rtlCol="0">
            <a:spAutoFit/>
          </a:bodyPr>
          <a:lstStyle/>
          <a:p>
            <a:r>
              <a:rPr lang="en-IN" sz="1400" dirty="0"/>
              <a:t>Grand </a:t>
            </a:r>
            <a:r>
              <a:rPr lang="en-IN" sz="1400" dirty="0" err="1"/>
              <a:t>Copthorne</a:t>
            </a:r>
            <a:r>
              <a:rPr lang="en-IN" sz="1400" dirty="0"/>
              <a:t>, Singapore</a:t>
            </a:r>
          </a:p>
        </p:txBody>
      </p:sp>
      <p:sp>
        <p:nvSpPr>
          <p:cNvPr id="19" name="Rectangle 18"/>
          <p:cNvSpPr/>
          <p:nvPr/>
        </p:nvSpPr>
        <p:spPr>
          <a:xfrm>
            <a:off x="959887" y="2199112"/>
            <a:ext cx="7500990" cy="3416320"/>
          </a:xfrm>
          <a:prstGeom prst="rect">
            <a:avLst/>
          </a:prstGeom>
        </p:spPr>
        <p:txBody>
          <a:bodyPr wrap="square">
            <a:spAutoFit/>
          </a:bodyPr>
          <a:lstStyle/>
          <a:p>
            <a:pPr algn="ctr"/>
            <a:r>
              <a:rPr lang="en-IN" sz="3600" dirty="0">
                <a:solidFill>
                  <a:srgbClr val="FFC000"/>
                </a:solidFill>
              </a:rPr>
              <a:t>Financing the cashew value chain</a:t>
            </a:r>
          </a:p>
          <a:p>
            <a:pPr algn="ctr"/>
            <a:r>
              <a:rPr lang="en-IN" sz="3600" dirty="0">
                <a:solidFill>
                  <a:srgbClr val="FFC000"/>
                </a:solidFill>
              </a:rPr>
              <a:t>Fanja Ravoavy</a:t>
            </a:r>
          </a:p>
          <a:p>
            <a:pPr algn="ctr"/>
            <a:r>
              <a:rPr lang="en-IN" sz="3600" dirty="0">
                <a:solidFill>
                  <a:srgbClr val="FFC000"/>
                </a:solidFill>
              </a:rPr>
              <a:t>Senior Operation Officers</a:t>
            </a:r>
          </a:p>
          <a:p>
            <a:pPr algn="ctr"/>
            <a:r>
              <a:rPr lang="en-IN" sz="3600" dirty="0">
                <a:solidFill>
                  <a:srgbClr val="FFC000"/>
                </a:solidFill>
              </a:rPr>
              <a:t>IFC </a:t>
            </a:r>
          </a:p>
          <a:p>
            <a:pPr algn="ctr"/>
            <a:endParaRPr lang="en-IN" sz="3600" dirty="0">
              <a:solidFill>
                <a:srgbClr val="FFC000"/>
              </a:solidFill>
            </a:endParaRPr>
          </a:p>
          <a:p>
            <a:pPr algn="ctr"/>
            <a:r>
              <a:rPr lang="en-IN" sz="3600" dirty="0">
                <a:solidFill>
                  <a:srgbClr val="FFC000"/>
                </a:solidFill>
              </a:rPr>
              <a:t>10 February 2017</a:t>
            </a:r>
            <a:endParaRPr lang="en-IN" sz="2400" dirty="0">
              <a:solidFill>
                <a:schemeClr val="bg1">
                  <a:lumMod val="95000"/>
                </a:schemeClr>
              </a:solidFill>
            </a:endParaRPr>
          </a:p>
        </p:txBody>
      </p:sp>
      <p:cxnSp>
        <p:nvCxnSpPr>
          <p:cNvPr id="3" name="Straight Connector 2"/>
          <p:cNvCxnSpPr/>
          <p:nvPr/>
        </p:nvCxnSpPr>
        <p:spPr>
          <a:xfrm>
            <a:off x="0" y="6241475"/>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p:nvPicPr>
        <p:blipFill>
          <a:blip r:embed="rId6">
            <a:extLst>
              <a:ext uri="{28A0092B-C50C-407E-A947-70E740481C1C}">
                <a14:useLocalDpi xmlns="" xmlns:a14="http://schemas.microsoft.com/office/drawing/2010/main" val="0"/>
              </a:ext>
            </a:extLst>
          </a:blip>
          <a:stretch>
            <a:fillRect/>
          </a:stretch>
        </p:blipFill>
        <p:spPr>
          <a:xfrm>
            <a:off x="467544" y="6266714"/>
            <a:ext cx="1847280" cy="484163"/>
          </a:xfrm>
          <a:prstGeom prst="rect">
            <a:avLst/>
          </a:prstGeom>
        </p:spPr>
      </p:pic>
    </p:spTree>
  </p:cSld>
  <p:clrMapOvr>
    <a:masterClrMapping/>
  </p:clrMapOvr>
  <p:transition spd="med" advClick="0">
    <p:wipe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Down Arrow 25"/>
          <p:cNvSpPr/>
          <p:nvPr/>
        </p:nvSpPr>
        <p:spPr bwMode="auto">
          <a:xfrm rot="5400000" flipV="1">
            <a:off x="4774771" y="4498225"/>
            <a:ext cx="1525773" cy="592435"/>
          </a:xfrm>
          <a:prstGeom prst="downArrow">
            <a:avLst>
              <a:gd name="adj1" fmla="val 73750"/>
              <a:gd name="adj2" fmla="val 50000"/>
            </a:avLst>
          </a:prstGeom>
          <a:solidFill>
            <a:srgbClr val="021F43">
              <a:alpha val="34902"/>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b="0" i="0" u="none" strike="noStrike" cap="none" normalizeH="0" baseline="0" dirty="0">
              <a:ln>
                <a:noFill/>
              </a:ln>
              <a:solidFill>
                <a:schemeClr val="tx1"/>
              </a:solidFill>
              <a:effectLst/>
              <a:latin typeface="+mn-lt"/>
              <a:cs typeface="Times New Roman" pitchFamily="18" charset="0"/>
            </a:endParaRPr>
          </a:p>
        </p:txBody>
      </p:sp>
      <p:sp>
        <p:nvSpPr>
          <p:cNvPr id="2" name="Title 1"/>
          <p:cNvSpPr>
            <a:spLocks noGrp="1"/>
          </p:cNvSpPr>
          <p:nvPr>
            <p:ph type="title"/>
          </p:nvPr>
        </p:nvSpPr>
        <p:spPr>
          <a:xfrm>
            <a:off x="343401" y="199188"/>
            <a:ext cx="8439652" cy="698327"/>
          </a:xfrm>
        </p:spPr>
        <p:txBody>
          <a:bodyPr>
            <a:normAutofit/>
          </a:bodyPr>
          <a:lstStyle/>
          <a:p>
            <a:r>
              <a:rPr lang="en-US" sz="2500" dirty="0">
                <a:latin typeface="Calibri (Headings)"/>
                <a:cs typeface="Arial" panose="020B0604020202020204" pitchFamily="34" charset="0"/>
              </a:rPr>
              <a:t>IFC: A MEMBER OF THE WORLD BANK GROUP</a:t>
            </a:r>
          </a:p>
        </p:txBody>
      </p:sp>
      <p:sp>
        <p:nvSpPr>
          <p:cNvPr id="4" name="Slide Number Placeholder 3"/>
          <p:cNvSpPr>
            <a:spLocks noGrp="1"/>
          </p:cNvSpPr>
          <p:nvPr>
            <p:ph type="sldNum" sz="quarter" idx="13"/>
          </p:nvPr>
        </p:nvSpPr>
        <p:spPr/>
        <p:txBody>
          <a:bodyPr/>
          <a:lstStyle/>
          <a:p>
            <a:fld id="{8CD079F0-CA9F-B640-8E87-DAB80C0163A1}" type="slidenum">
              <a:rPr lang="en-US" smtClean="0"/>
              <a:pPr/>
              <a:t>2</a:t>
            </a:fld>
            <a:endParaRPr lang="en-US" dirty="0"/>
          </a:p>
        </p:txBody>
      </p:sp>
      <p:sp>
        <p:nvSpPr>
          <p:cNvPr id="14" name="TextBox 13"/>
          <p:cNvSpPr txBox="1"/>
          <p:nvPr/>
        </p:nvSpPr>
        <p:spPr>
          <a:xfrm>
            <a:off x="7449244" y="4129205"/>
            <a:ext cx="1463040" cy="1077218"/>
          </a:xfrm>
          <a:prstGeom prst="rect">
            <a:avLst/>
          </a:prstGeom>
          <a:noFill/>
        </p:spPr>
        <p:txBody>
          <a:bodyPr wrap="square" lIns="0" rIns="0" rtlCol="0">
            <a:spAutoFit/>
          </a:bodyPr>
          <a:lstStyle/>
          <a:p>
            <a:pPr marL="119063" algn="ctr"/>
            <a:r>
              <a:rPr lang="en-US" b="0" dirty="0">
                <a:latin typeface="+mn-lt"/>
              </a:rPr>
              <a:t>Conciliation and arbitration of investment disputes</a:t>
            </a:r>
          </a:p>
        </p:txBody>
      </p:sp>
      <p:sp>
        <p:nvSpPr>
          <p:cNvPr id="16" name="TextBox 15"/>
          <p:cNvSpPr txBox="1"/>
          <p:nvPr/>
        </p:nvSpPr>
        <p:spPr>
          <a:xfrm>
            <a:off x="5655123" y="3976663"/>
            <a:ext cx="1706738" cy="1323439"/>
          </a:xfrm>
          <a:prstGeom prst="rect">
            <a:avLst/>
          </a:prstGeom>
          <a:noFill/>
        </p:spPr>
        <p:txBody>
          <a:bodyPr wrap="square" lIns="0" rIns="0" rtlCol="0">
            <a:spAutoFit/>
          </a:bodyPr>
          <a:lstStyle/>
          <a:p>
            <a:pPr marL="119063" algn="ctr"/>
            <a:r>
              <a:rPr lang="en-US" b="0" dirty="0">
                <a:latin typeface="+mn-lt"/>
              </a:rPr>
              <a:t>Guarantees of foreign direct investment’s non-commercial risks </a:t>
            </a:r>
          </a:p>
        </p:txBody>
      </p:sp>
      <p:sp>
        <p:nvSpPr>
          <p:cNvPr id="17" name="TextBox 16"/>
          <p:cNvSpPr txBox="1"/>
          <p:nvPr/>
        </p:nvSpPr>
        <p:spPr>
          <a:xfrm>
            <a:off x="1988724" y="3976663"/>
            <a:ext cx="1512995" cy="1569660"/>
          </a:xfrm>
          <a:prstGeom prst="rect">
            <a:avLst/>
          </a:prstGeom>
          <a:noFill/>
        </p:spPr>
        <p:txBody>
          <a:bodyPr wrap="square" lIns="0" rIns="0" rtlCol="0">
            <a:spAutoFit/>
          </a:bodyPr>
          <a:lstStyle/>
          <a:p>
            <a:pPr marL="60325" algn="ctr"/>
            <a:r>
              <a:rPr lang="en-US" b="0" dirty="0">
                <a:latin typeface="+mn-lt"/>
              </a:rPr>
              <a:t>Interest-free loans and grants to governments </a:t>
            </a:r>
          </a:p>
          <a:p>
            <a:pPr marL="60325" algn="ctr"/>
            <a:r>
              <a:rPr lang="en-US" b="0" dirty="0">
                <a:latin typeface="+mn-lt"/>
              </a:rPr>
              <a:t>of poorest</a:t>
            </a:r>
          </a:p>
          <a:p>
            <a:pPr marL="60325" algn="ctr"/>
            <a:r>
              <a:rPr lang="en-US" b="0" dirty="0">
                <a:latin typeface="+mn-lt"/>
              </a:rPr>
              <a:t>countries</a:t>
            </a:r>
          </a:p>
        </p:txBody>
      </p:sp>
      <p:sp>
        <p:nvSpPr>
          <p:cNvPr id="18" name="TextBox 17"/>
          <p:cNvSpPr txBox="1"/>
          <p:nvPr/>
        </p:nvSpPr>
        <p:spPr>
          <a:xfrm>
            <a:off x="369569" y="3976663"/>
            <a:ext cx="1463040" cy="1569660"/>
          </a:xfrm>
          <a:prstGeom prst="rect">
            <a:avLst/>
          </a:prstGeom>
          <a:noFill/>
        </p:spPr>
        <p:txBody>
          <a:bodyPr wrap="square" lIns="0" rIns="0" rtlCol="0">
            <a:spAutoFit/>
          </a:bodyPr>
          <a:lstStyle/>
          <a:p>
            <a:pPr marL="60325" algn="ctr"/>
            <a:r>
              <a:rPr lang="en-US" b="0" dirty="0">
                <a:latin typeface="+mn-lt"/>
              </a:rPr>
              <a:t>Loans to middle-income and credit-worthy low-income country governments</a:t>
            </a:r>
          </a:p>
        </p:txBody>
      </p:sp>
      <p:sp>
        <p:nvSpPr>
          <p:cNvPr id="15" name="TextBox 14"/>
          <p:cNvSpPr txBox="1"/>
          <p:nvPr/>
        </p:nvSpPr>
        <p:spPr>
          <a:xfrm>
            <a:off x="3628150" y="4129205"/>
            <a:ext cx="1804246" cy="1231106"/>
          </a:xfrm>
          <a:prstGeom prst="rect">
            <a:avLst/>
          </a:prstGeom>
          <a:noFill/>
          <a:ln w="28575">
            <a:noFill/>
            <a:prstDash val="dash"/>
          </a:ln>
        </p:spPr>
        <p:txBody>
          <a:bodyPr wrap="square" lIns="0" tIns="0" rIns="0" bIns="0" rtlCol="0">
            <a:spAutoFit/>
          </a:bodyPr>
          <a:lstStyle/>
          <a:p>
            <a:pPr marL="119063" algn="ctr"/>
            <a:r>
              <a:rPr lang="en-US" dirty="0">
                <a:ln>
                  <a:noFill/>
                  <a:prstDash val="solid"/>
                </a:ln>
                <a:solidFill>
                  <a:schemeClr val="tx2">
                    <a:lumMod val="75000"/>
                    <a:lumOff val="25000"/>
                  </a:schemeClr>
                </a:solidFill>
                <a:latin typeface="+mn-lt"/>
              </a:rPr>
              <a:t>Solutions </a:t>
            </a:r>
          </a:p>
          <a:p>
            <a:pPr marL="119063" algn="ctr"/>
            <a:r>
              <a:rPr lang="en-US" dirty="0">
                <a:ln>
                  <a:noFill/>
                  <a:prstDash val="solid"/>
                </a:ln>
                <a:solidFill>
                  <a:schemeClr val="tx2">
                    <a:lumMod val="75000"/>
                    <a:lumOff val="25000"/>
                  </a:schemeClr>
                </a:solidFill>
                <a:latin typeface="+mn-lt"/>
              </a:rPr>
              <a:t>in </a:t>
            </a:r>
          </a:p>
          <a:p>
            <a:pPr marL="119063" algn="ctr"/>
            <a:r>
              <a:rPr lang="en-US" dirty="0">
                <a:ln>
                  <a:noFill/>
                  <a:prstDash val="solid"/>
                </a:ln>
                <a:solidFill>
                  <a:schemeClr val="tx2">
                    <a:lumMod val="75000"/>
                    <a:lumOff val="25000"/>
                  </a:schemeClr>
                </a:solidFill>
                <a:latin typeface="+mn-lt"/>
              </a:rPr>
              <a:t>private </a:t>
            </a:r>
          </a:p>
          <a:p>
            <a:pPr marL="119063" algn="ctr"/>
            <a:r>
              <a:rPr lang="en-US" dirty="0">
                <a:ln>
                  <a:noFill/>
                  <a:prstDash val="solid"/>
                </a:ln>
                <a:solidFill>
                  <a:schemeClr val="tx2">
                    <a:lumMod val="75000"/>
                    <a:lumOff val="25000"/>
                  </a:schemeClr>
                </a:solidFill>
                <a:latin typeface="+mn-lt"/>
              </a:rPr>
              <a:t>sector development</a:t>
            </a:r>
          </a:p>
        </p:txBody>
      </p:sp>
      <p:sp>
        <p:nvSpPr>
          <p:cNvPr id="8" name="TextBox 7"/>
          <p:cNvSpPr txBox="1"/>
          <p:nvPr/>
        </p:nvSpPr>
        <p:spPr>
          <a:xfrm>
            <a:off x="272498" y="1726328"/>
            <a:ext cx="1657182" cy="2183091"/>
          </a:xfrm>
          <a:prstGeom prst="roundRect">
            <a:avLst/>
          </a:prstGeom>
          <a:solidFill>
            <a:srgbClr val="00ADE4"/>
          </a:solidFill>
        </p:spPr>
        <p:txBody>
          <a:bodyPr wrap="square" lIns="0" tIns="0" rIns="0" bIns="0" rtlCol="0" anchor="t">
            <a:noAutofit/>
          </a:bodyPr>
          <a:lstStyle/>
          <a:p>
            <a:pPr algn="ctr"/>
            <a:r>
              <a:rPr lang="en-US" sz="2400" dirty="0">
                <a:solidFill>
                  <a:schemeClr val="bg1"/>
                </a:solidFill>
                <a:latin typeface="+mn-lt"/>
              </a:rPr>
              <a:t>IBRD</a:t>
            </a:r>
          </a:p>
          <a:p>
            <a:pPr algn="ctr"/>
            <a:endParaRPr lang="en-US" b="0" dirty="0">
              <a:solidFill>
                <a:schemeClr val="bg1"/>
              </a:solidFill>
              <a:latin typeface="+mn-lt"/>
            </a:endParaRPr>
          </a:p>
          <a:p>
            <a:pPr algn="ctr"/>
            <a:r>
              <a:rPr lang="en-US" b="0" dirty="0">
                <a:solidFill>
                  <a:schemeClr val="bg1"/>
                </a:solidFill>
                <a:latin typeface="+mn-lt"/>
              </a:rPr>
              <a:t>International</a:t>
            </a:r>
          </a:p>
          <a:p>
            <a:pPr algn="ctr"/>
            <a:r>
              <a:rPr lang="en-US" b="0" dirty="0">
                <a:solidFill>
                  <a:schemeClr val="bg1"/>
                </a:solidFill>
                <a:latin typeface="+mn-lt"/>
              </a:rPr>
              <a:t>Bank for Reconstruction and Development</a:t>
            </a:r>
          </a:p>
        </p:txBody>
      </p:sp>
      <p:sp>
        <p:nvSpPr>
          <p:cNvPr id="9" name="TextBox 8"/>
          <p:cNvSpPr txBox="1"/>
          <p:nvPr/>
        </p:nvSpPr>
        <p:spPr>
          <a:xfrm>
            <a:off x="2049507" y="1749122"/>
            <a:ext cx="1596984" cy="2183093"/>
          </a:xfrm>
          <a:prstGeom prst="roundRect">
            <a:avLst/>
          </a:prstGeom>
          <a:solidFill>
            <a:srgbClr val="00ADE4"/>
          </a:solidFill>
        </p:spPr>
        <p:txBody>
          <a:bodyPr wrap="square" lIns="0" tIns="0" rIns="0" bIns="0" rtlCol="0" anchor="t">
            <a:noAutofit/>
          </a:bodyPr>
          <a:lstStyle/>
          <a:p>
            <a:pPr algn="ctr"/>
            <a:r>
              <a:rPr lang="en-US" sz="2400" dirty="0">
                <a:solidFill>
                  <a:schemeClr val="bg1"/>
                </a:solidFill>
                <a:latin typeface="+mn-lt"/>
              </a:rPr>
              <a:t>IDA</a:t>
            </a:r>
          </a:p>
          <a:p>
            <a:pPr algn="ctr"/>
            <a:endParaRPr lang="en-US" b="0" dirty="0">
              <a:solidFill>
                <a:schemeClr val="bg1"/>
              </a:solidFill>
              <a:latin typeface="+mn-lt"/>
            </a:endParaRPr>
          </a:p>
          <a:p>
            <a:pPr algn="ctr"/>
            <a:r>
              <a:rPr lang="en-US" sz="1800" b="0" dirty="0">
                <a:solidFill>
                  <a:schemeClr val="bg1"/>
                </a:solidFill>
                <a:latin typeface="+mn-lt"/>
              </a:rPr>
              <a:t>International Development Association</a:t>
            </a:r>
          </a:p>
        </p:txBody>
      </p:sp>
      <p:sp>
        <p:nvSpPr>
          <p:cNvPr id="10" name="TextBox 9"/>
          <p:cNvSpPr txBox="1"/>
          <p:nvPr/>
        </p:nvSpPr>
        <p:spPr>
          <a:xfrm>
            <a:off x="3766318" y="1709795"/>
            <a:ext cx="1736534" cy="2186407"/>
          </a:xfrm>
          <a:prstGeom prst="roundRect">
            <a:avLst/>
          </a:prstGeom>
          <a:solidFill>
            <a:schemeClr val="tx1"/>
          </a:solidFill>
        </p:spPr>
        <p:txBody>
          <a:bodyPr wrap="square" lIns="0" tIns="0" rIns="0" bIns="0" rtlCol="0" anchor="t">
            <a:noAutofit/>
          </a:bodyPr>
          <a:lstStyle/>
          <a:p>
            <a:pPr algn="ctr"/>
            <a:r>
              <a:rPr lang="en-US" sz="2400" dirty="0">
                <a:solidFill>
                  <a:schemeClr val="bg1"/>
                </a:solidFill>
                <a:latin typeface="+mn-lt"/>
              </a:rPr>
              <a:t>IFC</a:t>
            </a:r>
          </a:p>
          <a:p>
            <a:pPr algn="ctr"/>
            <a:endParaRPr lang="en-US" dirty="0">
              <a:solidFill>
                <a:schemeClr val="bg1"/>
              </a:solidFill>
              <a:latin typeface="+mn-lt"/>
            </a:endParaRPr>
          </a:p>
          <a:p>
            <a:pPr algn="ctr"/>
            <a:r>
              <a:rPr lang="en-US" sz="1800" dirty="0">
                <a:solidFill>
                  <a:schemeClr val="bg1"/>
                </a:solidFill>
                <a:latin typeface="+mn-lt"/>
              </a:rPr>
              <a:t>International Finance Corporation</a:t>
            </a:r>
          </a:p>
        </p:txBody>
      </p:sp>
      <p:sp>
        <p:nvSpPr>
          <p:cNvPr id="11" name="TextBox 10"/>
          <p:cNvSpPr txBox="1"/>
          <p:nvPr/>
        </p:nvSpPr>
        <p:spPr>
          <a:xfrm>
            <a:off x="5622679" y="1726328"/>
            <a:ext cx="1621326" cy="2169874"/>
          </a:xfrm>
          <a:prstGeom prst="roundRect">
            <a:avLst/>
          </a:prstGeom>
          <a:solidFill>
            <a:srgbClr val="00ADE4"/>
          </a:solidFill>
        </p:spPr>
        <p:txBody>
          <a:bodyPr wrap="square" lIns="0" tIns="0" rIns="0" bIns="0" rtlCol="0" anchor="t">
            <a:noAutofit/>
          </a:bodyPr>
          <a:lstStyle/>
          <a:p>
            <a:pPr algn="ctr"/>
            <a:r>
              <a:rPr lang="en-US" sz="2400" dirty="0">
                <a:solidFill>
                  <a:schemeClr val="bg1"/>
                </a:solidFill>
                <a:latin typeface="+mn-lt"/>
              </a:rPr>
              <a:t>MIGA</a:t>
            </a:r>
          </a:p>
          <a:p>
            <a:pPr algn="ctr"/>
            <a:endParaRPr lang="en-US" b="0" dirty="0">
              <a:solidFill>
                <a:schemeClr val="bg1"/>
              </a:solidFill>
              <a:latin typeface="+mn-lt"/>
            </a:endParaRPr>
          </a:p>
          <a:p>
            <a:pPr algn="ctr"/>
            <a:r>
              <a:rPr lang="en-US" sz="1800" b="0" dirty="0">
                <a:solidFill>
                  <a:schemeClr val="bg1"/>
                </a:solidFill>
                <a:latin typeface="+mn-lt"/>
              </a:rPr>
              <a:t>Multilateral Investment Guarantee Agency</a:t>
            </a:r>
          </a:p>
        </p:txBody>
      </p:sp>
      <p:sp>
        <p:nvSpPr>
          <p:cNvPr id="22" name="Rounded Rectangle 21"/>
          <p:cNvSpPr/>
          <p:nvPr/>
        </p:nvSpPr>
        <p:spPr bwMode="auto">
          <a:xfrm>
            <a:off x="274320" y="1144726"/>
            <a:ext cx="8723376" cy="4835450"/>
          </a:xfrm>
          <a:prstGeom prst="roundRect">
            <a:avLst>
              <a:gd name="adj" fmla="val 4804"/>
            </a:avLst>
          </a:prstGeom>
          <a:noFill/>
          <a:ln w="19050" cap="flat" cmpd="sng" algn="ctr">
            <a:solidFill>
              <a:schemeClr val="accent6"/>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a:ln>
                <a:solidFill>
                  <a:schemeClr val="bg2"/>
                </a:solidFill>
              </a:ln>
              <a:solidFill>
                <a:schemeClr val="tx1"/>
              </a:solidFill>
              <a:effectLst/>
              <a:latin typeface="+mn-lt"/>
              <a:cs typeface="Times New Roman" pitchFamily="18" charset="0"/>
            </a:endParaRPr>
          </a:p>
        </p:txBody>
      </p:sp>
      <p:sp>
        <p:nvSpPr>
          <p:cNvPr id="13" name="TextBox 12"/>
          <p:cNvSpPr txBox="1"/>
          <p:nvPr/>
        </p:nvSpPr>
        <p:spPr>
          <a:xfrm>
            <a:off x="7363833" y="1726328"/>
            <a:ext cx="1633863" cy="2198768"/>
          </a:xfrm>
          <a:prstGeom prst="roundRect">
            <a:avLst/>
          </a:prstGeom>
          <a:solidFill>
            <a:srgbClr val="00ADE4"/>
          </a:solidFill>
        </p:spPr>
        <p:txBody>
          <a:bodyPr wrap="square" lIns="0" tIns="0" rIns="0" bIns="0" rtlCol="0" anchor="t">
            <a:noAutofit/>
          </a:bodyPr>
          <a:lstStyle/>
          <a:p>
            <a:pPr algn="ctr"/>
            <a:r>
              <a:rPr lang="en-US" sz="2400" dirty="0">
                <a:solidFill>
                  <a:schemeClr val="bg1"/>
                </a:solidFill>
                <a:latin typeface="+mn-lt"/>
              </a:rPr>
              <a:t>ICSID</a:t>
            </a:r>
          </a:p>
          <a:p>
            <a:pPr algn="ctr"/>
            <a:endParaRPr lang="en-US" b="0" dirty="0">
              <a:solidFill>
                <a:schemeClr val="bg1"/>
              </a:solidFill>
              <a:latin typeface="+mn-lt"/>
            </a:endParaRPr>
          </a:p>
          <a:p>
            <a:pPr algn="ctr"/>
            <a:r>
              <a:rPr lang="en-US" sz="1800" b="0" dirty="0">
                <a:solidFill>
                  <a:schemeClr val="bg1"/>
                </a:solidFill>
                <a:latin typeface="+mn-lt"/>
              </a:rPr>
              <a:t>International Centre for Settlement of Investment Disputes</a:t>
            </a:r>
          </a:p>
        </p:txBody>
      </p:sp>
      <p:pic>
        <p:nvPicPr>
          <p:cNvPr id="1026" name="Picture 2" descr="C:\Users\wb469958\Documents\WGB_Logo-English\Horizontal\WBG_Horizontal_Color\jpeg\WBG_Horizontal-RGB-high.jpg"/>
          <p:cNvPicPr>
            <a:picLocks noChangeAspect="1" noChangeArrowheads="1"/>
          </p:cNvPicPr>
          <p:nvPr/>
        </p:nvPicPr>
        <p:blipFill>
          <a:blip r:embed="rId3" cstate="print">
            <a:extLst>
              <a:ext uri="{28A0092B-C50C-407E-A947-70E740481C1C}">
                <a14:useLocalDpi xmlns="" xmlns:a14="http://schemas.microsoft.com/office/drawing/2010/main"/>
              </a:ext>
            </a:extLst>
          </a:blip>
          <a:srcRect/>
          <a:stretch>
            <a:fillRect/>
          </a:stretch>
        </p:blipFill>
        <p:spPr bwMode="auto">
          <a:xfrm>
            <a:off x="3101060" y="-48023"/>
            <a:ext cx="2140380" cy="416417"/>
          </a:xfrm>
          <a:prstGeom prst="rect">
            <a:avLst/>
          </a:prstGeom>
          <a:noFill/>
          <a:extLst>
            <a:ext uri="{909E8E84-426E-40DD-AFC4-6F175D3DCCD1}">
              <a14:hiddenFill xmlns="" xmlns:a14="http://schemas.microsoft.com/office/drawing/2010/main">
                <a:solidFill>
                  <a:srgbClr val="FFFFFF"/>
                </a:solidFill>
              </a14:hiddenFill>
            </a:ext>
          </a:extLst>
        </p:spPr>
      </p:pic>
      <p:sp>
        <p:nvSpPr>
          <p:cNvPr id="19" name="Down Arrow 18"/>
          <p:cNvSpPr/>
          <p:nvPr/>
        </p:nvSpPr>
        <p:spPr bwMode="auto">
          <a:xfrm rot="16200000" flipV="1">
            <a:off x="2900093" y="4465275"/>
            <a:ext cx="1525773" cy="592435"/>
          </a:xfrm>
          <a:prstGeom prst="downArrow">
            <a:avLst>
              <a:gd name="adj1" fmla="val 73750"/>
              <a:gd name="adj2" fmla="val 50000"/>
            </a:avLst>
          </a:prstGeom>
          <a:solidFill>
            <a:srgbClr val="021F43">
              <a:alpha val="34902"/>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b="0" i="0" u="none" strike="noStrike" cap="none" normalizeH="0" baseline="0" dirty="0">
              <a:ln>
                <a:noFill/>
              </a:ln>
              <a:solidFill>
                <a:schemeClr val="tx1"/>
              </a:solidFill>
              <a:effectLst/>
              <a:latin typeface="+mn-lt"/>
              <a:cs typeface="Times New Roman" pitchFamily="18" charset="0"/>
            </a:endParaRPr>
          </a:p>
        </p:txBody>
      </p:sp>
      <p:pic>
        <p:nvPicPr>
          <p:cNvPr id="20" name="Picture 19"/>
          <p:cNvPicPr>
            <a:picLocks noChangeAspect="1"/>
          </p:cNvPicPr>
          <p:nvPr/>
        </p:nvPicPr>
        <p:blipFill>
          <a:blip r:embed="rId4">
            <a:extLst>
              <a:ext uri="{28A0092B-C50C-407E-A947-70E740481C1C}">
                <a14:useLocalDpi xmlns="" xmlns:a14="http://schemas.microsoft.com/office/drawing/2010/main" val="0"/>
              </a:ext>
            </a:extLst>
          </a:blip>
          <a:stretch>
            <a:fillRect/>
          </a:stretch>
        </p:blipFill>
        <p:spPr>
          <a:xfrm>
            <a:off x="909217" y="6350002"/>
            <a:ext cx="1847280" cy="484163"/>
          </a:xfrm>
          <a:prstGeom prst="rect">
            <a:avLst/>
          </a:prstGeom>
        </p:spPr>
      </p:pic>
    </p:spTree>
    <p:extLst>
      <p:ext uri="{BB962C8B-B14F-4D97-AF65-F5344CB8AC3E}">
        <p14:creationId xmlns="" xmlns:p14="http://schemas.microsoft.com/office/powerpoint/2010/main" val="4153597393"/>
      </p:ext>
    </p:extLst>
  </p:cSld>
  <p:clrMapOvr>
    <a:masterClrMapping/>
  </p:clrMapOvr>
  <p:transition spd="med" advClick="0">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155" y="55540"/>
            <a:ext cx="7499768" cy="1213219"/>
          </a:xfrm>
        </p:spPr>
        <p:txBody>
          <a:bodyPr>
            <a:normAutofit fontScale="90000"/>
          </a:bodyPr>
          <a:lstStyle/>
          <a:p>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3100" b="1" dirty="0">
                <a:solidFill>
                  <a:srgbClr val="021F43"/>
                </a:solidFill>
              </a:rPr>
              <a:t>WHAT WE DO</a:t>
            </a:r>
            <a:r>
              <a:rPr lang="en-US" sz="2700" b="1" dirty="0">
                <a:latin typeface="Calibri (Headings)"/>
                <a:cs typeface="Arial" panose="020B0604020202020204" pitchFamily="34" charset="0"/>
              </a:rPr>
              <a:t/>
            </a:r>
            <a:br>
              <a:rPr lang="en-US" sz="2700" b="1" dirty="0">
                <a:latin typeface="Calibri (Headings)"/>
                <a:cs typeface="Arial" panose="020B0604020202020204" pitchFamily="34" charset="0"/>
              </a:rPr>
            </a:br>
            <a:r>
              <a:rPr lang="en-US" sz="2800" dirty="0">
                <a:latin typeface="Calibri (Headings)"/>
                <a:cs typeface="Arial" panose="020B0604020202020204" pitchFamily="34" charset="0"/>
              </a:rPr>
              <a:t>Integrated Solutions, Increased Impact</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23528" y="1268760"/>
            <a:ext cx="8496944" cy="4536504"/>
          </a:xfrm>
        </p:spPr>
        <p:txBody>
          <a:bodyPr/>
          <a:lstStyle/>
          <a:p>
            <a:pPr marL="0" indent="0">
              <a:buNone/>
            </a:pPr>
            <a:r>
              <a:rPr lang="en-US" dirty="0"/>
              <a:t>     </a:t>
            </a:r>
          </a:p>
        </p:txBody>
      </p:sp>
      <p:sp>
        <p:nvSpPr>
          <p:cNvPr id="4" name="Footer Placeholder 3"/>
          <p:cNvSpPr>
            <a:spLocks noGrp="1"/>
          </p:cNvSpPr>
          <p:nvPr>
            <p:ph type="ftr" sz="quarter" idx="3"/>
          </p:nvPr>
        </p:nvSpPr>
        <p:spPr/>
        <p:txBody>
          <a:bodyPr/>
          <a:lstStyle/>
          <a:p>
            <a:r>
              <a:rPr lang="en-IN"/>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3</a:t>
            </a:fld>
            <a:endParaRPr lang="en-IN"/>
          </a:p>
        </p:txBody>
      </p:sp>
      <p:sp>
        <p:nvSpPr>
          <p:cNvPr id="6" name="Rectangle 1028"/>
          <p:cNvSpPr txBox="1">
            <a:spLocks noChangeArrowheads="1"/>
          </p:cNvSpPr>
          <p:nvPr/>
        </p:nvSpPr>
        <p:spPr bwMode="auto">
          <a:xfrm>
            <a:off x="448734" y="1654766"/>
            <a:ext cx="2586623" cy="4132079"/>
          </a:xfrm>
          <a:prstGeom prst="rect">
            <a:avLst/>
          </a:prstGeom>
          <a:solidFill>
            <a:srgbClr val="00ADE4"/>
          </a:solidFill>
          <a:ln w="9525">
            <a:noFill/>
            <a:miter lim="800000"/>
            <a:headEnd/>
            <a:tailEnd/>
          </a:ln>
        </p:spPr>
        <p:txBody>
          <a:bodyPr vert="horz" wrap="square" lIns="91440" tIns="365760" rIns="91440" bIns="45720" numCol="1" anchor="t" anchorCtr="0" compatLnSpc="1">
            <a:prstTxWarp prst="textNoShape">
              <a:avLst/>
            </a:prstTxWarp>
          </a:bodyPr>
          <a:lstStyle/>
          <a:p>
            <a:pPr algn="ctr" fontAlgn="base">
              <a:spcBef>
                <a:spcPts val="600"/>
              </a:spcBef>
              <a:spcAft>
                <a:spcPct val="0"/>
              </a:spcAft>
              <a:buClr>
                <a:srgbClr val="0B5A37">
                  <a:lumMod val="75000"/>
                </a:srgbClr>
              </a:buClr>
              <a:defRPr/>
            </a:pPr>
            <a:r>
              <a:rPr lang="en-US" sz="2000" b="1" dirty="0">
                <a:latin typeface="+mn-lt"/>
                <a:cs typeface="Times New Roman" pitchFamily="18" charset="0"/>
              </a:rPr>
              <a:t/>
            </a:r>
            <a:br>
              <a:rPr lang="en-US" sz="2000" b="1" dirty="0">
                <a:latin typeface="+mn-lt"/>
                <a:cs typeface="Times New Roman" pitchFamily="18" charset="0"/>
              </a:rPr>
            </a:br>
            <a:r>
              <a:rPr lang="en-US" sz="2000" b="1" dirty="0">
                <a:latin typeface="Arial" panose="020B0604020202020204" pitchFamily="34" charset="0"/>
                <a:cs typeface="Arial" panose="020B0604020202020204" pitchFamily="34" charset="0"/>
              </a:rPr>
              <a:t>INVESTMENT</a:t>
            </a:r>
            <a:r>
              <a:rPr lang="en-US" sz="2000" b="1" dirty="0">
                <a:latin typeface="+mn-lt"/>
                <a:cs typeface="Times New Roman" pitchFamily="18" charset="0"/>
              </a:rPr>
              <a:t/>
            </a:r>
            <a:br>
              <a:rPr lang="en-US" sz="2000" b="1" dirty="0">
                <a:latin typeface="+mn-lt"/>
                <a:cs typeface="Times New Roman" pitchFamily="18" charset="0"/>
              </a:rPr>
            </a:br>
            <a:endParaRPr lang="en-US" sz="2000" b="1" dirty="0">
              <a:latin typeface="+mn-lt"/>
              <a:cs typeface="Times New Roman" pitchFamily="18" charset="0"/>
            </a:endParaRP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Loans</a:t>
            </a: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Equity</a:t>
            </a: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Trade and Commodity Finance</a:t>
            </a: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Syndications</a:t>
            </a: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Derivative and Structured Finance</a:t>
            </a:r>
          </a:p>
          <a:p>
            <a:pPr marL="285750" indent="-285750">
              <a:spcBef>
                <a:spcPts val="600"/>
              </a:spcBef>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Blended Finance</a:t>
            </a:r>
          </a:p>
        </p:txBody>
      </p:sp>
      <p:sp>
        <p:nvSpPr>
          <p:cNvPr id="7" name="Rectangle 1028"/>
          <p:cNvSpPr txBox="1">
            <a:spLocks noChangeArrowheads="1"/>
          </p:cNvSpPr>
          <p:nvPr/>
        </p:nvSpPr>
        <p:spPr bwMode="auto">
          <a:xfrm>
            <a:off x="3280946" y="1654766"/>
            <a:ext cx="2610764" cy="4132079"/>
          </a:xfrm>
          <a:prstGeom prst="rect">
            <a:avLst/>
          </a:prstGeom>
          <a:solidFill>
            <a:srgbClr val="00ADE4"/>
          </a:solidFill>
          <a:ln w="9525">
            <a:noFill/>
            <a:miter lim="800000"/>
            <a:headEnd/>
            <a:tailEnd/>
          </a:ln>
        </p:spPr>
        <p:txBody>
          <a:bodyPr vert="horz" wrap="square" lIns="91440" tIns="365760" rIns="91440" bIns="45720" numCol="1" anchor="t" anchorCtr="0" compatLnSpc="1">
            <a:prstTxWarp prst="textNoShape">
              <a:avLst/>
            </a:prstTxWarp>
          </a:bodyPr>
          <a:lstStyle/>
          <a:p>
            <a:pPr algn="ctr" fontAlgn="base">
              <a:spcBef>
                <a:spcPts val="600"/>
              </a:spcBef>
              <a:spcAft>
                <a:spcPct val="0"/>
              </a:spcAft>
              <a:buClr>
                <a:srgbClr val="0B5A37">
                  <a:lumMod val="75000"/>
                </a:srgbClr>
              </a:buClr>
              <a:defRPr/>
            </a:pPr>
            <a:r>
              <a:rPr lang="en-US" sz="2000" b="1" dirty="0">
                <a:latin typeface="Arial" charset="0"/>
                <a:ea typeface="Arial" charset="0"/>
                <a:cs typeface="Arial" charset="0"/>
              </a:rPr>
              <a:t/>
            </a:r>
            <a:br>
              <a:rPr lang="en-US" sz="2000" b="1" dirty="0">
                <a:latin typeface="Arial" charset="0"/>
                <a:ea typeface="Arial" charset="0"/>
                <a:cs typeface="Arial" charset="0"/>
              </a:rPr>
            </a:br>
            <a:r>
              <a:rPr lang="en-US" sz="2000" b="1" dirty="0">
                <a:latin typeface="Arial" charset="0"/>
                <a:ea typeface="Arial" charset="0"/>
                <a:cs typeface="Arial" charset="0"/>
              </a:rPr>
              <a:t>ADVISORY</a:t>
            </a:r>
            <a:br>
              <a:rPr lang="en-US" sz="2000" b="1" dirty="0">
                <a:latin typeface="Arial" charset="0"/>
                <a:ea typeface="Arial" charset="0"/>
                <a:cs typeface="Arial" charset="0"/>
              </a:rPr>
            </a:br>
            <a:endParaRPr lang="en-US" sz="2000" b="1" dirty="0">
              <a:latin typeface="Arial" charset="0"/>
              <a:ea typeface="Arial" charset="0"/>
              <a:cs typeface="Arial" charset="0"/>
            </a:endParaRPr>
          </a:p>
          <a:p>
            <a:pPr marL="285750" indent="-285750">
              <a:spcBef>
                <a:spcPts val="600"/>
              </a:spcBef>
              <a:buClr>
                <a:schemeClr val="bg1"/>
              </a:buClr>
              <a:buFont typeface="Wingdings" charset="2"/>
              <a:buChar char="§"/>
              <a:defRPr/>
            </a:pPr>
            <a:r>
              <a:rPr lang="en-US" sz="1400" dirty="0">
                <a:solidFill>
                  <a:schemeClr val="bg1"/>
                </a:solidFill>
                <a:latin typeface="Arial" charset="0"/>
                <a:ea typeface="Arial" charset="0"/>
                <a:cs typeface="Arial" charset="0"/>
              </a:rPr>
              <a:t>Innovative Solutions Combining IFC’s Expertise and Tools to: </a:t>
            </a:r>
          </a:p>
          <a:p>
            <a:pPr marL="285750" indent="-285750">
              <a:spcBef>
                <a:spcPts val="600"/>
              </a:spcBef>
              <a:buClr>
                <a:schemeClr val="bg1"/>
              </a:buClr>
              <a:buFont typeface="Wingdings" charset="2"/>
              <a:buChar char="§"/>
              <a:defRPr/>
            </a:pPr>
            <a:r>
              <a:rPr lang="en-US" sz="1400" dirty="0">
                <a:solidFill>
                  <a:schemeClr val="bg1"/>
                </a:solidFill>
                <a:latin typeface="Arial" charset="0"/>
                <a:ea typeface="Arial" charset="0"/>
                <a:cs typeface="Arial" charset="0"/>
              </a:rPr>
              <a:t>Help Create New Markets</a:t>
            </a:r>
          </a:p>
          <a:p>
            <a:pPr marL="285750" indent="-285750">
              <a:spcBef>
                <a:spcPts val="600"/>
              </a:spcBef>
              <a:buClr>
                <a:schemeClr val="bg1"/>
              </a:buClr>
              <a:buFont typeface="Wingdings" charset="2"/>
              <a:buChar char="§"/>
              <a:defRPr/>
            </a:pPr>
            <a:r>
              <a:rPr lang="en-US" sz="1400" dirty="0">
                <a:solidFill>
                  <a:schemeClr val="bg1"/>
                </a:solidFill>
                <a:latin typeface="Arial" charset="0"/>
                <a:ea typeface="Arial" charset="0"/>
                <a:cs typeface="Arial" charset="0"/>
              </a:rPr>
              <a:t> Unlock Investment Opportunities </a:t>
            </a:r>
          </a:p>
          <a:p>
            <a:pPr marL="285750" indent="-285750">
              <a:spcBef>
                <a:spcPts val="600"/>
              </a:spcBef>
              <a:buClr>
                <a:schemeClr val="bg1"/>
              </a:buClr>
              <a:buFont typeface="Wingdings" charset="2"/>
              <a:buChar char="§"/>
              <a:defRPr/>
            </a:pPr>
            <a:r>
              <a:rPr lang="en-US" sz="1400" dirty="0">
                <a:solidFill>
                  <a:schemeClr val="bg1"/>
                </a:solidFill>
                <a:latin typeface="Arial" charset="0"/>
                <a:ea typeface="Arial" charset="0"/>
                <a:cs typeface="Arial" charset="0"/>
              </a:rPr>
              <a:t>Strengthen Clients’ Performance and Impact</a:t>
            </a:r>
            <a:endParaRPr lang="en-US" sz="1400" dirty="0">
              <a:solidFill>
                <a:prstClr val="white"/>
              </a:solidFill>
              <a:latin typeface="Arial" charset="0"/>
              <a:ea typeface="Arial" charset="0"/>
              <a:cs typeface="Arial" charset="0"/>
            </a:endParaRPr>
          </a:p>
        </p:txBody>
      </p:sp>
      <p:sp>
        <p:nvSpPr>
          <p:cNvPr id="8" name="Rectangle 1028"/>
          <p:cNvSpPr txBox="1">
            <a:spLocks noChangeArrowheads="1"/>
          </p:cNvSpPr>
          <p:nvPr/>
        </p:nvSpPr>
        <p:spPr bwMode="auto">
          <a:xfrm>
            <a:off x="6137299" y="1662725"/>
            <a:ext cx="2575987" cy="4123434"/>
          </a:xfrm>
          <a:prstGeom prst="rect">
            <a:avLst/>
          </a:prstGeom>
          <a:solidFill>
            <a:srgbClr val="00ADE4"/>
          </a:solidFill>
          <a:ln w="9525">
            <a:noFill/>
            <a:miter lim="800000"/>
            <a:headEnd/>
            <a:tailEnd/>
          </a:ln>
        </p:spPr>
        <p:txBody>
          <a:bodyPr vert="horz" wrap="square" lIns="91440" tIns="365760" rIns="91440" bIns="45720" numCol="1" anchor="t" anchorCtr="0" compatLnSpc="1">
            <a:prstTxWarp prst="textNoShape">
              <a:avLst/>
            </a:prstTxWarp>
          </a:bodyPr>
          <a:lstStyle/>
          <a:p>
            <a:pPr algn="ctr" fontAlgn="base">
              <a:spcBef>
                <a:spcPts val="600"/>
              </a:spcBef>
              <a:spcAft>
                <a:spcPct val="0"/>
              </a:spcAft>
              <a:buClr>
                <a:srgbClr val="0B5A37">
                  <a:lumMod val="75000"/>
                </a:srgbClr>
              </a:buClr>
              <a:defRPr/>
            </a:pPr>
            <a:r>
              <a:rPr lang="en-US" sz="2000" b="1" dirty="0">
                <a:latin typeface="Arial" panose="020B0604020202020204" pitchFamily="34" charset="0"/>
                <a:cs typeface="Arial" panose="020B0604020202020204" pitchFamily="34" charset="0"/>
              </a:rPr>
              <a:t>IFC ASSET MANAGEMENT COMPANY</a:t>
            </a:r>
          </a:p>
          <a:p>
            <a:pPr algn="ctr" fontAlgn="base">
              <a:spcBef>
                <a:spcPts val="600"/>
              </a:spcBef>
              <a:spcAft>
                <a:spcPct val="0"/>
              </a:spcAft>
              <a:buClr>
                <a:srgbClr val="0B5A37">
                  <a:lumMod val="75000"/>
                </a:srgbClr>
              </a:buClr>
              <a:defRPr/>
            </a:pPr>
            <a:endParaRPr lang="en-US" sz="2000" b="1" dirty="0">
              <a:latin typeface="+mn-lt"/>
              <a:cs typeface="Times New Roman" pitchFamily="18" charset="0"/>
            </a:endParaRPr>
          </a:p>
          <a:p>
            <a:pPr marL="285750" indent="-285750" fontAlgn="base">
              <a:spcBef>
                <a:spcPts val="600"/>
              </a:spcBef>
              <a:spcAft>
                <a:spcPct val="0"/>
              </a:spcAft>
              <a:buClr>
                <a:schemeClr val="bg1"/>
              </a:buClr>
              <a:buFont typeface="Wingdings" charset="2"/>
              <a:buChar char="§"/>
              <a:defRPr/>
            </a:pPr>
            <a:r>
              <a:rPr lang="en-US" sz="1400" dirty="0">
                <a:solidFill>
                  <a:prstClr val="white"/>
                </a:solidFill>
                <a:latin typeface="Arial" panose="020B0604020202020204" pitchFamily="34" charset="0"/>
                <a:cs typeface="Arial" panose="020B0604020202020204" pitchFamily="34" charset="0"/>
              </a:rPr>
              <a:t>Mobilizing and Managing Capital for Investment</a:t>
            </a:r>
          </a:p>
        </p:txBody>
      </p:sp>
      <p:pic>
        <p:nvPicPr>
          <p:cNvPr id="9" name="Picture 8"/>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11560" y="6337634"/>
            <a:ext cx="1847280" cy="484163"/>
          </a:xfrm>
          <a:prstGeom prst="rect">
            <a:avLst/>
          </a:prstGeom>
        </p:spPr>
      </p:pic>
    </p:spTree>
    <p:extLst>
      <p:ext uri="{BB962C8B-B14F-4D97-AF65-F5344CB8AC3E}">
        <p14:creationId xmlns="" xmlns:p14="http://schemas.microsoft.com/office/powerpoint/2010/main" val="3412240539"/>
      </p:ext>
    </p:extLst>
  </p:cSld>
  <p:clrMapOvr>
    <a:masterClrMapping/>
  </p:clrMapOvr>
  <p:transition spd="med" advClick="0">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itle 43"/>
          <p:cNvSpPr>
            <a:spLocks noGrp="1"/>
          </p:cNvSpPr>
          <p:nvPr>
            <p:ph type="title"/>
          </p:nvPr>
        </p:nvSpPr>
        <p:spPr>
          <a:xfrm>
            <a:off x="242798" y="-1826"/>
            <a:ext cx="7715372" cy="431877"/>
          </a:xfrm>
          <a:noFill/>
          <a:ln w="9525">
            <a:noFill/>
            <a:miter lim="800000"/>
            <a:headEnd/>
            <a:tailEnd/>
          </a:ln>
        </p:spPr>
        <p:txBody>
          <a:bodyPr vert="horz" wrap="square" lIns="0" tIns="0" rIns="0" bIns="0" numCol="1" anchor="t" anchorCtr="0" compatLnSpc="1">
            <a:prstTxWarp prst="textNoShape">
              <a:avLst/>
            </a:prstTxWarp>
            <a:noAutofit/>
          </a:bodyPr>
          <a:lstStyle/>
          <a:p>
            <a:r>
              <a:rPr lang="en-US" sz="2800" b="1" cap="none" dirty="0">
                <a:solidFill>
                  <a:srgbClr val="021F43"/>
                </a:solidFill>
              </a:rPr>
              <a:t>IFC Investment/Advisory Services Involve in the Agribusiness Value Chain “From Farm to Fork”</a:t>
            </a:r>
          </a:p>
        </p:txBody>
      </p:sp>
      <p:sp>
        <p:nvSpPr>
          <p:cNvPr id="39" name="Rectangle 99"/>
          <p:cNvSpPr txBox="1">
            <a:spLocks noChangeArrowheads="1"/>
          </p:cNvSpPr>
          <p:nvPr>
            <p:custDataLst>
              <p:tags r:id="rId1"/>
            </p:custDataLst>
          </p:nvPr>
        </p:nvSpPr>
        <p:spPr bwMode="auto">
          <a:xfrm rot="16200000">
            <a:off x="-1357203" y="2871678"/>
            <a:ext cx="3268827" cy="63062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2600" b="1">
                <a:solidFill>
                  <a:srgbClr val="014C6D"/>
                </a:solidFill>
                <a:latin typeface="Arial" pitchFamily="34" charset="0"/>
                <a:ea typeface="+mj-ea"/>
                <a:cs typeface="Arial" pitchFamily="34" charset="0"/>
              </a:defRPr>
            </a:lvl1pPr>
            <a:lvl2pPr algn="ctr" rtl="0" eaLnBrk="1" fontAlgn="base" hangingPunct="1">
              <a:spcBef>
                <a:spcPct val="0"/>
              </a:spcBef>
              <a:spcAft>
                <a:spcPct val="0"/>
              </a:spcAft>
              <a:defRPr sz="2600" b="1">
                <a:solidFill>
                  <a:srgbClr val="014C6D"/>
                </a:solidFill>
                <a:latin typeface="Trebuchet MS" pitchFamily="34" charset="0"/>
              </a:defRPr>
            </a:lvl2pPr>
            <a:lvl3pPr algn="ctr" rtl="0" eaLnBrk="1" fontAlgn="base" hangingPunct="1">
              <a:spcBef>
                <a:spcPct val="0"/>
              </a:spcBef>
              <a:spcAft>
                <a:spcPct val="0"/>
              </a:spcAft>
              <a:defRPr sz="2600" b="1">
                <a:solidFill>
                  <a:srgbClr val="014C6D"/>
                </a:solidFill>
                <a:latin typeface="Trebuchet MS" pitchFamily="34" charset="0"/>
              </a:defRPr>
            </a:lvl3pPr>
            <a:lvl4pPr algn="ctr" rtl="0" eaLnBrk="1" fontAlgn="base" hangingPunct="1">
              <a:spcBef>
                <a:spcPct val="0"/>
              </a:spcBef>
              <a:spcAft>
                <a:spcPct val="0"/>
              </a:spcAft>
              <a:defRPr sz="2600" b="1">
                <a:solidFill>
                  <a:srgbClr val="014C6D"/>
                </a:solidFill>
                <a:latin typeface="Trebuchet MS" pitchFamily="34" charset="0"/>
              </a:defRPr>
            </a:lvl4pPr>
            <a:lvl5pPr algn="ctr" rtl="0" eaLnBrk="1" fontAlgn="base" hangingPunct="1">
              <a:spcBef>
                <a:spcPct val="0"/>
              </a:spcBef>
              <a:spcAft>
                <a:spcPct val="0"/>
              </a:spcAft>
              <a:defRPr sz="2600" b="1">
                <a:solidFill>
                  <a:srgbClr val="014C6D"/>
                </a:solidFill>
                <a:latin typeface="Trebuchet MS" pitchFamily="34"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marL="434975"/>
            <a:r>
              <a:rPr lang="en-US" sz="1000" dirty="0">
                <a:solidFill>
                  <a:srgbClr val="7F8897"/>
                </a:solidFill>
              </a:rPr>
              <a:t>Agribusiness  strategic interventions</a:t>
            </a:r>
          </a:p>
          <a:p>
            <a:pPr marL="434975"/>
            <a:r>
              <a:rPr lang="en-US" sz="1000" dirty="0">
                <a:solidFill>
                  <a:srgbClr val="7F8897"/>
                </a:solidFill>
              </a:rPr>
              <a:t> across the value chain</a:t>
            </a:r>
          </a:p>
        </p:txBody>
      </p:sp>
      <p:sp>
        <p:nvSpPr>
          <p:cNvPr id="40" name="Rectangle 38"/>
          <p:cNvSpPr>
            <a:spLocks noChangeArrowheads="1"/>
          </p:cNvSpPr>
          <p:nvPr/>
        </p:nvSpPr>
        <p:spPr bwMode="gray">
          <a:xfrm>
            <a:off x="657225" y="3482222"/>
            <a:ext cx="5678806" cy="274320"/>
          </a:xfrm>
          <a:prstGeom prst="rect">
            <a:avLst/>
          </a:prstGeom>
          <a:solidFill>
            <a:srgbClr val="139AF0"/>
          </a:solidFill>
          <a:ln w="9525">
            <a:noFill/>
            <a:miter lim="800000"/>
            <a:headEnd/>
            <a:tailEnd/>
          </a:ln>
        </p:spPr>
        <p:txBody>
          <a:bodyPr wrap="square" anchor="ctr"/>
          <a:lstStyle/>
          <a:p>
            <a:pPr algn="ctr"/>
            <a:r>
              <a:rPr lang="en-US" sz="1200" dirty="0">
                <a:solidFill>
                  <a:schemeClr val="bg1"/>
                </a:solidFill>
                <a:latin typeface="Arial" charset="0"/>
              </a:rPr>
              <a:t>Investment Climate (Business environment)</a:t>
            </a:r>
          </a:p>
        </p:txBody>
      </p:sp>
      <p:sp>
        <p:nvSpPr>
          <p:cNvPr id="41" name="Rectangle 40"/>
          <p:cNvSpPr>
            <a:spLocks noChangeArrowheads="1"/>
          </p:cNvSpPr>
          <p:nvPr/>
        </p:nvSpPr>
        <p:spPr bwMode="gray">
          <a:xfrm>
            <a:off x="657225" y="4126870"/>
            <a:ext cx="5678806" cy="274320"/>
          </a:xfrm>
          <a:prstGeom prst="rect">
            <a:avLst/>
          </a:prstGeom>
          <a:solidFill>
            <a:srgbClr val="139AF0"/>
          </a:solidFill>
          <a:ln w="9525">
            <a:noFill/>
            <a:miter lim="800000"/>
            <a:headEnd/>
            <a:tailEnd/>
          </a:ln>
        </p:spPr>
        <p:txBody>
          <a:bodyPr wrap="square" anchor="ctr"/>
          <a:lstStyle/>
          <a:p>
            <a:pPr algn="ctr"/>
            <a:r>
              <a:rPr lang="en-US" sz="1200" dirty="0">
                <a:solidFill>
                  <a:schemeClr val="bg1"/>
                </a:solidFill>
                <a:latin typeface="Arial" charset="0"/>
              </a:rPr>
              <a:t>Advisory/Technical Assistance</a:t>
            </a:r>
          </a:p>
        </p:txBody>
      </p:sp>
      <p:sp>
        <p:nvSpPr>
          <p:cNvPr id="43" name="Rectangle 41"/>
          <p:cNvSpPr>
            <a:spLocks noChangeArrowheads="1"/>
          </p:cNvSpPr>
          <p:nvPr/>
        </p:nvSpPr>
        <p:spPr bwMode="gray">
          <a:xfrm>
            <a:off x="657225" y="3803467"/>
            <a:ext cx="5678806" cy="274320"/>
          </a:xfrm>
          <a:prstGeom prst="rect">
            <a:avLst/>
          </a:prstGeom>
          <a:solidFill>
            <a:srgbClr val="139AF0"/>
          </a:solidFill>
          <a:ln w="9525">
            <a:noFill/>
            <a:miter lim="800000"/>
            <a:headEnd/>
            <a:tailEnd/>
          </a:ln>
        </p:spPr>
        <p:txBody>
          <a:bodyPr wrap="square" anchor="ctr"/>
          <a:lstStyle/>
          <a:p>
            <a:pPr algn="ctr"/>
            <a:r>
              <a:rPr lang="en-US" sz="1200" dirty="0">
                <a:solidFill>
                  <a:schemeClr val="bg1"/>
                </a:solidFill>
                <a:latin typeface="Arial" charset="0"/>
              </a:rPr>
              <a:t>Infrastructure/Logistics, Public-Private Partnerships</a:t>
            </a:r>
          </a:p>
        </p:txBody>
      </p:sp>
      <p:sp>
        <p:nvSpPr>
          <p:cNvPr id="48" name="Freeform 5"/>
          <p:cNvSpPr>
            <a:spLocks/>
          </p:cNvSpPr>
          <p:nvPr>
            <p:custDataLst>
              <p:tags r:id="rId2"/>
            </p:custDataLst>
          </p:nvPr>
        </p:nvSpPr>
        <p:spPr bwMode="gray">
          <a:xfrm>
            <a:off x="3288031" y="1262211"/>
            <a:ext cx="812453" cy="928539"/>
          </a:xfrm>
          <a:custGeom>
            <a:avLst/>
            <a:gdLst/>
            <a:ahLst/>
            <a:cxnLst>
              <a:cxn ang="0">
                <a:pos x="0" y="0"/>
              </a:cxn>
              <a:cxn ang="0">
                <a:pos x="708" y="0"/>
              </a:cxn>
              <a:cxn ang="0">
                <a:pos x="807" y="274"/>
              </a:cxn>
              <a:cxn ang="0">
                <a:pos x="708" y="548"/>
              </a:cxn>
              <a:cxn ang="0">
                <a:pos x="0" y="548"/>
              </a:cxn>
              <a:cxn ang="0">
                <a:pos x="99" y="274"/>
              </a:cxn>
              <a:cxn ang="0">
                <a:pos x="0" y="0"/>
              </a:cxn>
            </a:cxnLst>
            <a:rect l="0" t="0" r="r" b="b"/>
            <a:pathLst>
              <a:path w="807" h="548">
                <a:moveTo>
                  <a:pt x="0" y="0"/>
                </a:moveTo>
                <a:lnTo>
                  <a:pt x="708" y="0"/>
                </a:lnTo>
                <a:lnTo>
                  <a:pt x="807" y="274"/>
                </a:lnTo>
                <a:lnTo>
                  <a:pt x="708" y="548"/>
                </a:lnTo>
                <a:lnTo>
                  <a:pt x="0" y="548"/>
                </a:lnTo>
                <a:lnTo>
                  <a:pt x="99"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Traders/</a:t>
            </a:r>
          </a:p>
          <a:p>
            <a:pPr algn="ctr"/>
            <a:r>
              <a:rPr lang="en-US" sz="800" dirty="0">
                <a:solidFill>
                  <a:schemeClr val="bg1"/>
                </a:solidFill>
                <a:latin typeface="+mn-lt"/>
              </a:rPr>
              <a:t>\Supply</a:t>
            </a:r>
          </a:p>
          <a:p>
            <a:pPr algn="ctr"/>
            <a:r>
              <a:rPr lang="en-US" sz="800" dirty="0">
                <a:solidFill>
                  <a:schemeClr val="bg1"/>
                </a:solidFill>
                <a:latin typeface="+mn-lt"/>
              </a:rPr>
              <a:t> Chain </a:t>
            </a:r>
          </a:p>
          <a:p>
            <a:pPr algn="ctr"/>
            <a:r>
              <a:rPr lang="en-US" sz="800" dirty="0" err="1">
                <a:solidFill>
                  <a:schemeClr val="bg1"/>
                </a:solidFill>
                <a:latin typeface="+mn-lt"/>
              </a:rPr>
              <a:t>Mgmt</a:t>
            </a:r>
            <a:endParaRPr lang="en-US" sz="800" dirty="0">
              <a:solidFill>
                <a:schemeClr val="bg1"/>
              </a:solidFill>
              <a:latin typeface="+mn-lt"/>
            </a:endParaRPr>
          </a:p>
        </p:txBody>
      </p:sp>
      <p:sp>
        <p:nvSpPr>
          <p:cNvPr id="51" name="Freeform 7"/>
          <p:cNvSpPr>
            <a:spLocks/>
          </p:cNvSpPr>
          <p:nvPr>
            <p:custDataLst>
              <p:tags r:id="rId3"/>
            </p:custDataLst>
          </p:nvPr>
        </p:nvSpPr>
        <p:spPr bwMode="gray">
          <a:xfrm>
            <a:off x="1786740" y="1262211"/>
            <a:ext cx="812453" cy="928539"/>
          </a:xfrm>
          <a:custGeom>
            <a:avLst/>
            <a:gdLst/>
            <a:ahLst/>
            <a:cxnLst>
              <a:cxn ang="0">
                <a:pos x="0" y="0"/>
              </a:cxn>
              <a:cxn ang="0">
                <a:pos x="703" y="0"/>
              </a:cxn>
              <a:cxn ang="0">
                <a:pos x="802" y="274"/>
              </a:cxn>
              <a:cxn ang="0">
                <a:pos x="703" y="548"/>
              </a:cxn>
              <a:cxn ang="0">
                <a:pos x="0" y="548"/>
              </a:cxn>
              <a:cxn ang="0">
                <a:pos x="0" y="274"/>
              </a:cxn>
              <a:cxn ang="0">
                <a:pos x="0" y="0"/>
              </a:cxn>
            </a:cxnLst>
            <a:rect l="0" t="0" r="r" b="b"/>
            <a:pathLst>
              <a:path w="802" h="548">
                <a:moveTo>
                  <a:pt x="0" y="0"/>
                </a:moveTo>
                <a:lnTo>
                  <a:pt x="703" y="0"/>
                </a:lnTo>
                <a:lnTo>
                  <a:pt x="802" y="274"/>
                </a:lnTo>
                <a:lnTo>
                  <a:pt x="703" y="548"/>
                </a:lnTo>
                <a:lnTo>
                  <a:pt x="0" y="548"/>
                </a:lnTo>
                <a:lnTo>
                  <a:pt x="0"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Input Producers and Distributors </a:t>
            </a:r>
          </a:p>
        </p:txBody>
      </p:sp>
      <p:sp>
        <p:nvSpPr>
          <p:cNvPr id="53" name="Freeform 9"/>
          <p:cNvSpPr>
            <a:spLocks/>
          </p:cNvSpPr>
          <p:nvPr>
            <p:custDataLst>
              <p:tags r:id="rId4"/>
            </p:custDataLst>
          </p:nvPr>
        </p:nvSpPr>
        <p:spPr bwMode="gray">
          <a:xfrm>
            <a:off x="4028651" y="1262211"/>
            <a:ext cx="812453" cy="928539"/>
          </a:xfrm>
          <a:custGeom>
            <a:avLst/>
            <a:gdLst/>
            <a:ahLst/>
            <a:cxnLst>
              <a:cxn ang="0">
                <a:pos x="0" y="0"/>
              </a:cxn>
              <a:cxn ang="0">
                <a:pos x="706" y="0"/>
              </a:cxn>
              <a:cxn ang="0">
                <a:pos x="805" y="274"/>
              </a:cxn>
              <a:cxn ang="0">
                <a:pos x="706" y="548"/>
              </a:cxn>
              <a:cxn ang="0">
                <a:pos x="0" y="548"/>
              </a:cxn>
              <a:cxn ang="0">
                <a:pos x="99" y="274"/>
              </a:cxn>
              <a:cxn ang="0">
                <a:pos x="0" y="0"/>
              </a:cxn>
            </a:cxnLst>
            <a:rect l="0" t="0" r="r" b="b"/>
            <a:pathLst>
              <a:path w="805" h="548">
                <a:moveTo>
                  <a:pt x="0" y="0"/>
                </a:moveTo>
                <a:lnTo>
                  <a:pt x="706" y="0"/>
                </a:lnTo>
                <a:lnTo>
                  <a:pt x="805" y="274"/>
                </a:lnTo>
                <a:lnTo>
                  <a:pt x="706" y="548"/>
                </a:lnTo>
                <a:lnTo>
                  <a:pt x="0" y="548"/>
                </a:lnTo>
                <a:lnTo>
                  <a:pt x="99"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Food Processors</a:t>
            </a:r>
          </a:p>
        </p:txBody>
      </p:sp>
      <p:sp>
        <p:nvSpPr>
          <p:cNvPr id="55" name="Freeform 11"/>
          <p:cNvSpPr>
            <a:spLocks/>
          </p:cNvSpPr>
          <p:nvPr>
            <p:custDataLst>
              <p:tags r:id="rId5"/>
            </p:custDataLst>
          </p:nvPr>
        </p:nvSpPr>
        <p:spPr bwMode="gray">
          <a:xfrm>
            <a:off x="4769660" y="1262211"/>
            <a:ext cx="812453" cy="928539"/>
          </a:xfrm>
          <a:custGeom>
            <a:avLst/>
            <a:gdLst/>
            <a:ahLst/>
            <a:cxnLst>
              <a:cxn ang="0">
                <a:pos x="0" y="0"/>
              </a:cxn>
              <a:cxn ang="0">
                <a:pos x="707" y="0"/>
              </a:cxn>
              <a:cxn ang="0">
                <a:pos x="806" y="274"/>
              </a:cxn>
              <a:cxn ang="0">
                <a:pos x="707" y="548"/>
              </a:cxn>
              <a:cxn ang="0">
                <a:pos x="0" y="548"/>
              </a:cxn>
              <a:cxn ang="0">
                <a:pos x="99" y="274"/>
              </a:cxn>
              <a:cxn ang="0">
                <a:pos x="0" y="0"/>
              </a:cxn>
            </a:cxnLst>
            <a:rect l="0" t="0" r="r" b="b"/>
            <a:pathLst>
              <a:path w="806" h="548">
                <a:moveTo>
                  <a:pt x="0" y="0"/>
                </a:moveTo>
                <a:lnTo>
                  <a:pt x="707" y="0"/>
                </a:lnTo>
                <a:lnTo>
                  <a:pt x="806" y="274"/>
                </a:lnTo>
                <a:lnTo>
                  <a:pt x="707" y="548"/>
                </a:lnTo>
                <a:lnTo>
                  <a:pt x="0" y="548"/>
                </a:lnTo>
                <a:lnTo>
                  <a:pt x="99"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Distributors/</a:t>
            </a:r>
          </a:p>
          <a:p>
            <a:pPr algn="ctr"/>
            <a:r>
              <a:rPr lang="en-US" sz="800" dirty="0">
                <a:solidFill>
                  <a:schemeClr val="bg1"/>
                </a:solidFill>
                <a:latin typeface="+mn-lt"/>
              </a:rPr>
              <a:t>Wholesalers</a:t>
            </a:r>
          </a:p>
        </p:txBody>
      </p:sp>
      <p:sp>
        <p:nvSpPr>
          <p:cNvPr id="57" name="Freeform 13"/>
          <p:cNvSpPr>
            <a:spLocks/>
          </p:cNvSpPr>
          <p:nvPr>
            <p:custDataLst>
              <p:tags r:id="rId6"/>
            </p:custDataLst>
          </p:nvPr>
        </p:nvSpPr>
        <p:spPr bwMode="gray">
          <a:xfrm>
            <a:off x="5523577" y="1262211"/>
            <a:ext cx="812453" cy="928539"/>
          </a:xfrm>
          <a:custGeom>
            <a:avLst/>
            <a:gdLst/>
            <a:ahLst/>
            <a:cxnLst>
              <a:cxn ang="0">
                <a:pos x="0" y="0"/>
              </a:cxn>
              <a:cxn ang="0">
                <a:pos x="706" y="0"/>
              </a:cxn>
              <a:cxn ang="0">
                <a:pos x="805" y="274"/>
              </a:cxn>
              <a:cxn ang="0">
                <a:pos x="706" y="548"/>
              </a:cxn>
              <a:cxn ang="0">
                <a:pos x="0" y="548"/>
              </a:cxn>
              <a:cxn ang="0">
                <a:pos x="99" y="274"/>
              </a:cxn>
              <a:cxn ang="0">
                <a:pos x="0" y="0"/>
              </a:cxn>
            </a:cxnLst>
            <a:rect l="0" t="0" r="r" b="b"/>
            <a:pathLst>
              <a:path w="805" h="548">
                <a:moveTo>
                  <a:pt x="0" y="0"/>
                </a:moveTo>
                <a:lnTo>
                  <a:pt x="706" y="0"/>
                </a:lnTo>
                <a:lnTo>
                  <a:pt x="805" y="274"/>
                </a:lnTo>
                <a:lnTo>
                  <a:pt x="706" y="548"/>
                </a:lnTo>
                <a:lnTo>
                  <a:pt x="0" y="548"/>
                </a:lnTo>
                <a:lnTo>
                  <a:pt x="99"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Retailers</a:t>
            </a:r>
          </a:p>
        </p:txBody>
      </p:sp>
      <p:sp>
        <p:nvSpPr>
          <p:cNvPr id="59" name="Freeform 9"/>
          <p:cNvSpPr>
            <a:spLocks/>
          </p:cNvSpPr>
          <p:nvPr>
            <p:custDataLst>
              <p:tags r:id="rId7"/>
            </p:custDataLst>
          </p:nvPr>
        </p:nvSpPr>
        <p:spPr bwMode="gray">
          <a:xfrm>
            <a:off x="2532729" y="1262211"/>
            <a:ext cx="812453" cy="928539"/>
          </a:xfrm>
          <a:custGeom>
            <a:avLst/>
            <a:gdLst/>
            <a:ahLst/>
            <a:cxnLst>
              <a:cxn ang="0">
                <a:pos x="0" y="0"/>
              </a:cxn>
              <a:cxn ang="0">
                <a:pos x="706" y="0"/>
              </a:cxn>
              <a:cxn ang="0">
                <a:pos x="805" y="274"/>
              </a:cxn>
              <a:cxn ang="0">
                <a:pos x="706" y="548"/>
              </a:cxn>
              <a:cxn ang="0">
                <a:pos x="0" y="548"/>
              </a:cxn>
              <a:cxn ang="0">
                <a:pos x="99" y="274"/>
              </a:cxn>
              <a:cxn ang="0">
                <a:pos x="0" y="0"/>
              </a:cxn>
            </a:cxnLst>
            <a:rect l="0" t="0" r="r" b="b"/>
            <a:pathLst>
              <a:path w="805" h="548">
                <a:moveTo>
                  <a:pt x="0" y="0"/>
                </a:moveTo>
                <a:lnTo>
                  <a:pt x="706" y="0"/>
                </a:lnTo>
                <a:lnTo>
                  <a:pt x="805" y="274"/>
                </a:lnTo>
                <a:lnTo>
                  <a:pt x="706" y="548"/>
                </a:lnTo>
                <a:lnTo>
                  <a:pt x="0" y="548"/>
                </a:lnTo>
                <a:lnTo>
                  <a:pt x="99" y="274"/>
                </a:lnTo>
                <a:lnTo>
                  <a:pt x="0" y="0"/>
                </a:lnTo>
                <a:close/>
              </a:path>
            </a:pathLst>
          </a:custGeom>
          <a:solidFill>
            <a:srgbClr val="000000"/>
          </a:solidFill>
          <a:ln w="28575" cap="flat" cmpd="sng">
            <a:solidFill>
              <a:schemeClr val="bg1"/>
            </a:solidFill>
            <a:prstDash val="solid"/>
            <a:round/>
            <a:headEnd/>
            <a:tailEnd/>
          </a:ln>
          <a:effectLst/>
        </p:spPr>
        <p:txBody>
          <a:bodyPr wrap="square" lIns="45720" tIns="0" rIns="45720" bIns="0" anchor="ctr">
            <a:noAutofit/>
          </a:bodyPr>
          <a:lstStyle/>
          <a:p>
            <a:pPr algn="ctr"/>
            <a:r>
              <a:rPr lang="en-US" sz="800" dirty="0">
                <a:solidFill>
                  <a:schemeClr val="bg1"/>
                </a:solidFill>
                <a:latin typeface="+mn-lt"/>
              </a:rPr>
              <a:t>Farmers/</a:t>
            </a:r>
          </a:p>
          <a:p>
            <a:pPr algn="ctr"/>
            <a:r>
              <a:rPr lang="en-US" sz="800" dirty="0">
                <a:solidFill>
                  <a:schemeClr val="bg1"/>
                </a:solidFill>
                <a:latin typeface="+mn-lt"/>
              </a:rPr>
              <a:t>Plantations</a:t>
            </a:r>
          </a:p>
        </p:txBody>
      </p:sp>
      <p:sp>
        <p:nvSpPr>
          <p:cNvPr id="61" name="Rectangle 40"/>
          <p:cNvSpPr>
            <a:spLocks noChangeArrowheads="1"/>
          </p:cNvSpPr>
          <p:nvPr/>
        </p:nvSpPr>
        <p:spPr bwMode="gray">
          <a:xfrm>
            <a:off x="657225" y="4461355"/>
            <a:ext cx="5678806" cy="274320"/>
          </a:xfrm>
          <a:prstGeom prst="rect">
            <a:avLst/>
          </a:prstGeom>
          <a:solidFill>
            <a:srgbClr val="139AF0"/>
          </a:solidFill>
          <a:ln w="9525">
            <a:noFill/>
            <a:miter lim="800000"/>
            <a:headEnd/>
            <a:tailEnd/>
          </a:ln>
        </p:spPr>
        <p:txBody>
          <a:bodyPr wrap="square" anchor="ctr"/>
          <a:lstStyle/>
          <a:p>
            <a:pPr algn="ctr"/>
            <a:r>
              <a:rPr lang="en-US" sz="1200" dirty="0">
                <a:solidFill>
                  <a:schemeClr val="bg1"/>
                </a:solidFill>
                <a:latin typeface="Arial" charset="0"/>
              </a:rPr>
              <a:t>Environmental and Social Ecosystem Services</a:t>
            </a:r>
          </a:p>
        </p:txBody>
      </p:sp>
      <p:cxnSp>
        <p:nvCxnSpPr>
          <p:cNvPr id="62" name="Straight Arrow Connector 61"/>
          <p:cNvCxnSpPr/>
          <p:nvPr/>
        </p:nvCxnSpPr>
        <p:spPr bwMode="auto">
          <a:xfrm>
            <a:off x="542925" y="1262211"/>
            <a:ext cx="0" cy="3473464"/>
          </a:xfrm>
          <a:prstGeom prst="straightConnector1">
            <a:avLst/>
          </a:prstGeom>
          <a:ln w="57150">
            <a:solidFill>
              <a:schemeClr val="bg1">
                <a:lumMod val="50000"/>
              </a:schemeClr>
            </a:solidFill>
            <a:headEnd type="triangle" w="med" len="med"/>
            <a:tailEnd type="triangle"/>
          </a:ln>
        </p:spPr>
        <p:style>
          <a:lnRef idx="2">
            <a:schemeClr val="accent2"/>
          </a:lnRef>
          <a:fillRef idx="0">
            <a:schemeClr val="accent2"/>
          </a:fillRef>
          <a:effectRef idx="1">
            <a:schemeClr val="accent2"/>
          </a:effectRef>
          <a:fontRef idx="minor">
            <a:schemeClr val="tx1"/>
          </a:fontRef>
        </p:style>
      </p:cxnSp>
      <p:sp>
        <p:nvSpPr>
          <p:cNvPr id="63" name="Rectangle 41"/>
          <p:cNvSpPr>
            <a:spLocks noChangeArrowheads="1"/>
          </p:cNvSpPr>
          <p:nvPr/>
        </p:nvSpPr>
        <p:spPr bwMode="gray">
          <a:xfrm>
            <a:off x="657225" y="1285875"/>
            <a:ext cx="1066800" cy="2139381"/>
          </a:xfrm>
          <a:prstGeom prst="rect">
            <a:avLst/>
          </a:prstGeom>
          <a:solidFill>
            <a:srgbClr val="139AF0"/>
          </a:solidFill>
          <a:ln w="9525">
            <a:noFill/>
            <a:miter lim="800000"/>
            <a:headEnd/>
            <a:tailEnd/>
          </a:ln>
        </p:spPr>
        <p:txBody>
          <a:bodyPr wrap="square" anchor="ctr"/>
          <a:lstStyle/>
          <a:p>
            <a:pPr algn="ctr"/>
            <a:r>
              <a:rPr lang="en-US" sz="1200" dirty="0">
                <a:solidFill>
                  <a:schemeClr val="bg1"/>
                </a:solidFill>
                <a:latin typeface="Arial" charset="0"/>
              </a:rPr>
              <a:t>Corporate &amp; </a:t>
            </a:r>
            <a:br>
              <a:rPr lang="en-US" sz="1200" dirty="0">
                <a:solidFill>
                  <a:schemeClr val="bg1"/>
                </a:solidFill>
                <a:latin typeface="Arial" charset="0"/>
              </a:rPr>
            </a:br>
            <a:r>
              <a:rPr lang="en-US" sz="1200" dirty="0">
                <a:solidFill>
                  <a:schemeClr val="bg1"/>
                </a:solidFill>
                <a:latin typeface="Arial" charset="0"/>
              </a:rPr>
              <a:t>Project Finance</a:t>
            </a:r>
          </a:p>
        </p:txBody>
      </p:sp>
      <p:sp>
        <p:nvSpPr>
          <p:cNvPr id="23" name="Rectangle 3"/>
          <p:cNvSpPr txBox="1">
            <a:spLocks noChangeArrowheads="1"/>
          </p:cNvSpPr>
          <p:nvPr/>
        </p:nvSpPr>
        <p:spPr bwMode="auto">
          <a:xfrm>
            <a:off x="4036691" y="2231245"/>
            <a:ext cx="973923" cy="4257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50000"/>
              </a:lnSpc>
              <a:spcBef>
                <a:spcPts val="1800"/>
              </a:spcBef>
              <a:spcAft>
                <a:spcPct val="0"/>
              </a:spcAft>
              <a:buClr>
                <a:schemeClr val="tx2">
                  <a:lumMod val="75000"/>
                  <a:lumOff val="25000"/>
                </a:schemeClr>
              </a:buClr>
              <a:buNone/>
              <a:defRPr sz="1800" b="0" i="0" baseline="0">
                <a:solidFill>
                  <a:schemeClr val="tx2">
                    <a:lumMod val="65000"/>
                    <a:lumOff val="35000"/>
                  </a:schemeClr>
                </a:solidFill>
                <a:latin typeface="Arial"/>
                <a:ea typeface="+mn-ea"/>
                <a:cs typeface="Arial"/>
              </a:defRPr>
            </a:lvl1pPr>
            <a:lvl2pPr marL="285750"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2pPr>
            <a:lvl3pPr marL="285750" indent="-285750" algn="l" rtl="0" eaLnBrk="1" fontAlgn="base" hangingPunct="1">
              <a:lnSpc>
                <a:spcPct val="110000"/>
              </a:lnSpc>
              <a:spcBef>
                <a:spcPts val="0"/>
              </a:spcBef>
              <a:spcAft>
                <a:spcPct val="0"/>
              </a:spcAft>
              <a:buClr>
                <a:schemeClr val="tx1"/>
              </a:buClr>
              <a:buFont typeface="Arial"/>
              <a:buChar char="•"/>
              <a:defRPr sz="1800" b="0" i="0" baseline="0">
                <a:solidFill>
                  <a:schemeClr val="tx2"/>
                </a:solidFill>
                <a:latin typeface="Arial"/>
                <a:cs typeface="Arial"/>
              </a:defRPr>
            </a:lvl3pPr>
            <a:lvl4pPr marL="83210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4pPr>
            <a:lvl5pPr marL="119786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5pPr>
            <a:lvl6pPr marL="502920" indent="-228600" algn="l" rtl="0" eaLnBrk="1" fontAlgn="base" hangingPunct="1">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a:lstStyle>
          <a:p>
            <a:pPr marL="171450" indent="-171450">
              <a:lnSpc>
                <a:spcPct val="100000"/>
              </a:lnSpc>
              <a:spcBef>
                <a:spcPct val="0"/>
              </a:spcBef>
              <a:spcAft>
                <a:spcPts val="600"/>
              </a:spcAft>
              <a:buFont typeface="Arial" panose="020B0604020202020204" pitchFamily="34" charset="0"/>
              <a:buChar char="•"/>
            </a:pPr>
            <a:r>
              <a:rPr lang="en-US" sz="800" dirty="0"/>
              <a:t>FMCG</a:t>
            </a:r>
          </a:p>
          <a:p>
            <a:pPr marL="171450" indent="-171450">
              <a:lnSpc>
                <a:spcPct val="100000"/>
              </a:lnSpc>
              <a:spcBef>
                <a:spcPct val="0"/>
              </a:spcBef>
              <a:spcAft>
                <a:spcPts val="600"/>
              </a:spcAft>
              <a:buFont typeface="Arial" panose="020B0604020202020204" pitchFamily="34" charset="0"/>
              <a:buChar char="•"/>
            </a:pPr>
            <a:r>
              <a:rPr lang="en-US" sz="800" dirty="0"/>
              <a:t>Beverage</a:t>
            </a:r>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50000"/>
              </a:spcBef>
              <a:spcAft>
                <a:spcPts val="600"/>
              </a:spcAft>
              <a:buFont typeface="Arial" panose="020B0604020202020204" pitchFamily="34" charset="0"/>
              <a:buChar char="•"/>
            </a:pPr>
            <a:endParaRPr lang="en-US" sz="800" dirty="0"/>
          </a:p>
        </p:txBody>
      </p:sp>
      <p:sp>
        <p:nvSpPr>
          <p:cNvPr id="24" name="Rectangle 3"/>
          <p:cNvSpPr txBox="1">
            <a:spLocks noChangeArrowheads="1"/>
          </p:cNvSpPr>
          <p:nvPr/>
        </p:nvSpPr>
        <p:spPr bwMode="auto">
          <a:xfrm>
            <a:off x="3289725" y="2227458"/>
            <a:ext cx="738926" cy="4257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50000"/>
              </a:lnSpc>
              <a:spcBef>
                <a:spcPts val="1800"/>
              </a:spcBef>
              <a:spcAft>
                <a:spcPct val="0"/>
              </a:spcAft>
              <a:buClr>
                <a:schemeClr val="tx2">
                  <a:lumMod val="75000"/>
                  <a:lumOff val="25000"/>
                </a:schemeClr>
              </a:buClr>
              <a:buNone/>
              <a:defRPr sz="1800" b="0" i="0" baseline="0">
                <a:solidFill>
                  <a:schemeClr val="tx2">
                    <a:lumMod val="65000"/>
                    <a:lumOff val="35000"/>
                  </a:schemeClr>
                </a:solidFill>
                <a:latin typeface="Arial"/>
                <a:ea typeface="+mn-ea"/>
                <a:cs typeface="Arial"/>
              </a:defRPr>
            </a:lvl1pPr>
            <a:lvl2pPr marL="285750"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2pPr>
            <a:lvl3pPr marL="285750" indent="-285750" algn="l" rtl="0" eaLnBrk="1" fontAlgn="base" hangingPunct="1">
              <a:lnSpc>
                <a:spcPct val="110000"/>
              </a:lnSpc>
              <a:spcBef>
                <a:spcPts val="0"/>
              </a:spcBef>
              <a:spcAft>
                <a:spcPct val="0"/>
              </a:spcAft>
              <a:buClr>
                <a:schemeClr val="tx1"/>
              </a:buClr>
              <a:buFont typeface="Arial"/>
              <a:buChar char="•"/>
              <a:defRPr sz="1800" b="0" i="0" baseline="0">
                <a:solidFill>
                  <a:schemeClr val="tx2"/>
                </a:solidFill>
                <a:latin typeface="Arial"/>
                <a:cs typeface="Arial"/>
              </a:defRPr>
            </a:lvl3pPr>
            <a:lvl4pPr marL="83210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4pPr>
            <a:lvl5pPr marL="119786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5pPr>
            <a:lvl6pPr marL="502920" indent="-228600" algn="l" rtl="0" eaLnBrk="1" fontAlgn="base" hangingPunct="1">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a:lstStyle>
          <a:p>
            <a:pPr marL="171450" indent="-171450">
              <a:lnSpc>
                <a:spcPct val="100000"/>
              </a:lnSpc>
              <a:spcBef>
                <a:spcPct val="0"/>
              </a:spcBef>
              <a:spcAft>
                <a:spcPts val="600"/>
              </a:spcAft>
              <a:buFont typeface="Arial" panose="020B0604020202020204" pitchFamily="34" charset="0"/>
              <a:buChar char="•"/>
            </a:pPr>
            <a:r>
              <a:rPr lang="en-US" sz="800" dirty="0"/>
              <a:t>Trader/</a:t>
            </a:r>
            <a:br>
              <a:rPr lang="en-US" sz="800" dirty="0"/>
            </a:br>
            <a:r>
              <a:rPr lang="en-US" sz="800" dirty="0"/>
              <a:t>supply chain manager</a:t>
            </a:r>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50000"/>
              </a:spcBef>
              <a:spcAft>
                <a:spcPts val="600"/>
              </a:spcAft>
              <a:buFont typeface="Arial" panose="020B0604020202020204" pitchFamily="34" charset="0"/>
              <a:buChar char="•"/>
            </a:pPr>
            <a:endParaRPr lang="en-US" sz="800" dirty="0"/>
          </a:p>
        </p:txBody>
      </p:sp>
      <p:sp>
        <p:nvSpPr>
          <p:cNvPr id="25" name="Rectangle 3"/>
          <p:cNvSpPr txBox="1">
            <a:spLocks noChangeArrowheads="1"/>
          </p:cNvSpPr>
          <p:nvPr/>
        </p:nvSpPr>
        <p:spPr bwMode="auto">
          <a:xfrm>
            <a:off x="2474040" y="2231245"/>
            <a:ext cx="956866" cy="4257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50000"/>
              </a:lnSpc>
              <a:spcBef>
                <a:spcPts val="1800"/>
              </a:spcBef>
              <a:spcAft>
                <a:spcPct val="0"/>
              </a:spcAft>
              <a:buClr>
                <a:schemeClr val="tx2">
                  <a:lumMod val="75000"/>
                  <a:lumOff val="25000"/>
                </a:schemeClr>
              </a:buClr>
              <a:buNone/>
              <a:defRPr sz="1800" b="0" i="0" baseline="0">
                <a:solidFill>
                  <a:schemeClr val="tx2">
                    <a:lumMod val="65000"/>
                    <a:lumOff val="35000"/>
                  </a:schemeClr>
                </a:solidFill>
                <a:latin typeface="Arial"/>
                <a:ea typeface="+mn-ea"/>
                <a:cs typeface="Arial"/>
              </a:defRPr>
            </a:lvl1pPr>
            <a:lvl2pPr marL="285750"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2pPr>
            <a:lvl3pPr marL="285750" indent="-285750" algn="l" rtl="0" eaLnBrk="1" fontAlgn="base" hangingPunct="1">
              <a:lnSpc>
                <a:spcPct val="110000"/>
              </a:lnSpc>
              <a:spcBef>
                <a:spcPts val="0"/>
              </a:spcBef>
              <a:spcAft>
                <a:spcPct val="0"/>
              </a:spcAft>
              <a:buClr>
                <a:schemeClr val="tx1"/>
              </a:buClr>
              <a:buFont typeface="Arial"/>
              <a:buChar char="•"/>
              <a:defRPr sz="1800" b="0" i="0" baseline="0">
                <a:solidFill>
                  <a:schemeClr val="tx2"/>
                </a:solidFill>
                <a:latin typeface="Arial"/>
                <a:cs typeface="Arial"/>
              </a:defRPr>
            </a:lvl3pPr>
            <a:lvl4pPr marL="83210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4pPr>
            <a:lvl5pPr marL="119786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5pPr>
            <a:lvl6pPr marL="502920" indent="-228600" algn="l" rtl="0" eaLnBrk="1" fontAlgn="base" hangingPunct="1">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a:lstStyle>
          <a:p>
            <a:pPr marL="171450" indent="-171450">
              <a:lnSpc>
                <a:spcPct val="100000"/>
              </a:lnSpc>
              <a:spcBef>
                <a:spcPct val="0"/>
              </a:spcBef>
              <a:spcAft>
                <a:spcPts val="600"/>
              </a:spcAft>
              <a:buFont typeface="Arial" panose="020B0604020202020204" pitchFamily="34" charset="0"/>
              <a:buChar char="•"/>
            </a:pPr>
            <a:r>
              <a:rPr lang="en-US" sz="800" dirty="0"/>
              <a:t>Grain/Oil Seeds/Sugar</a:t>
            </a:r>
          </a:p>
          <a:p>
            <a:pPr marL="171450" indent="-171450">
              <a:lnSpc>
                <a:spcPct val="100000"/>
              </a:lnSpc>
              <a:spcBef>
                <a:spcPct val="0"/>
              </a:spcBef>
              <a:spcAft>
                <a:spcPts val="600"/>
              </a:spcAft>
              <a:buFont typeface="Arial" panose="020B0604020202020204" pitchFamily="34" charset="0"/>
              <a:buChar char="•"/>
            </a:pPr>
            <a:r>
              <a:rPr lang="en-US" sz="800" dirty="0"/>
              <a:t>Tree Crops</a:t>
            </a:r>
          </a:p>
          <a:p>
            <a:pPr marL="171450" indent="-171450">
              <a:lnSpc>
                <a:spcPct val="100000"/>
              </a:lnSpc>
              <a:spcBef>
                <a:spcPct val="0"/>
              </a:spcBef>
              <a:spcAft>
                <a:spcPts val="600"/>
              </a:spcAft>
              <a:buFont typeface="Arial" panose="020B0604020202020204" pitchFamily="34" charset="0"/>
              <a:buChar char="•"/>
            </a:pPr>
            <a:r>
              <a:rPr lang="en-US" sz="800" dirty="0"/>
              <a:t>Horticulture</a:t>
            </a:r>
          </a:p>
          <a:p>
            <a:pPr marL="171450" indent="-171450">
              <a:lnSpc>
                <a:spcPct val="100000"/>
              </a:lnSpc>
              <a:spcBef>
                <a:spcPct val="0"/>
              </a:spcBef>
              <a:spcAft>
                <a:spcPts val="600"/>
              </a:spcAft>
              <a:buFont typeface="Arial" panose="020B0604020202020204" pitchFamily="34" charset="0"/>
              <a:buChar char="•"/>
            </a:pPr>
            <a:r>
              <a:rPr lang="en-US" sz="800" dirty="0"/>
              <a:t>Livestock &amp; Dairy</a:t>
            </a:r>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50000"/>
              </a:spcBef>
              <a:spcAft>
                <a:spcPts val="600"/>
              </a:spcAft>
              <a:buFont typeface="Arial" panose="020B0604020202020204" pitchFamily="34" charset="0"/>
              <a:buChar char="•"/>
            </a:pPr>
            <a:endParaRPr lang="en-US" sz="800" dirty="0"/>
          </a:p>
        </p:txBody>
      </p:sp>
      <p:sp>
        <p:nvSpPr>
          <p:cNvPr id="26" name="Rectangle 3"/>
          <p:cNvSpPr txBox="1">
            <a:spLocks noChangeArrowheads="1"/>
          </p:cNvSpPr>
          <p:nvPr/>
        </p:nvSpPr>
        <p:spPr bwMode="auto">
          <a:xfrm>
            <a:off x="1790299" y="2255570"/>
            <a:ext cx="780530" cy="4257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150000"/>
              </a:lnSpc>
              <a:spcBef>
                <a:spcPts val="1800"/>
              </a:spcBef>
              <a:spcAft>
                <a:spcPct val="0"/>
              </a:spcAft>
              <a:buClr>
                <a:schemeClr val="tx2">
                  <a:lumMod val="75000"/>
                  <a:lumOff val="25000"/>
                </a:schemeClr>
              </a:buClr>
              <a:buNone/>
              <a:defRPr sz="1800" b="0" i="0" baseline="0">
                <a:solidFill>
                  <a:schemeClr val="tx2">
                    <a:lumMod val="65000"/>
                    <a:lumOff val="35000"/>
                  </a:schemeClr>
                </a:solidFill>
                <a:latin typeface="Arial"/>
                <a:ea typeface="+mn-ea"/>
                <a:cs typeface="Arial"/>
              </a:defRPr>
            </a:lvl1pPr>
            <a:lvl2pPr marL="285750"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2pPr>
            <a:lvl3pPr marL="285750" indent="-285750" algn="l" rtl="0" eaLnBrk="1" fontAlgn="base" hangingPunct="1">
              <a:lnSpc>
                <a:spcPct val="110000"/>
              </a:lnSpc>
              <a:spcBef>
                <a:spcPts val="0"/>
              </a:spcBef>
              <a:spcAft>
                <a:spcPct val="0"/>
              </a:spcAft>
              <a:buClr>
                <a:schemeClr val="tx1"/>
              </a:buClr>
              <a:buFont typeface="Arial"/>
              <a:buChar char="•"/>
              <a:defRPr sz="1800" b="0" i="0" baseline="0">
                <a:solidFill>
                  <a:schemeClr val="tx2"/>
                </a:solidFill>
                <a:latin typeface="Arial"/>
                <a:cs typeface="Arial"/>
              </a:defRPr>
            </a:lvl3pPr>
            <a:lvl4pPr marL="83210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4pPr>
            <a:lvl5pPr marL="1197864" indent="-285750" algn="l" rtl="0" eaLnBrk="1" fontAlgn="base" hangingPunct="1">
              <a:lnSpc>
                <a:spcPct val="110000"/>
              </a:lnSpc>
              <a:spcBef>
                <a:spcPts val="0"/>
              </a:spcBef>
              <a:spcAft>
                <a:spcPct val="0"/>
              </a:spcAft>
              <a:buClr>
                <a:schemeClr val="tx2">
                  <a:lumMod val="65000"/>
                  <a:lumOff val="35000"/>
                </a:schemeClr>
              </a:buClr>
              <a:buFont typeface="Arial"/>
              <a:buChar char="•"/>
              <a:defRPr sz="1800" b="0" i="0" baseline="0">
                <a:solidFill>
                  <a:schemeClr val="tx2">
                    <a:lumMod val="65000"/>
                    <a:lumOff val="35000"/>
                  </a:schemeClr>
                </a:solidFill>
                <a:latin typeface="Arial"/>
                <a:cs typeface="Arial"/>
              </a:defRPr>
            </a:lvl5pPr>
            <a:lvl6pPr marL="502920" indent="-228600" algn="l" rtl="0" eaLnBrk="1" fontAlgn="base" hangingPunct="1">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a:lstStyle>
          <a:p>
            <a:pPr marL="171450" indent="-171450">
              <a:lnSpc>
                <a:spcPct val="100000"/>
              </a:lnSpc>
              <a:spcBef>
                <a:spcPct val="0"/>
              </a:spcBef>
              <a:spcAft>
                <a:spcPts val="600"/>
              </a:spcAft>
              <a:buFont typeface="Arial" panose="020B0604020202020204" pitchFamily="34" charset="0"/>
              <a:buChar char="•"/>
            </a:pPr>
            <a:r>
              <a:rPr lang="en-US" sz="800" dirty="0"/>
              <a:t>Farming inputs</a:t>
            </a:r>
          </a:p>
          <a:p>
            <a:pPr marL="171450" indent="-171450">
              <a:lnSpc>
                <a:spcPct val="100000"/>
              </a:lnSpc>
              <a:spcBef>
                <a:spcPct val="0"/>
              </a:spcBef>
              <a:spcAft>
                <a:spcPts val="600"/>
              </a:spcAft>
              <a:buFont typeface="Arial" panose="020B0604020202020204" pitchFamily="34" charset="0"/>
              <a:buChar char="•"/>
            </a:pPr>
            <a:endParaRPr lang="en-US" sz="800" dirty="0"/>
          </a:p>
          <a:p>
            <a:pPr marL="171450" indent="-171450">
              <a:lnSpc>
                <a:spcPct val="100000"/>
              </a:lnSpc>
              <a:spcBef>
                <a:spcPct val="50000"/>
              </a:spcBef>
              <a:spcAft>
                <a:spcPts val="600"/>
              </a:spcAft>
              <a:buFont typeface="Arial" panose="020B0604020202020204" pitchFamily="34" charset="0"/>
              <a:buChar char="•"/>
            </a:pPr>
            <a:endParaRPr lang="en-US" sz="800" dirty="0"/>
          </a:p>
        </p:txBody>
      </p:sp>
      <p:sp>
        <p:nvSpPr>
          <p:cNvPr id="27" name="Slide Number Placeholder 19"/>
          <p:cNvSpPr>
            <a:spLocks noGrp="1"/>
          </p:cNvSpPr>
          <p:nvPr>
            <p:ph type="sldNum" sz="quarter" idx="4294967295"/>
          </p:nvPr>
        </p:nvSpPr>
        <p:spPr>
          <a:xfrm>
            <a:off x="356934" y="6495142"/>
            <a:ext cx="552283" cy="358440"/>
          </a:xfrm>
          <a:prstGeom prst="rect">
            <a:avLst/>
          </a:prstGeom>
        </p:spPr>
        <p:txBody>
          <a:bodyPr/>
          <a:lstStyle/>
          <a:p>
            <a:fld id="{2AA2D3C8-70B5-48AB-9677-4493E4F6365A}" type="slidenum">
              <a:rPr lang="en-US" sz="1200" b="0" smtClean="0">
                <a:solidFill>
                  <a:srgbClr val="565656"/>
                </a:solidFill>
                <a:latin typeface="+mn-lt"/>
              </a:rPr>
              <a:pPr/>
              <a:t>4</a:t>
            </a:fld>
            <a:endParaRPr lang="en-US" sz="1200" b="0" dirty="0">
              <a:solidFill>
                <a:srgbClr val="565656"/>
              </a:solidFill>
              <a:latin typeface="+mn-lt"/>
            </a:endParaRPr>
          </a:p>
        </p:txBody>
      </p:sp>
      <p:sp>
        <p:nvSpPr>
          <p:cNvPr id="70" name="Rectangle 69"/>
          <p:cNvSpPr/>
          <p:nvPr/>
        </p:nvSpPr>
        <p:spPr bwMode="auto">
          <a:xfrm>
            <a:off x="6691587" y="1287281"/>
            <a:ext cx="2189207" cy="705041"/>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a:ln>
                <a:noFill/>
              </a:ln>
              <a:solidFill>
                <a:schemeClr val="tx1"/>
              </a:solidFill>
              <a:effectLst/>
              <a:latin typeface="+mn-lt"/>
              <a:cs typeface="Times New Roman" charset="0"/>
            </a:endParaRPr>
          </a:p>
        </p:txBody>
      </p:sp>
      <p:pic>
        <p:nvPicPr>
          <p:cNvPr id="71" name="Picture 70" descr="irrigation.jpg"/>
          <p:cNvPicPr>
            <a:picLocks noChangeAspect="1"/>
          </p:cNvPicPr>
          <p:nvPr/>
        </p:nvPicPr>
        <p:blipFill rotWithShape="1">
          <a:blip r:embed="rId16" cstate="print"/>
          <a:srcRect b="4863"/>
          <a:stretch/>
        </p:blipFill>
        <p:spPr>
          <a:xfrm>
            <a:off x="6614595" y="1287281"/>
            <a:ext cx="1005840" cy="704088"/>
          </a:xfrm>
          <a:prstGeom prst="rect">
            <a:avLst/>
          </a:prstGeom>
        </p:spPr>
      </p:pic>
      <p:sp>
        <p:nvSpPr>
          <p:cNvPr id="72" name="Rectangle 71"/>
          <p:cNvSpPr>
            <a:spLocks noChangeArrowheads="1"/>
          </p:cNvSpPr>
          <p:nvPr>
            <p:custDataLst>
              <p:tags r:id="rId8"/>
            </p:custDataLst>
          </p:nvPr>
        </p:nvSpPr>
        <p:spPr bwMode="gray">
          <a:xfrm>
            <a:off x="7636060" y="1289178"/>
            <a:ext cx="1194178" cy="702191"/>
          </a:xfrm>
          <a:prstGeom prst="rect">
            <a:avLst/>
          </a:prstGeom>
          <a:noFill/>
          <a:ln w="19050">
            <a:noFill/>
            <a:miter lim="800000"/>
            <a:headEnd/>
            <a:tailEnd/>
          </a:ln>
          <a:effectLst/>
        </p:spPr>
        <p:txBody>
          <a:bodyPr lIns="46648" tIns="0" rIns="46648" bIns="0" anchor="ctr"/>
          <a:lstStyle/>
          <a:p>
            <a:pPr defTabSz="895350">
              <a:spcBef>
                <a:spcPts val="0"/>
              </a:spcBef>
              <a:buNone/>
            </a:pPr>
            <a:r>
              <a:rPr lang="en-US" sz="850" dirty="0">
                <a:solidFill>
                  <a:srgbClr val="454545"/>
                </a:solidFill>
                <a:ea typeface="Adobe Gothic Std B"/>
              </a:rPr>
              <a:t>Water</a:t>
            </a:r>
          </a:p>
          <a:p>
            <a:pPr defTabSz="895350">
              <a:spcBef>
                <a:spcPts val="0"/>
              </a:spcBef>
            </a:pPr>
            <a:r>
              <a:rPr lang="en-US" sz="850" b="0" dirty="0">
                <a:solidFill>
                  <a:srgbClr val="454545"/>
                </a:solidFill>
                <a:ea typeface="Adobe Gothic Std B"/>
              </a:rPr>
              <a:t>Global Irrigation Program</a:t>
            </a:r>
          </a:p>
          <a:p>
            <a:pPr defTabSz="895350">
              <a:spcBef>
                <a:spcPts val="0"/>
              </a:spcBef>
            </a:pPr>
            <a:r>
              <a:rPr lang="en-US" sz="850" b="0" dirty="0">
                <a:solidFill>
                  <a:srgbClr val="454545"/>
                </a:solidFill>
                <a:ea typeface="Adobe Gothic Std B"/>
              </a:rPr>
              <a:t>Inputs (e.g. seeds)</a:t>
            </a:r>
          </a:p>
        </p:txBody>
      </p:sp>
      <p:sp>
        <p:nvSpPr>
          <p:cNvPr id="74" name="Rectangle 73"/>
          <p:cNvSpPr/>
          <p:nvPr/>
        </p:nvSpPr>
        <p:spPr bwMode="auto">
          <a:xfrm>
            <a:off x="6705776" y="2046210"/>
            <a:ext cx="2175020" cy="705041"/>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a:ln>
                <a:noFill/>
              </a:ln>
              <a:solidFill>
                <a:schemeClr val="tx1"/>
              </a:solidFill>
              <a:effectLst/>
              <a:latin typeface="+mn-lt"/>
              <a:cs typeface="Times New Roman" charset="0"/>
            </a:endParaRPr>
          </a:p>
        </p:txBody>
      </p:sp>
      <p:pic>
        <p:nvPicPr>
          <p:cNvPr id="75" name="Picture 74" descr="Tractor_MriyaSJW_8574.jpg"/>
          <p:cNvPicPr>
            <a:picLocks noChangeAspect="1"/>
          </p:cNvPicPr>
          <p:nvPr/>
        </p:nvPicPr>
        <p:blipFill rotWithShape="1">
          <a:blip r:embed="rId17" cstate="print"/>
          <a:srcRect b="3018"/>
          <a:stretch/>
        </p:blipFill>
        <p:spPr>
          <a:xfrm>
            <a:off x="6606768" y="2058353"/>
            <a:ext cx="1005840" cy="704088"/>
          </a:xfrm>
          <a:prstGeom prst="rect">
            <a:avLst/>
          </a:prstGeom>
        </p:spPr>
      </p:pic>
      <p:sp>
        <p:nvSpPr>
          <p:cNvPr id="76" name="Rectangle 8"/>
          <p:cNvSpPr>
            <a:spLocks noChangeArrowheads="1"/>
          </p:cNvSpPr>
          <p:nvPr>
            <p:custDataLst>
              <p:tags r:id="rId9"/>
            </p:custDataLst>
          </p:nvPr>
        </p:nvSpPr>
        <p:spPr bwMode="gray">
          <a:xfrm>
            <a:off x="7683118" y="2058353"/>
            <a:ext cx="1115332" cy="704088"/>
          </a:xfrm>
          <a:prstGeom prst="rect">
            <a:avLst/>
          </a:prstGeom>
          <a:noFill/>
          <a:ln w="19050">
            <a:noFill/>
            <a:miter lim="800000"/>
            <a:headEnd/>
            <a:tailEnd/>
          </a:ln>
          <a:effectLst/>
        </p:spPr>
        <p:txBody>
          <a:bodyPr lIns="0" tIns="0" rIns="0" bIns="0" anchor="ctr"/>
          <a:lstStyle/>
          <a:p>
            <a:pPr defTabSz="895350">
              <a:spcBef>
                <a:spcPts val="0"/>
              </a:spcBef>
              <a:buNone/>
            </a:pPr>
            <a:r>
              <a:rPr lang="en-US" sz="850" dirty="0">
                <a:solidFill>
                  <a:srgbClr val="454545"/>
                </a:solidFill>
                <a:ea typeface="Adobe Gothic Std B"/>
              </a:rPr>
              <a:t>Land</a:t>
            </a:r>
          </a:p>
          <a:p>
            <a:pPr defTabSz="895350">
              <a:spcBef>
                <a:spcPts val="0"/>
              </a:spcBef>
              <a:buNone/>
            </a:pPr>
            <a:r>
              <a:rPr lang="en-US" sz="850" b="0" dirty="0" err="1">
                <a:solidFill>
                  <a:srgbClr val="454545"/>
                </a:solidFill>
                <a:ea typeface="Adobe Gothic Std B"/>
              </a:rPr>
              <a:t>Princ</a:t>
            </a:r>
            <a:r>
              <a:rPr lang="en-US" sz="850" b="0" dirty="0">
                <a:solidFill>
                  <a:srgbClr val="454545"/>
                </a:solidFill>
                <a:ea typeface="Adobe Gothic Std B"/>
              </a:rPr>
              <a:t>. of Responsible Agri Investment</a:t>
            </a:r>
          </a:p>
          <a:p>
            <a:pPr defTabSz="895350">
              <a:spcBef>
                <a:spcPts val="0"/>
              </a:spcBef>
            </a:pPr>
            <a:r>
              <a:rPr lang="en-US" sz="850" b="0" dirty="0">
                <a:solidFill>
                  <a:srgbClr val="454545"/>
                </a:solidFill>
                <a:ea typeface="Adobe Gothic Std B"/>
              </a:rPr>
              <a:t>Africa Hybrid Investments</a:t>
            </a:r>
          </a:p>
        </p:txBody>
      </p:sp>
      <p:sp>
        <p:nvSpPr>
          <p:cNvPr id="78" name="Rectangle 77"/>
          <p:cNvSpPr/>
          <p:nvPr/>
        </p:nvSpPr>
        <p:spPr bwMode="auto">
          <a:xfrm>
            <a:off x="6614595" y="2831257"/>
            <a:ext cx="2266201" cy="718679"/>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a:ln>
                <a:noFill/>
              </a:ln>
              <a:solidFill>
                <a:schemeClr val="tx1"/>
              </a:solidFill>
              <a:effectLst/>
              <a:latin typeface="+mn-lt"/>
              <a:cs typeface="Times New Roman" charset="0"/>
            </a:endParaRPr>
          </a:p>
        </p:txBody>
      </p:sp>
      <p:sp>
        <p:nvSpPr>
          <p:cNvPr id="79" name="Rectangle 8"/>
          <p:cNvSpPr>
            <a:spLocks noChangeArrowheads="1"/>
          </p:cNvSpPr>
          <p:nvPr>
            <p:custDataLst>
              <p:tags r:id="rId10"/>
            </p:custDataLst>
          </p:nvPr>
        </p:nvSpPr>
        <p:spPr bwMode="gray">
          <a:xfrm>
            <a:off x="7636818" y="2844956"/>
            <a:ext cx="1269877" cy="748961"/>
          </a:xfrm>
          <a:prstGeom prst="rect">
            <a:avLst/>
          </a:prstGeom>
          <a:noFill/>
          <a:ln w="19050">
            <a:noFill/>
            <a:miter lim="800000"/>
            <a:headEnd/>
            <a:tailEnd/>
          </a:ln>
          <a:effectLst/>
        </p:spPr>
        <p:txBody>
          <a:bodyPr lIns="46648" tIns="0" rIns="46648" bIns="0" anchor="ctr"/>
          <a:lstStyle/>
          <a:p>
            <a:pPr defTabSz="895350">
              <a:spcBef>
                <a:spcPts val="0"/>
              </a:spcBef>
              <a:buNone/>
            </a:pPr>
            <a:r>
              <a:rPr lang="en-US" sz="850" dirty="0">
                <a:solidFill>
                  <a:srgbClr val="454545"/>
                </a:solidFill>
                <a:ea typeface="Adobe Gothic Std B" pitchFamily="34" charset="-128"/>
              </a:rPr>
              <a:t>Animal Protein</a:t>
            </a:r>
          </a:p>
          <a:p>
            <a:pPr defTabSz="895350">
              <a:spcBef>
                <a:spcPts val="0"/>
              </a:spcBef>
            </a:pPr>
            <a:r>
              <a:rPr lang="en-US" sz="850" b="0" dirty="0">
                <a:solidFill>
                  <a:srgbClr val="454545"/>
                </a:solidFill>
                <a:ea typeface="Adobe Gothic Std B" pitchFamily="34" charset="-128"/>
              </a:rPr>
              <a:t>Mitigate impacts of full value chain (e.g., feed efficiency)</a:t>
            </a:r>
          </a:p>
        </p:txBody>
      </p:sp>
      <p:pic>
        <p:nvPicPr>
          <p:cNvPr id="80" name="Picture 10" descr="http://t1.gstatic.com/images?q=tbn:ANd9GcQs0Mo6l8Uy490DkOH1zmKPS9BHACv5Dd55nEQoA0dNF5yO8qDQPV3O2pBg">
            <a:hlinkClick r:id="rId18"/>
          </p:cNvPr>
          <p:cNvPicPr>
            <a:picLocks noChangeAspect="1" noChangeArrowheads="1"/>
          </p:cNvPicPr>
          <p:nvPr/>
        </p:nvPicPr>
        <p:blipFill rotWithShape="1">
          <a:blip r:embed="rId19" cstate="print"/>
          <a:srcRect b="7646"/>
          <a:stretch/>
        </p:blipFill>
        <p:spPr bwMode="auto">
          <a:xfrm>
            <a:off x="6602403" y="2844956"/>
            <a:ext cx="1005840" cy="704088"/>
          </a:xfrm>
          <a:prstGeom prst="rect">
            <a:avLst/>
          </a:prstGeom>
          <a:noFill/>
        </p:spPr>
      </p:pic>
      <p:sp>
        <p:nvSpPr>
          <p:cNvPr id="82" name="Rectangle 81"/>
          <p:cNvSpPr/>
          <p:nvPr/>
        </p:nvSpPr>
        <p:spPr bwMode="auto">
          <a:xfrm>
            <a:off x="6601767" y="3643110"/>
            <a:ext cx="2266201" cy="705041"/>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900" b="0" i="0" u="none" strike="noStrike" cap="none" normalizeH="0" baseline="0" dirty="0">
              <a:ln>
                <a:noFill/>
              </a:ln>
              <a:solidFill>
                <a:schemeClr val="tx1"/>
              </a:solidFill>
              <a:effectLst/>
              <a:latin typeface="+mn-lt"/>
              <a:cs typeface="Times New Roman" charset="0"/>
            </a:endParaRPr>
          </a:p>
        </p:txBody>
      </p:sp>
      <p:sp>
        <p:nvSpPr>
          <p:cNvPr id="83" name="Rectangle 8"/>
          <p:cNvSpPr>
            <a:spLocks noChangeArrowheads="1"/>
          </p:cNvSpPr>
          <p:nvPr>
            <p:custDataLst>
              <p:tags r:id="rId11"/>
            </p:custDataLst>
          </p:nvPr>
        </p:nvSpPr>
        <p:spPr bwMode="gray">
          <a:xfrm>
            <a:off x="7617768" y="3643110"/>
            <a:ext cx="1263027" cy="705041"/>
          </a:xfrm>
          <a:prstGeom prst="rect">
            <a:avLst/>
          </a:prstGeom>
          <a:noFill/>
          <a:ln w="19050">
            <a:noFill/>
            <a:miter lim="800000"/>
            <a:headEnd/>
            <a:tailEnd/>
          </a:ln>
          <a:effectLst/>
        </p:spPr>
        <p:txBody>
          <a:bodyPr lIns="46648" tIns="0" rIns="46648" bIns="0" anchor="ctr"/>
          <a:lstStyle/>
          <a:p>
            <a:pPr defTabSz="895350">
              <a:spcBef>
                <a:spcPts val="0"/>
              </a:spcBef>
              <a:buNone/>
            </a:pPr>
            <a:r>
              <a:rPr lang="en-US" sz="850" dirty="0">
                <a:solidFill>
                  <a:srgbClr val="454545"/>
                </a:solidFill>
                <a:ea typeface="Adobe Gothic Std B"/>
              </a:rPr>
              <a:t>Small Farmers</a:t>
            </a:r>
          </a:p>
          <a:p>
            <a:pPr defTabSz="895350">
              <a:spcBef>
                <a:spcPts val="0"/>
              </a:spcBef>
              <a:buNone/>
            </a:pPr>
            <a:r>
              <a:rPr lang="en-US" sz="850" b="0" dirty="0">
                <a:solidFill>
                  <a:srgbClr val="454545"/>
                </a:solidFill>
                <a:ea typeface="Adobe Gothic Std B"/>
              </a:rPr>
              <a:t>Inclusive supply chains</a:t>
            </a:r>
          </a:p>
          <a:p>
            <a:pPr defTabSz="895350">
              <a:spcBef>
                <a:spcPts val="0"/>
              </a:spcBef>
              <a:buNone/>
            </a:pPr>
            <a:r>
              <a:rPr lang="en-US" sz="850" b="0" dirty="0">
                <a:solidFill>
                  <a:srgbClr val="454545"/>
                </a:solidFill>
                <a:ea typeface="Adobe Gothic Std B"/>
              </a:rPr>
              <a:t>Global Food Security Program (GAFSP)</a:t>
            </a:r>
          </a:p>
        </p:txBody>
      </p:sp>
      <p:pic>
        <p:nvPicPr>
          <p:cNvPr id="84" name="Picture 11"/>
          <p:cNvPicPr>
            <a:picLocks noChangeAspect="1" noChangeArrowheads="1"/>
          </p:cNvPicPr>
          <p:nvPr/>
        </p:nvPicPr>
        <p:blipFill rotWithShape="1">
          <a:blip r:embed="rId20" cstate="print"/>
          <a:srcRect b="1025"/>
          <a:stretch/>
        </p:blipFill>
        <p:spPr bwMode="auto">
          <a:xfrm>
            <a:off x="6601767" y="3641213"/>
            <a:ext cx="1005840" cy="704088"/>
          </a:xfrm>
          <a:prstGeom prst="rect">
            <a:avLst/>
          </a:prstGeom>
          <a:noFill/>
          <a:ln w="9525">
            <a:noFill/>
            <a:miter lim="800000"/>
            <a:headEnd/>
            <a:tailEnd/>
          </a:ln>
          <a:effectLst/>
        </p:spPr>
      </p:pic>
      <p:sp>
        <p:nvSpPr>
          <p:cNvPr id="86" name="Rectangle 85"/>
          <p:cNvSpPr/>
          <p:nvPr/>
        </p:nvSpPr>
        <p:spPr bwMode="auto">
          <a:xfrm>
            <a:off x="6589399" y="4430888"/>
            <a:ext cx="2266201" cy="705041"/>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900" b="0" i="0" u="none" strike="noStrike" cap="none" normalizeH="0" baseline="0" dirty="0">
              <a:ln>
                <a:noFill/>
              </a:ln>
              <a:solidFill>
                <a:schemeClr val="tx1"/>
              </a:solidFill>
              <a:effectLst/>
              <a:latin typeface="+mn-lt"/>
              <a:cs typeface="Times New Roman" charset="0"/>
            </a:endParaRPr>
          </a:p>
        </p:txBody>
      </p:sp>
      <p:sp>
        <p:nvSpPr>
          <p:cNvPr id="87" name="Rectangle 86"/>
          <p:cNvSpPr>
            <a:spLocks noChangeArrowheads="1"/>
          </p:cNvSpPr>
          <p:nvPr>
            <p:custDataLst>
              <p:tags r:id="rId12"/>
            </p:custDataLst>
          </p:nvPr>
        </p:nvSpPr>
        <p:spPr bwMode="gray">
          <a:xfrm>
            <a:off x="7605400" y="4434267"/>
            <a:ext cx="1262568" cy="736044"/>
          </a:xfrm>
          <a:prstGeom prst="rect">
            <a:avLst/>
          </a:prstGeom>
          <a:noFill/>
          <a:ln w="19050">
            <a:noFill/>
            <a:miter lim="800000"/>
            <a:headEnd/>
            <a:tailEnd/>
          </a:ln>
          <a:effectLst/>
        </p:spPr>
        <p:txBody>
          <a:bodyPr lIns="46648" tIns="0" rIns="46648" bIns="0" anchor="ctr"/>
          <a:lstStyle/>
          <a:p>
            <a:pPr defTabSz="895350">
              <a:spcBef>
                <a:spcPts val="0"/>
              </a:spcBef>
              <a:buNone/>
            </a:pPr>
            <a:r>
              <a:rPr lang="en-US" sz="850" dirty="0">
                <a:solidFill>
                  <a:srgbClr val="454545"/>
                </a:solidFill>
                <a:ea typeface="Adobe Gothic Std B"/>
              </a:rPr>
              <a:t>Urbanization</a:t>
            </a:r>
          </a:p>
          <a:p>
            <a:pPr defTabSz="895350">
              <a:spcBef>
                <a:spcPts val="0"/>
              </a:spcBef>
            </a:pPr>
            <a:r>
              <a:rPr lang="en-US" sz="850" b="0" dirty="0">
                <a:solidFill>
                  <a:srgbClr val="454545"/>
                </a:solidFill>
                <a:ea typeface="Adobe Gothic Std B"/>
              </a:rPr>
              <a:t>Safe food processing &amp; efficient supply chains</a:t>
            </a:r>
          </a:p>
          <a:p>
            <a:pPr defTabSz="895350">
              <a:spcBef>
                <a:spcPts val="0"/>
              </a:spcBef>
            </a:pPr>
            <a:r>
              <a:rPr lang="en-US" sz="850" b="0" dirty="0">
                <a:solidFill>
                  <a:srgbClr val="454545"/>
                </a:solidFill>
                <a:ea typeface="Adobe Gothic Std B"/>
              </a:rPr>
              <a:t>Food affordability</a:t>
            </a:r>
          </a:p>
        </p:txBody>
      </p:sp>
      <p:pic>
        <p:nvPicPr>
          <p:cNvPr id="88" name="Picture 5" descr="http://economicdevelopment.org/wp-content/uploads/2012/09/shutterstock_112437305.png"/>
          <p:cNvPicPr>
            <a:picLocks noChangeAspect="1" noChangeArrowheads="1"/>
          </p:cNvPicPr>
          <p:nvPr/>
        </p:nvPicPr>
        <p:blipFill rotWithShape="1">
          <a:blip r:embed="rId21" cstate="print">
            <a:extLst>
              <a:ext uri="{28A0092B-C50C-407E-A947-70E740481C1C}">
                <a14:useLocalDpi xmlns="" xmlns:a14="http://schemas.microsoft.com/office/drawing/2010/main" val="0"/>
              </a:ext>
            </a:extLst>
          </a:blip>
          <a:srcRect l="15938" r="8618" b="4800"/>
          <a:stretch/>
        </p:blipFill>
        <p:spPr bwMode="auto">
          <a:xfrm>
            <a:off x="6599560" y="4434267"/>
            <a:ext cx="1005840" cy="704088"/>
          </a:xfrm>
          <a:prstGeom prst="rect">
            <a:avLst/>
          </a:prstGeom>
          <a:noFill/>
          <a:extLst>
            <a:ext uri="{909E8E84-426E-40DD-AFC4-6F175D3DCCD1}">
              <a14:hiddenFill xmlns="" xmlns:a14="http://schemas.microsoft.com/office/drawing/2010/main">
                <a:solidFill>
                  <a:srgbClr val="FFFFFF"/>
                </a:solidFill>
              </a14:hiddenFill>
            </a:ext>
          </a:extLst>
        </p:spPr>
      </p:pic>
      <p:sp>
        <p:nvSpPr>
          <p:cNvPr id="90" name="Rectangle 89"/>
          <p:cNvSpPr/>
          <p:nvPr/>
        </p:nvSpPr>
        <p:spPr bwMode="auto">
          <a:xfrm>
            <a:off x="6577307" y="5205749"/>
            <a:ext cx="2278294" cy="705041"/>
          </a:xfrm>
          <a:prstGeom prst="rect">
            <a:avLst/>
          </a:prstGeom>
          <a:solidFill>
            <a:srgbClr val="CED6E6">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900" b="0" i="0" u="none" strike="noStrike" cap="none" normalizeH="0" baseline="0" dirty="0">
              <a:ln>
                <a:noFill/>
              </a:ln>
              <a:solidFill>
                <a:schemeClr val="tx1"/>
              </a:solidFill>
              <a:effectLst/>
              <a:latin typeface="+mn-lt"/>
              <a:cs typeface="Times New Roman" charset="0"/>
            </a:endParaRPr>
          </a:p>
        </p:txBody>
      </p:sp>
      <p:sp>
        <p:nvSpPr>
          <p:cNvPr id="91" name="Rectangle 8"/>
          <p:cNvSpPr>
            <a:spLocks noChangeArrowheads="1"/>
          </p:cNvSpPr>
          <p:nvPr>
            <p:custDataLst>
              <p:tags r:id="rId13"/>
            </p:custDataLst>
          </p:nvPr>
        </p:nvSpPr>
        <p:spPr bwMode="gray">
          <a:xfrm>
            <a:off x="7595965" y="5198886"/>
            <a:ext cx="1305867" cy="710181"/>
          </a:xfrm>
          <a:prstGeom prst="rect">
            <a:avLst/>
          </a:prstGeom>
          <a:noFill/>
          <a:ln w="19050">
            <a:noFill/>
            <a:miter lim="800000"/>
            <a:headEnd/>
            <a:tailEnd/>
          </a:ln>
          <a:effectLst/>
        </p:spPr>
        <p:txBody>
          <a:bodyPr lIns="46648" tIns="0" rIns="46648" bIns="0" anchor="ctr"/>
          <a:lstStyle/>
          <a:p>
            <a:pPr defTabSz="895350">
              <a:spcBef>
                <a:spcPts val="0"/>
              </a:spcBef>
              <a:buNone/>
            </a:pPr>
            <a:r>
              <a:rPr lang="en-US" sz="850" dirty="0">
                <a:solidFill>
                  <a:srgbClr val="454545"/>
                </a:solidFill>
                <a:ea typeface="Adobe Gothic Std B"/>
              </a:rPr>
              <a:t>Nutrition &amp; Innovation</a:t>
            </a:r>
          </a:p>
          <a:p>
            <a:pPr defTabSz="895350">
              <a:spcBef>
                <a:spcPts val="0"/>
              </a:spcBef>
              <a:buNone/>
            </a:pPr>
            <a:r>
              <a:rPr lang="en-US" sz="850" b="0" dirty="0">
                <a:solidFill>
                  <a:srgbClr val="454545"/>
                </a:solidFill>
                <a:ea typeface="Adobe Gothic Std B"/>
              </a:rPr>
              <a:t>Food ingredients</a:t>
            </a:r>
          </a:p>
          <a:p>
            <a:pPr defTabSz="895350">
              <a:spcBef>
                <a:spcPts val="0"/>
              </a:spcBef>
              <a:buNone/>
            </a:pPr>
            <a:r>
              <a:rPr lang="en-US" sz="850" b="0" dirty="0">
                <a:solidFill>
                  <a:srgbClr val="454545"/>
                </a:solidFill>
                <a:ea typeface="Adobe Gothic Std B"/>
              </a:rPr>
              <a:t>Fortified foods and drinks</a:t>
            </a:r>
          </a:p>
        </p:txBody>
      </p:sp>
      <p:pic>
        <p:nvPicPr>
          <p:cNvPr id="92" name="Picture 91"/>
          <p:cNvPicPr>
            <a:picLocks noChangeAspect="1"/>
          </p:cNvPicPr>
          <p:nvPr/>
        </p:nvPicPr>
        <p:blipFill rotWithShape="1">
          <a:blip r:embed="rId22" cstate="print">
            <a:extLst>
              <a:ext uri="{28A0092B-C50C-407E-A947-70E740481C1C}">
                <a14:useLocalDpi xmlns="" xmlns:a14="http://schemas.microsoft.com/office/drawing/2010/main" val="0"/>
              </a:ext>
            </a:extLst>
          </a:blip>
          <a:srcRect l="2671"/>
          <a:stretch/>
        </p:blipFill>
        <p:spPr>
          <a:xfrm>
            <a:off x="6590761" y="5205749"/>
            <a:ext cx="1005840" cy="703318"/>
          </a:xfrm>
          <a:prstGeom prst="rect">
            <a:avLst/>
          </a:prstGeom>
        </p:spPr>
      </p:pic>
      <p:sp>
        <p:nvSpPr>
          <p:cNvPr id="6" name="Rectangle 5"/>
          <p:cNvSpPr/>
          <p:nvPr/>
        </p:nvSpPr>
        <p:spPr>
          <a:xfrm>
            <a:off x="593725" y="4939410"/>
            <a:ext cx="5683250" cy="553998"/>
          </a:xfrm>
          <a:prstGeom prst="rect">
            <a:avLst/>
          </a:prstGeom>
        </p:spPr>
        <p:txBody>
          <a:bodyPr wrap="square">
            <a:spAutoFit/>
          </a:bodyPr>
          <a:lstStyle/>
          <a:p>
            <a:endParaRPr lang="en-US" sz="1000" b="0" dirty="0">
              <a:solidFill>
                <a:srgbClr val="565656"/>
              </a:solidFill>
            </a:endParaRPr>
          </a:p>
          <a:p>
            <a:r>
              <a:rPr lang="en-US" sz="1000" b="0" i="1" dirty="0">
                <a:solidFill>
                  <a:srgbClr val="565656"/>
                </a:solidFill>
              </a:rPr>
              <a:t>Three-fourths of the world’s poor live in rural areas. IFC’s private sector investments are part of the World Bank Group’s efforts to boost shared prosperity and end poverty. IFC invests to: </a:t>
            </a:r>
            <a:endParaRPr lang="en-US" sz="1000" dirty="0">
              <a:solidFill>
                <a:srgbClr val="565656"/>
              </a:solidFill>
            </a:endParaRPr>
          </a:p>
        </p:txBody>
      </p:sp>
      <p:grpSp>
        <p:nvGrpSpPr>
          <p:cNvPr id="13" name="Group 12"/>
          <p:cNvGrpSpPr/>
          <p:nvPr/>
        </p:nvGrpSpPr>
        <p:grpSpPr>
          <a:xfrm>
            <a:off x="660399" y="5329541"/>
            <a:ext cx="5056189" cy="1323439"/>
            <a:chOff x="888999" y="5491466"/>
            <a:chExt cx="5056189" cy="1323439"/>
          </a:xfrm>
        </p:grpSpPr>
        <p:sp>
          <p:nvSpPr>
            <p:cNvPr id="9" name="Rectangle 8"/>
            <p:cNvSpPr/>
            <p:nvPr/>
          </p:nvSpPr>
          <p:spPr>
            <a:xfrm>
              <a:off x="1373188" y="5491466"/>
              <a:ext cx="4572000" cy="1323439"/>
            </a:xfrm>
            <a:prstGeom prst="rect">
              <a:avLst/>
            </a:prstGeom>
          </p:spPr>
          <p:txBody>
            <a:bodyPr>
              <a:spAutoFit/>
            </a:bodyPr>
            <a:lstStyle/>
            <a:p>
              <a:endParaRPr lang="en-US" sz="1000" b="0" dirty="0">
                <a:solidFill>
                  <a:srgbClr val="565656"/>
                </a:solidFill>
              </a:endParaRPr>
            </a:p>
            <a:p>
              <a:r>
                <a:rPr lang="en-US" sz="1000" b="0" dirty="0">
                  <a:solidFill>
                    <a:srgbClr val="565656"/>
                  </a:solidFill>
                </a:rPr>
                <a:t>ENHANCE FOOD SECURITY </a:t>
              </a:r>
            </a:p>
            <a:p>
              <a:r>
                <a:rPr lang="en-US" sz="800" b="0" dirty="0">
                  <a:solidFill>
                    <a:srgbClr val="565656"/>
                  </a:solidFill>
                </a:rPr>
                <a:t>by increasing production, reducing losses, and raising incomes </a:t>
              </a:r>
            </a:p>
            <a:p>
              <a:endParaRPr lang="en-US" sz="800" b="0" dirty="0">
                <a:solidFill>
                  <a:srgbClr val="565656"/>
                </a:solidFill>
              </a:endParaRPr>
            </a:p>
            <a:p>
              <a:r>
                <a:rPr lang="en-US" sz="1000" b="0" dirty="0">
                  <a:solidFill>
                    <a:srgbClr val="565656"/>
                  </a:solidFill>
                </a:rPr>
                <a:t>PROMOTE INCLUSIVE DEVELOPMENT </a:t>
              </a:r>
            </a:p>
            <a:p>
              <a:r>
                <a:rPr lang="en-US" sz="800" b="0" dirty="0">
                  <a:solidFill>
                    <a:srgbClr val="565656"/>
                  </a:solidFill>
                </a:rPr>
                <a:t>by focusing on opportunities for small farmers, women, and risk management</a:t>
              </a:r>
            </a:p>
            <a:p>
              <a:r>
                <a:rPr lang="en-US" sz="800" b="0" dirty="0">
                  <a:solidFill>
                    <a:srgbClr val="565656"/>
                  </a:solidFill>
                </a:rPr>
                <a:t> </a:t>
              </a:r>
            </a:p>
            <a:p>
              <a:r>
                <a:rPr lang="en-US" sz="1000" b="0" dirty="0">
                  <a:solidFill>
                    <a:srgbClr val="565656"/>
                  </a:solidFill>
                </a:rPr>
                <a:t>SUPPORT ENVIRONMENTAL &amp; SOCIAL SUSTAINABILITY </a:t>
              </a:r>
            </a:p>
            <a:p>
              <a:r>
                <a:rPr lang="en-US" sz="800" b="0" dirty="0">
                  <a:solidFill>
                    <a:srgbClr val="565656"/>
                  </a:solidFill>
                </a:rPr>
                <a:t>by helping the sector reduce its footprint </a:t>
              </a:r>
              <a:endParaRPr lang="en-US" sz="800" dirty="0">
                <a:solidFill>
                  <a:srgbClr val="565656"/>
                </a:solidFill>
              </a:endParaRPr>
            </a:p>
          </p:txBody>
        </p:sp>
        <p:sp>
          <p:nvSpPr>
            <p:cNvPr id="10" name="Pentagon 9"/>
            <p:cNvSpPr/>
            <p:nvPr/>
          </p:nvSpPr>
          <p:spPr bwMode="auto">
            <a:xfrm>
              <a:off x="889001" y="5697884"/>
              <a:ext cx="484187" cy="262465"/>
            </a:xfrm>
            <a:prstGeom prst="homePlate">
              <a:avLst/>
            </a:prstGeom>
            <a:solidFill>
              <a:srgbClr val="139A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50000"/>
                </a:spcBef>
                <a:spcAft>
                  <a:spcPct val="0"/>
                </a:spcAft>
                <a:buClrTx/>
                <a:buSzTx/>
                <a:tabLst/>
              </a:pPr>
              <a:r>
                <a:rPr kumimoji="0" lang="en-US" sz="1000" i="0" u="none" strike="noStrike" cap="none" normalizeH="0" baseline="0" dirty="0">
                  <a:ln>
                    <a:noFill/>
                  </a:ln>
                  <a:solidFill>
                    <a:schemeClr val="bg1"/>
                  </a:solidFill>
                  <a:effectLst/>
                  <a:latin typeface="+mj-lt"/>
                  <a:cs typeface="Times New Roman" pitchFamily="18" charset="0"/>
                </a:rPr>
                <a:t>#1</a:t>
              </a:r>
            </a:p>
          </p:txBody>
        </p:sp>
        <p:sp>
          <p:nvSpPr>
            <p:cNvPr id="96" name="Pentagon 95"/>
            <p:cNvSpPr/>
            <p:nvPr/>
          </p:nvSpPr>
          <p:spPr bwMode="auto">
            <a:xfrm>
              <a:off x="889000" y="6093699"/>
              <a:ext cx="484187" cy="262465"/>
            </a:xfrm>
            <a:prstGeom prst="homePlate">
              <a:avLst/>
            </a:prstGeom>
            <a:solidFill>
              <a:srgbClr val="139A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50000"/>
                </a:spcBef>
                <a:spcAft>
                  <a:spcPct val="0"/>
                </a:spcAft>
                <a:buClrTx/>
                <a:buSzTx/>
                <a:tabLst/>
              </a:pPr>
              <a:r>
                <a:rPr kumimoji="0" lang="en-US" sz="1000" i="0" u="none" strike="noStrike" cap="none" normalizeH="0" baseline="0" dirty="0">
                  <a:ln>
                    <a:noFill/>
                  </a:ln>
                  <a:solidFill>
                    <a:schemeClr val="bg1"/>
                  </a:solidFill>
                  <a:effectLst/>
                  <a:latin typeface="+mj-lt"/>
                  <a:cs typeface="Times New Roman" pitchFamily="18" charset="0"/>
                </a:rPr>
                <a:t>#2</a:t>
              </a:r>
            </a:p>
          </p:txBody>
        </p:sp>
        <p:sp>
          <p:nvSpPr>
            <p:cNvPr id="97" name="Pentagon 96"/>
            <p:cNvSpPr/>
            <p:nvPr/>
          </p:nvSpPr>
          <p:spPr bwMode="auto">
            <a:xfrm>
              <a:off x="888999" y="6491631"/>
              <a:ext cx="484187" cy="262465"/>
            </a:xfrm>
            <a:prstGeom prst="homePlate">
              <a:avLst/>
            </a:prstGeom>
            <a:solidFill>
              <a:srgbClr val="139A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R="0" algn="ctr" defTabSz="914400" rtl="0" eaLnBrk="1" fontAlgn="base" latinLnBrk="0" hangingPunct="1">
                <a:lnSpc>
                  <a:spcPct val="100000"/>
                </a:lnSpc>
                <a:spcBef>
                  <a:spcPct val="50000"/>
                </a:spcBef>
                <a:spcAft>
                  <a:spcPct val="0"/>
                </a:spcAft>
                <a:buClrTx/>
                <a:buSzTx/>
                <a:tabLst/>
              </a:pPr>
              <a:r>
                <a:rPr kumimoji="0" lang="en-US" sz="1000" i="0" u="none" strike="noStrike" cap="none" normalizeH="0" baseline="0" dirty="0">
                  <a:ln>
                    <a:noFill/>
                  </a:ln>
                  <a:solidFill>
                    <a:schemeClr val="bg1"/>
                  </a:solidFill>
                  <a:effectLst/>
                  <a:latin typeface="+mj-lt"/>
                  <a:cs typeface="Times New Roman" pitchFamily="18" charset="0"/>
                </a:rPr>
                <a:t>#3</a:t>
              </a:r>
            </a:p>
          </p:txBody>
        </p:sp>
      </p:grpSp>
      <p:sp>
        <p:nvSpPr>
          <p:cNvPr id="12" name="Isosceles Triangle 11"/>
          <p:cNvSpPr/>
          <p:nvPr/>
        </p:nvSpPr>
        <p:spPr bwMode="auto">
          <a:xfrm rot="10800000">
            <a:off x="2192965" y="4870848"/>
            <a:ext cx="2493334" cy="137121"/>
          </a:xfrm>
          <a:prstGeom prst="triangle">
            <a:avLst/>
          </a:prstGeom>
          <a:solidFill>
            <a:schemeClr val="bg1">
              <a:lumMod val="5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a:ln>
                <a:noFill/>
              </a:ln>
              <a:solidFill>
                <a:schemeClr val="tx1"/>
              </a:solidFill>
              <a:effectLst/>
              <a:latin typeface="Trebuchet MS" pitchFamily="34" charset="0"/>
              <a:cs typeface="Times New Roman" pitchFamily="18" charset="0"/>
            </a:endParaRPr>
          </a:p>
        </p:txBody>
      </p:sp>
      <p:cxnSp>
        <p:nvCxnSpPr>
          <p:cNvPr id="98" name="Straight Connector 97"/>
          <p:cNvCxnSpPr/>
          <p:nvPr/>
        </p:nvCxnSpPr>
        <p:spPr>
          <a:xfrm>
            <a:off x="271463" y="1191282"/>
            <a:ext cx="6064567" cy="0"/>
          </a:xfrm>
          <a:prstGeom prst="line">
            <a:avLst/>
          </a:prstGeom>
          <a:ln w="22225">
            <a:solidFill>
              <a:srgbClr val="014C6D"/>
            </a:solidFill>
          </a:ln>
        </p:spPr>
        <p:style>
          <a:lnRef idx="1">
            <a:schemeClr val="accent1"/>
          </a:lnRef>
          <a:fillRef idx="0">
            <a:schemeClr val="accent1"/>
          </a:fillRef>
          <a:effectRef idx="0">
            <a:schemeClr val="accent1"/>
          </a:effectRef>
          <a:fontRef idx="minor">
            <a:schemeClr val="tx1"/>
          </a:fontRef>
        </p:style>
      </p:cxnSp>
      <p:sp>
        <p:nvSpPr>
          <p:cNvPr id="99" name="TextBox 19"/>
          <p:cNvSpPr txBox="1">
            <a:spLocks noChangeArrowheads="1"/>
          </p:cNvSpPr>
          <p:nvPr/>
        </p:nvSpPr>
        <p:spPr bwMode="auto">
          <a:xfrm>
            <a:off x="593725" y="914283"/>
            <a:ext cx="5616574" cy="276999"/>
          </a:xfrm>
          <a:prstGeom prst="rect">
            <a:avLst/>
          </a:prstGeom>
          <a:noFill/>
          <a:ln w="9525">
            <a:noFill/>
            <a:miter lim="800000"/>
            <a:headEnd/>
            <a:tailEnd/>
          </a:ln>
        </p:spPr>
        <p:txBody>
          <a:bodyPr wrap="square">
            <a:spAutoFit/>
          </a:bodyPr>
          <a:lstStyle>
            <a:defPPr>
              <a:defRPr lang="en-US"/>
            </a:defPPr>
            <a:lvl1pPr algn="ctr">
              <a:buFontTx/>
              <a:buNone/>
              <a:defRPr sz="1200">
                <a:solidFill>
                  <a:srgbClr val="000000"/>
                </a:solidFill>
                <a:latin typeface="Arial" charset="0"/>
                <a:cs typeface="Arial" charset="0"/>
              </a:defRPr>
            </a:lvl1pPr>
          </a:lstStyle>
          <a:p>
            <a:r>
              <a:rPr lang="en-US" dirty="0"/>
              <a:t>Our Interventions and Goals</a:t>
            </a:r>
          </a:p>
        </p:txBody>
      </p:sp>
      <p:cxnSp>
        <p:nvCxnSpPr>
          <p:cNvPr id="100" name="Straight Connector 99"/>
          <p:cNvCxnSpPr/>
          <p:nvPr/>
        </p:nvCxnSpPr>
        <p:spPr>
          <a:xfrm>
            <a:off x="6501107" y="1178870"/>
            <a:ext cx="2426215" cy="0"/>
          </a:xfrm>
          <a:prstGeom prst="line">
            <a:avLst/>
          </a:prstGeom>
          <a:ln w="22225">
            <a:solidFill>
              <a:srgbClr val="014C6D"/>
            </a:solidFill>
          </a:ln>
        </p:spPr>
        <p:style>
          <a:lnRef idx="1">
            <a:schemeClr val="accent1"/>
          </a:lnRef>
          <a:fillRef idx="0">
            <a:schemeClr val="accent1"/>
          </a:fillRef>
          <a:effectRef idx="0">
            <a:schemeClr val="accent1"/>
          </a:effectRef>
          <a:fontRef idx="minor">
            <a:schemeClr val="tx1"/>
          </a:fontRef>
        </p:style>
      </p:cxnSp>
      <p:sp>
        <p:nvSpPr>
          <p:cNvPr id="101" name="TextBox 19"/>
          <p:cNvSpPr txBox="1">
            <a:spLocks noChangeArrowheads="1"/>
          </p:cNvSpPr>
          <p:nvPr/>
        </p:nvSpPr>
        <p:spPr bwMode="auto">
          <a:xfrm>
            <a:off x="6630358" y="717088"/>
            <a:ext cx="2316188" cy="461665"/>
          </a:xfrm>
          <a:prstGeom prst="rect">
            <a:avLst/>
          </a:prstGeom>
          <a:noFill/>
          <a:ln w="9525">
            <a:noFill/>
            <a:miter lim="800000"/>
            <a:headEnd/>
            <a:tailEnd/>
          </a:ln>
        </p:spPr>
        <p:txBody>
          <a:bodyPr wrap="square">
            <a:spAutoFit/>
          </a:bodyPr>
          <a:lstStyle>
            <a:defPPr>
              <a:defRPr lang="en-US"/>
            </a:defPPr>
            <a:lvl1pPr algn="ctr">
              <a:buFontTx/>
              <a:buNone/>
              <a:defRPr sz="1200">
                <a:solidFill>
                  <a:srgbClr val="000000"/>
                </a:solidFill>
                <a:latin typeface="Arial" charset="0"/>
                <a:cs typeface="Arial" charset="0"/>
              </a:defRPr>
            </a:lvl1pPr>
          </a:lstStyle>
          <a:p>
            <a:r>
              <a:rPr lang="en-US" dirty="0"/>
              <a:t>The Six Themes </a:t>
            </a:r>
            <a:br>
              <a:rPr lang="en-US" dirty="0"/>
            </a:br>
            <a:r>
              <a:rPr lang="en-US" dirty="0"/>
              <a:t>That Drive Our Agenda</a:t>
            </a:r>
          </a:p>
        </p:txBody>
      </p:sp>
    </p:spTree>
    <p:extLst>
      <p:ext uri="{BB962C8B-B14F-4D97-AF65-F5344CB8AC3E}">
        <p14:creationId xmlns="" xmlns:p14="http://schemas.microsoft.com/office/powerpoint/2010/main" val="2304993641"/>
      </p:ext>
    </p:extLst>
  </p:cSld>
  <p:clrMapOvr>
    <a:masterClrMapping/>
  </p:clrMapOvr>
  <p:transition spd="med" advClick="0">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02" y="34077"/>
            <a:ext cx="7713411" cy="714380"/>
          </a:xfrm>
        </p:spPr>
        <p:txBody>
          <a:bodyPr>
            <a:normAutofit fontScale="90000"/>
          </a:bodyPr>
          <a:lstStyle/>
          <a:p>
            <a:r>
              <a:rPr lang="en-US" dirty="0"/>
              <a:t>IFC Investment/Advisory in cashew value chain</a:t>
            </a:r>
          </a:p>
        </p:txBody>
      </p:sp>
      <p:sp>
        <p:nvSpPr>
          <p:cNvPr id="4" name="Footer Placeholder 3"/>
          <p:cNvSpPr>
            <a:spLocks noGrp="1"/>
          </p:cNvSpPr>
          <p:nvPr>
            <p:ph type="ftr" sz="quarter" idx="3"/>
          </p:nvPr>
        </p:nvSpPr>
        <p:spPr/>
        <p:txBody>
          <a:bodyPr/>
          <a:lstStyle/>
          <a:p>
            <a:r>
              <a:rPr lang="en-IN"/>
              <a:t>09-11 February, 2017</a:t>
            </a:r>
            <a:endParaRPr lang="en-IN" dirty="0"/>
          </a:p>
        </p:txBody>
      </p:sp>
      <p:sp>
        <p:nvSpPr>
          <p:cNvPr id="5" name="Slide Number Placeholder 4"/>
          <p:cNvSpPr>
            <a:spLocks noGrp="1"/>
          </p:cNvSpPr>
          <p:nvPr>
            <p:ph type="sldNum" sz="quarter" idx="4"/>
          </p:nvPr>
        </p:nvSpPr>
        <p:spPr/>
        <p:txBody>
          <a:bodyPr/>
          <a:lstStyle/>
          <a:p>
            <a:fld id="{693D8AD4-6898-49EE-B49C-5024E8246716}" type="slidenum">
              <a:rPr lang="en-IN" smtClean="0"/>
              <a:pPr/>
              <a:t>5</a:t>
            </a:fld>
            <a:endParaRPr lang="en-IN"/>
          </a:p>
        </p:txBody>
      </p:sp>
      <p:grpSp>
        <p:nvGrpSpPr>
          <p:cNvPr id="12" name="Group 11"/>
          <p:cNvGrpSpPr/>
          <p:nvPr/>
        </p:nvGrpSpPr>
        <p:grpSpPr>
          <a:xfrm>
            <a:off x="1331640" y="1700808"/>
            <a:ext cx="7812360" cy="731312"/>
            <a:chOff x="1173707" y="928048"/>
            <a:chExt cx="7942999" cy="731312"/>
          </a:xfrm>
        </p:grpSpPr>
        <p:sp>
          <p:nvSpPr>
            <p:cNvPr id="7" name="Pentagon 6"/>
            <p:cNvSpPr/>
            <p:nvPr/>
          </p:nvSpPr>
          <p:spPr bwMode="auto">
            <a:xfrm>
              <a:off x="1173707" y="930590"/>
              <a:ext cx="1678048" cy="728770"/>
            </a:xfrm>
            <a:prstGeom prst="homePlate">
              <a:avLst/>
            </a:prstGeom>
            <a:solidFill>
              <a:schemeClr val="accent4">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115888" indent="-115888" algn="ctr">
                <a:buFontTx/>
                <a:buNone/>
              </a:pPr>
              <a:r>
                <a:rPr lang="fr-FR" sz="1600" b="1" dirty="0" err="1">
                  <a:latin typeface="Calibri" panose="020F0502020204030204" pitchFamily="34" charset="0"/>
                </a:rPr>
                <a:t>Planting</a:t>
              </a:r>
              <a:endParaRPr lang="fr-FR" sz="1600" b="1" dirty="0">
                <a:latin typeface="Calibri" panose="020F0502020204030204" pitchFamily="34" charset="0"/>
              </a:endParaRPr>
            </a:p>
          </p:txBody>
        </p:sp>
        <p:sp>
          <p:nvSpPr>
            <p:cNvPr id="8" name="Chevron 7"/>
            <p:cNvSpPr/>
            <p:nvPr/>
          </p:nvSpPr>
          <p:spPr bwMode="auto">
            <a:xfrm>
              <a:off x="2519052" y="930591"/>
              <a:ext cx="1837402" cy="726228"/>
            </a:xfrm>
            <a:prstGeom prst="chevron">
              <a:avLst/>
            </a:prstGeom>
            <a:solidFill>
              <a:schemeClr val="accent4">
                <a:lumMod val="60000"/>
                <a:lumOff val="40000"/>
                <a:alpha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lvl="1" algn="ctr" eaLnBrk="0" hangingPunct="0">
                <a:spcBef>
                  <a:spcPct val="20000"/>
                </a:spcBef>
                <a:buClr>
                  <a:srgbClr val="00783C"/>
                </a:buClr>
                <a:buFontTx/>
                <a:buNone/>
              </a:pPr>
              <a:r>
                <a:rPr lang="fr-FR" sz="1600" b="1" kern="0" dirty="0" err="1">
                  <a:latin typeface="Calibri" panose="020F0502020204030204" pitchFamily="34" charset="0"/>
                  <a:ea typeface="ＭＳ Ｐゴシック" pitchFamily="-111" charset="-128"/>
                </a:rPr>
                <a:t>Farming</a:t>
              </a:r>
              <a:endParaRPr lang="fr-FR" sz="1600" b="1" kern="0" dirty="0">
                <a:latin typeface="Calibri" panose="020F0502020204030204" pitchFamily="34" charset="0"/>
                <a:ea typeface="ＭＳ Ｐゴシック" pitchFamily="-111" charset="-128"/>
              </a:endParaRPr>
            </a:p>
          </p:txBody>
        </p:sp>
        <p:sp>
          <p:nvSpPr>
            <p:cNvPr id="9" name="Chevron 8"/>
            <p:cNvSpPr/>
            <p:nvPr/>
          </p:nvSpPr>
          <p:spPr bwMode="auto">
            <a:xfrm>
              <a:off x="4018008" y="928048"/>
              <a:ext cx="1929905" cy="728770"/>
            </a:xfrm>
            <a:prstGeom prst="chevron">
              <a:avLst/>
            </a:prstGeom>
            <a:solidFill>
              <a:schemeClr val="accent4">
                <a:lumMod val="60000"/>
                <a:lumOff val="40000"/>
                <a:alpha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115888" indent="-115888" algn="ctr">
                <a:buFontTx/>
                <a:buNone/>
              </a:pPr>
              <a:r>
                <a:rPr lang="fr-FR" sz="1600" b="1" dirty="0">
                  <a:latin typeface="Calibri" panose="020F0502020204030204" pitchFamily="34" charset="0"/>
                </a:rPr>
                <a:t>Storage</a:t>
              </a:r>
            </a:p>
          </p:txBody>
        </p:sp>
        <p:sp>
          <p:nvSpPr>
            <p:cNvPr id="10" name="Chevron 9"/>
            <p:cNvSpPr/>
            <p:nvPr/>
          </p:nvSpPr>
          <p:spPr bwMode="auto">
            <a:xfrm>
              <a:off x="5613527" y="930589"/>
              <a:ext cx="2021141" cy="726229"/>
            </a:xfrm>
            <a:prstGeom prst="chevron">
              <a:avLst/>
            </a:prstGeom>
            <a:solidFill>
              <a:schemeClr val="accent4">
                <a:lumMod val="60000"/>
                <a:lumOff val="40000"/>
                <a:alpha val="4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lvl="1" algn="ctr" eaLnBrk="0" hangingPunct="0">
                <a:spcBef>
                  <a:spcPct val="20000"/>
                </a:spcBef>
                <a:buClr>
                  <a:srgbClr val="00783C"/>
                </a:buClr>
                <a:buFontTx/>
                <a:buNone/>
              </a:pPr>
              <a:r>
                <a:rPr lang="fr-FR" sz="1600" b="1" kern="0" dirty="0" err="1">
                  <a:latin typeface="Calibri" panose="020F0502020204030204" pitchFamily="34" charset="0"/>
                  <a:ea typeface="ＭＳ Ｐゴシック" pitchFamily="-111" charset="-128"/>
                </a:rPr>
                <a:t>Processing</a:t>
              </a:r>
              <a:endParaRPr lang="fr-FR" sz="1600" b="1" kern="0" dirty="0">
                <a:latin typeface="Calibri" panose="020F0502020204030204" pitchFamily="34" charset="0"/>
                <a:ea typeface="ＭＳ Ｐゴシック" pitchFamily="-111" charset="-128"/>
              </a:endParaRPr>
            </a:p>
          </p:txBody>
        </p:sp>
        <p:sp>
          <p:nvSpPr>
            <p:cNvPr id="11" name="Chevron 10"/>
            <p:cNvSpPr/>
            <p:nvPr/>
          </p:nvSpPr>
          <p:spPr bwMode="auto">
            <a:xfrm>
              <a:off x="7281113" y="928706"/>
              <a:ext cx="1835593" cy="728770"/>
            </a:xfrm>
            <a:prstGeom prst="chevron">
              <a:avLst/>
            </a:prstGeom>
            <a:solidFill>
              <a:schemeClr val="accent4">
                <a:lumMod val="60000"/>
                <a:lumOff val="40000"/>
                <a:alpha val="2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115888" indent="-115888" algn="ctr">
                <a:buFontTx/>
                <a:buNone/>
              </a:pPr>
              <a:r>
                <a:rPr lang="fr-FR" sz="1600" b="1" dirty="0">
                  <a:latin typeface="Calibri" panose="020F0502020204030204" pitchFamily="34" charset="0"/>
                </a:rPr>
                <a:t>Export</a:t>
              </a:r>
            </a:p>
          </p:txBody>
        </p:sp>
      </p:grpSp>
      <p:graphicFrame>
        <p:nvGraphicFramePr>
          <p:cNvPr id="14" name="Table 13"/>
          <p:cNvGraphicFramePr>
            <a:graphicFrameLocks noGrp="1"/>
          </p:cNvGraphicFramePr>
          <p:nvPr>
            <p:extLst>
              <p:ext uri="{D42A27DB-BD31-4B8C-83A1-F6EECF244321}">
                <p14:modId xmlns="" xmlns:p14="http://schemas.microsoft.com/office/powerpoint/2010/main" val="40596521"/>
              </p:ext>
            </p:extLst>
          </p:nvPr>
        </p:nvGraphicFramePr>
        <p:xfrm>
          <a:off x="161302" y="2447425"/>
          <a:ext cx="8982699" cy="2421736"/>
        </p:xfrm>
        <a:graphic>
          <a:graphicData uri="http://schemas.openxmlformats.org/drawingml/2006/table">
            <a:tbl>
              <a:tblPr firstRow="1" bandRow="1">
                <a:tableStyleId>{5C22544A-7EE6-4342-B048-85BDC9FD1C3A}</a:tableStyleId>
              </a:tblPr>
              <a:tblGrid>
                <a:gridCol w="1173215">
                  <a:extLst>
                    <a:ext uri="{9D8B030D-6E8A-4147-A177-3AD203B41FA5}">
                      <a16:colId xmlns:a16="http://schemas.microsoft.com/office/drawing/2014/main" xmlns="" val="2054784307"/>
                    </a:ext>
                  </a:extLst>
                </a:gridCol>
                <a:gridCol w="1461434">
                  <a:extLst>
                    <a:ext uri="{9D8B030D-6E8A-4147-A177-3AD203B41FA5}">
                      <a16:colId xmlns:a16="http://schemas.microsoft.com/office/drawing/2014/main" xmlns="" val="4158211261"/>
                    </a:ext>
                  </a:extLst>
                </a:gridCol>
                <a:gridCol w="1488017">
                  <a:extLst>
                    <a:ext uri="{9D8B030D-6E8A-4147-A177-3AD203B41FA5}">
                      <a16:colId xmlns:a16="http://schemas.microsoft.com/office/drawing/2014/main" xmlns="" val="1744722758"/>
                    </a:ext>
                  </a:extLst>
                </a:gridCol>
                <a:gridCol w="1656184">
                  <a:extLst>
                    <a:ext uri="{9D8B030D-6E8A-4147-A177-3AD203B41FA5}">
                      <a16:colId xmlns:a16="http://schemas.microsoft.com/office/drawing/2014/main" xmlns="" val="1899050152"/>
                    </a:ext>
                  </a:extLst>
                </a:gridCol>
                <a:gridCol w="1584176">
                  <a:extLst>
                    <a:ext uri="{9D8B030D-6E8A-4147-A177-3AD203B41FA5}">
                      <a16:colId xmlns:a16="http://schemas.microsoft.com/office/drawing/2014/main" xmlns="" val="929156975"/>
                    </a:ext>
                  </a:extLst>
                </a:gridCol>
                <a:gridCol w="1619673">
                  <a:extLst>
                    <a:ext uri="{9D8B030D-6E8A-4147-A177-3AD203B41FA5}">
                      <a16:colId xmlns:a16="http://schemas.microsoft.com/office/drawing/2014/main" xmlns="" val="1140388455"/>
                    </a:ext>
                  </a:extLst>
                </a:gridCol>
              </a:tblGrid>
              <a:tr h="247891">
                <a:tc rowSpan="2">
                  <a:txBody>
                    <a:bodyPr/>
                    <a:lstStyle/>
                    <a:p>
                      <a:pPr algn="ctr" rtl="0" fontAlgn="ctr"/>
                      <a:r>
                        <a:rPr lang="en-US" sz="1400" u="none" strike="noStrike" dirty="0">
                          <a:solidFill>
                            <a:schemeClr val="bg1"/>
                          </a:solidFill>
                          <a:effectLst/>
                        </a:rPr>
                        <a:t>Financing / Investment</a:t>
                      </a:r>
                      <a:endParaRPr lang="en-US" sz="1400" b="1" i="1" u="none" strike="noStrike" dirty="0">
                        <a:solidFill>
                          <a:schemeClr val="bg1"/>
                        </a:solidFill>
                        <a:effectLst/>
                        <a:latin typeface="Arial" panose="020B0604020202020204" pitchFamily="34" charset="0"/>
                      </a:endParaRPr>
                    </a:p>
                  </a:txBody>
                  <a:tcPr marL="6350" marR="6350" marT="6350" marB="0" anchor="ctr">
                    <a:solidFill>
                      <a:srgbClr val="0070C0"/>
                    </a:solidFill>
                  </a:tcPr>
                </a:tc>
                <a:tc rowSpan="2">
                  <a:txBody>
                    <a:bodyPr/>
                    <a:lstStyle/>
                    <a:p>
                      <a:pPr algn="l" rtl="0" fontAlgn="ctr">
                        <a:buClr>
                          <a:srgbClr val="000000"/>
                        </a:buClr>
                        <a:buSzPts val="1000"/>
                        <a:buFont typeface="Arial" panose="020B0604020202020204" pitchFamily="34" charset="0"/>
                        <a:buNone/>
                      </a:pPr>
                      <a:r>
                        <a:rPr lang="en-US" sz="1400" u="none" strike="noStrike" dirty="0">
                          <a:solidFill>
                            <a:schemeClr val="bg1"/>
                          </a:solidFill>
                          <a:effectLst/>
                        </a:rPr>
                        <a:t>Equipment, </a:t>
                      </a:r>
                    </a:p>
                    <a:p>
                      <a:pPr algn="l" rtl="0" fontAlgn="ctr">
                        <a:buClr>
                          <a:srgbClr val="000000"/>
                        </a:buClr>
                        <a:buSzPts val="1000"/>
                        <a:buFont typeface="Arial" panose="020B0604020202020204" pitchFamily="34" charset="0"/>
                        <a:buNone/>
                      </a:pPr>
                      <a:r>
                        <a:rPr lang="en-US" sz="1400" u="none" strike="noStrike" dirty="0">
                          <a:solidFill>
                            <a:schemeClr val="bg1"/>
                          </a:solidFill>
                          <a:effectLst/>
                        </a:rPr>
                        <a:t>seed, </a:t>
                      </a:r>
                    </a:p>
                    <a:p>
                      <a:pPr algn="l" rtl="0" fontAlgn="ctr">
                        <a:buClr>
                          <a:srgbClr val="000000"/>
                        </a:buClr>
                        <a:buSzPts val="1000"/>
                        <a:buFont typeface="Arial" panose="020B0604020202020204" pitchFamily="34" charset="0"/>
                        <a:buNone/>
                      </a:pPr>
                      <a:r>
                        <a:rPr lang="en-US" sz="1400" u="none" strike="noStrike" dirty="0">
                          <a:solidFill>
                            <a:schemeClr val="bg1"/>
                          </a:solidFill>
                          <a:effectLst/>
                        </a:rPr>
                        <a:t>fertilizer</a:t>
                      </a:r>
                      <a:endParaRPr lang="en-US" sz="1400" b="0" i="0" u="none" strike="noStrike" dirty="0">
                        <a:solidFill>
                          <a:schemeClr val="bg1"/>
                        </a:solidFill>
                        <a:effectLst/>
                        <a:latin typeface="Arial" panose="020B0604020202020204" pitchFamily="34" charset="0"/>
                      </a:endParaRPr>
                    </a:p>
                  </a:txBody>
                  <a:tcPr marL="95250" marR="6350" marT="6350" marB="0" anchor="ctr">
                    <a:solidFill>
                      <a:srgbClr val="0070C0"/>
                    </a:solidFill>
                  </a:tcPr>
                </a:tc>
                <a:tc>
                  <a:txBody>
                    <a:bodyPr/>
                    <a:lstStyle/>
                    <a:p>
                      <a:pPr algn="l" rtl="0" fontAlgn="ctr">
                        <a:buClr>
                          <a:srgbClr val="000000"/>
                        </a:buClr>
                        <a:buSzPts val="1000"/>
                        <a:buFont typeface="Arial" panose="020B0604020202020204" pitchFamily="34" charset="0"/>
                        <a:buNone/>
                      </a:pPr>
                      <a:r>
                        <a:rPr lang="en-US" sz="1400" b="0" i="0" u="none" strike="noStrike" dirty="0">
                          <a:solidFill>
                            <a:schemeClr val="bg1"/>
                          </a:solidFill>
                          <a:effectLst/>
                          <a:latin typeface="Arial" panose="020B0604020202020204" pitchFamily="34" charset="0"/>
                        </a:rPr>
                        <a:t>Working capital</a:t>
                      </a:r>
                    </a:p>
                  </a:txBody>
                  <a:tcPr marL="95250" marR="6350" marT="6350" marB="0" anchor="ctr">
                    <a:solidFill>
                      <a:srgbClr val="0070C0"/>
                    </a:solidFill>
                  </a:tcPr>
                </a:tc>
                <a:tc rowSpan="2">
                  <a:txBody>
                    <a:bodyPr/>
                    <a:lstStyle/>
                    <a:p>
                      <a:pPr algn="ctr" rtl="0" fontAlgn="ctr">
                        <a:buClr>
                          <a:srgbClr val="000000"/>
                        </a:buClr>
                        <a:buSzPts val="1000"/>
                        <a:buFont typeface="Arial" panose="020B0604020202020204" pitchFamily="34" charset="0"/>
                        <a:buNone/>
                      </a:pPr>
                      <a:r>
                        <a:rPr lang="en-US" sz="1400" u="none" strike="noStrike" dirty="0">
                          <a:solidFill>
                            <a:schemeClr val="bg1"/>
                          </a:solidFill>
                          <a:effectLst/>
                        </a:rPr>
                        <a:t>Capex</a:t>
                      </a:r>
                      <a:endParaRPr lang="en-US" sz="1400" b="0" i="0" u="none" strike="noStrike" dirty="0">
                        <a:solidFill>
                          <a:schemeClr val="bg1"/>
                        </a:solidFill>
                        <a:effectLst/>
                        <a:latin typeface="Arial" panose="020B0604020202020204" pitchFamily="34" charset="0"/>
                      </a:endParaRPr>
                    </a:p>
                  </a:txBody>
                  <a:tcPr marL="95250" marR="6350" marT="6350" marB="0" anchor="ctr">
                    <a:solidFill>
                      <a:srgbClr val="0070C0"/>
                    </a:solidFill>
                  </a:tcPr>
                </a:tc>
                <a:tc>
                  <a:txBody>
                    <a:bodyPr/>
                    <a:lstStyle/>
                    <a:p>
                      <a:pPr algn="l" rtl="0" fontAlgn="ctr">
                        <a:buClr>
                          <a:srgbClr val="000000"/>
                        </a:buClr>
                        <a:buSzPts val="1000"/>
                        <a:buFont typeface="Arial" panose="020B0604020202020204" pitchFamily="34" charset="0"/>
                        <a:buNone/>
                      </a:pPr>
                      <a:r>
                        <a:rPr lang="en-US" sz="1400" u="none" strike="noStrike" dirty="0">
                          <a:effectLst/>
                        </a:rPr>
                        <a:t>Working capital</a:t>
                      </a:r>
                      <a:endParaRPr lang="en-US" sz="1400" b="0" i="0" u="none" strike="noStrike" dirty="0">
                        <a:solidFill>
                          <a:srgbClr val="000000"/>
                        </a:solidFill>
                        <a:effectLst/>
                        <a:latin typeface="Arial" panose="020B0604020202020204" pitchFamily="34" charset="0"/>
                      </a:endParaRPr>
                    </a:p>
                  </a:txBody>
                  <a:tcPr marL="95250" marR="6350" marT="6350" marB="0" anchor="ctr">
                    <a:solidFill>
                      <a:srgbClr val="0070C0"/>
                    </a:solidFill>
                  </a:tcPr>
                </a:tc>
                <a:tc>
                  <a:txBody>
                    <a:bodyPr/>
                    <a:lstStyle/>
                    <a:p>
                      <a:pPr algn="l" rtl="0" fontAlgn="ctr">
                        <a:buClr>
                          <a:srgbClr val="000000"/>
                        </a:buClr>
                        <a:buSzPts val="1000"/>
                        <a:buFont typeface="Arial" panose="020B0604020202020204" pitchFamily="34" charset="0"/>
                        <a:buNone/>
                      </a:pPr>
                      <a:r>
                        <a:rPr lang="en-US" sz="1400" u="none" strike="noStrike" dirty="0">
                          <a:effectLst/>
                        </a:rPr>
                        <a:t>Working capital</a:t>
                      </a:r>
                      <a:endParaRPr lang="en-US" sz="1400" b="0" i="0" u="none" strike="noStrike" dirty="0">
                        <a:solidFill>
                          <a:srgbClr val="000000"/>
                        </a:solidFill>
                        <a:effectLst/>
                        <a:latin typeface="Arial" panose="020B0604020202020204" pitchFamily="34" charset="0"/>
                      </a:endParaRPr>
                    </a:p>
                  </a:txBody>
                  <a:tcPr marL="95250" marR="6350" marT="6350" marB="0" anchor="ctr">
                    <a:solidFill>
                      <a:srgbClr val="0070C0"/>
                    </a:solidFill>
                  </a:tcPr>
                </a:tc>
                <a:extLst>
                  <a:ext uri="{0D108BD9-81ED-4DB2-BD59-A6C34878D82A}">
                    <a16:rowId xmlns:a16="http://schemas.microsoft.com/office/drawing/2014/main" xmlns="" val="1704027299"/>
                  </a:ext>
                </a:extLst>
              </a:tr>
              <a:tr h="698246">
                <a:tc vMerge="1">
                  <a:txBody>
                    <a:bodyPr/>
                    <a:lstStyle/>
                    <a:p>
                      <a:pPr algn="r" rtl="0" fontAlgn="ctr"/>
                      <a:endParaRPr lang="en-US" sz="1400" b="1" i="1" u="none" strike="noStrike" dirty="0">
                        <a:solidFill>
                          <a:srgbClr val="000000"/>
                        </a:solidFill>
                        <a:effectLst/>
                        <a:latin typeface="Arial" panose="020B0604020202020204" pitchFamily="34" charset="0"/>
                      </a:endParaRPr>
                    </a:p>
                  </a:txBody>
                  <a:tcPr marL="6350" marR="6350" marT="6350" marB="0" anchor="ctr"/>
                </a:tc>
                <a:tc vMerge="1">
                  <a:txBody>
                    <a:bodyPr/>
                    <a:lstStyle/>
                    <a:p>
                      <a:endParaRPr lang="en-US"/>
                    </a:p>
                  </a:txBody>
                  <a:tcPr/>
                </a:tc>
                <a:tc>
                  <a:txBody>
                    <a:bodyPr/>
                    <a:lstStyle/>
                    <a:p>
                      <a:pPr algn="l" rtl="0" fontAlgn="ctr">
                        <a:buClr>
                          <a:srgbClr val="000000"/>
                        </a:buClr>
                        <a:buSzPts val="1000"/>
                        <a:buFont typeface="Arial" panose="020B0604020202020204" pitchFamily="34" charset="0"/>
                        <a:buNone/>
                      </a:pPr>
                      <a:r>
                        <a:rPr lang="en-US" sz="1400" u="none" strike="noStrike" dirty="0" err="1">
                          <a:solidFill>
                            <a:schemeClr val="bg1"/>
                          </a:solidFill>
                          <a:effectLst/>
                        </a:rPr>
                        <a:t>Agri</a:t>
                      </a:r>
                      <a:r>
                        <a:rPr lang="en-US" sz="1400" u="none" strike="noStrike" dirty="0">
                          <a:solidFill>
                            <a:schemeClr val="bg1"/>
                          </a:solidFill>
                          <a:effectLst/>
                        </a:rPr>
                        <a:t> equipment</a:t>
                      </a:r>
                      <a:endParaRPr lang="en-US" sz="1400" b="0" i="0" u="none" strike="noStrike" dirty="0">
                        <a:solidFill>
                          <a:schemeClr val="bg1"/>
                        </a:solidFill>
                        <a:effectLst/>
                        <a:latin typeface="Arial" panose="020B0604020202020204" pitchFamily="34" charset="0"/>
                      </a:endParaRPr>
                    </a:p>
                  </a:txBody>
                  <a:tcPr marL="95250" marR="6350" marT="6350" marB="0" anchor="ctr">
                    <a:solidFill>
                      <a:srgbClr val="0070C0"/>
                    </a:solidFill>
                  </a:tcPr>
                </a:tc>
                <a:tc vMerge="1">
                  <a:txBody>
                    <a:bodyPr/>
                    <a:lstStyle/>
                    <a:p>
                      <a:endParaRPr lang="en-US"/>
                    </a:p>
                  </a:txBody>
                  <a:tcPr/>
                </a:tc>
                <a:tc>
                  <a:txBody>
                    <a:bodyPr/>
                    <a:lstStyle/>
                    <a:p>
                      <a:pPr algn="ctr" rtl="0" fontAlgn="ctr">
                        <a:buClr>
                          <a:srgbClr val="000000"/>
                        </a:buClr>
                        <a:buSzPts val="1000"/>
                        <a:buFont typeface="Arial" panose="020B0604020202020204" pitchFamily="34" charset="0"/>
                        <a:buNone/>
                      </a:pPr>
                      <a:r>
                        <a:rPr lang="en-US" sz="1400" u="none" strike="noStrike" dirty="0">
                          <a:solidFill>
                            <a:schemeClr val="bg1"/>
                          </a:solidFill>
                          <a:effectLst/>
                        </a:rPr>
                        <a:t>Equipment</a:t>
                      </a:r>
                      <a:endParaRPr lang="en-US" sz="1400" b="0" i="0" u="none" strike="noStrike" dirty="0">
                        <a:solidFill>
                          <a:schemeClr val="bg1"/>
                        </a:solidFill>
                        <a:effectLst/>
                        <a:latin typeface="Arial" panose="020B0604020202020204" pitchFamily="34" charset="0"/>
                      </a:endParaRPr>
                    </a:p>
                  </a:txBody>
                  <a:tcPr marL="95250" marR="6350" marT="6350" marB="0" anchor="ctr">
                    <a:solidFill>
                      <a:srgbClr val="0070C0"/>
                    </a:solidFill>
                  </a:tcPr>
                </a:tc>
                <a:tc>
                  <a:txBody>
                    <a:bodyPr/>
                    <a:lstStyle/>
                    <a:p>
                      <a:pPr algn="ctr" rtl="0" fontAlgn="ctr">
                        <a:buClr>
                          <a:srgbClr val="000000"/>
                        </a:buClr>
                        <a:buSzPts val="1000"/>
                        <a:buFont typeface="Arial" panose="020B0604020202020204" pitchFamily="34" charset="0"/>
                        <a:buNone/>
                      </a:pPr>
                      <a:r>
                        <a:rPr lang="en-US" sz="1400" u="none" strike="noStrike" dirty="0">
                          <a:solidFill>
                            <a:schemeClr val="bg1"/>
                          </a:solidFill>
                          <a:effectLst/>
                        </a:rPr>
                        <a:t>Capex</a:t>
                      </a:r>
                      <a:endParaRPr lang="en-US" sz="1400" b="0" i="0" u="none" strike="noStrike" dirty="0">
                        <a:solidFill>
                          <a:schemeClr val="bg1"/>
                        </a:solidFill>
                        <a:effectLst/>
                        <a:latin typeface="Arial" panose="020B0604020202020204" pitchFamily="34" charset="0"/>
                      </a:endParaRPr>
                    </a:p>
                  </a:txBody>
                  <a:tcPr marL="95250" marR="6350" marT="6350" marB="0" anchor="ctr">
                    <a:solidFill>
                      <a:srgbClr val="0070C0"/>
                    </a:solidFill>
                  </a:tcPr>
                </a:tc>
                <a:extLst>
                  <a:ext uri="{0D108BD9-81ED-4DB2-BD59-A6C34878D82A}">
                    <a16:rowId xmlns:a16="http://schemas.microsoft.com/office/drawing/2014/main" xmlns="" val="246976891"/>
                  </a:ext>
                </a:extLst>
              </a:tr>
              <a:tr h="488617">
                <a:tc rowSpan="4">
                  <a:txBody>
                    <a:bodyPr/>
                    <a:lstStyle/>
                    <a:p>
                      <a:pPr algn="ctr" rtl="0" fontAlgn="ctr"/>
                      <a:r>
                        <a:rPr lang="en-US" sz="1400" u="none" strike="noStrike" dirty="0">
                          <a:effectLst/>
                        </a:rPr>
                        <a:t>Financing/</a:t>
                      </a:r>
                    </a:p>
                    <a:p>
                      <a:pPr algn="ctr" rtl="0" fontAlgn="ctr"/>
                      <a:r>
                        <a:rPr lang="en-US" sz="1400" u="none" strike="noStrike" dirty="0">
                          <a:effectLst/>
                        </a:rPr>
                        <a:t>Advisory Services</a:t>
                      </a:r>
                      <a:endParaRPr lang="en-US" sz="1400" b="1" i="1" u="none" strike="noStrike" dirty="0">
                        <a:solidFill>
                          <a:srgbClr val="000000"/>
                        </a:solidFill>
                        <a:effectLst/>
                        <a:latin typeface="Arial" panose="020B0604020202020204" pitchFamily="34" charset="0"/>
                      </a:endParaRPr>
                    </a:p>
                  </a:txBody>
                  <a:tcPr marL="6350" marR="6350" marT="6350" marB="0" anchor="ctr">
                    <a:solidFill>
                      <a:schemeClr val="bg1">
                        <a:lumMod val="75000"/>
                      </a:schemeClr>
                    </a:solidFill>
                  </a:tcPr>
                </a:tc>
                <a:tc rowSpan="3">
                  <a:txBody>
                    <a:bodyPr/>
                    <a:lstStyle/>
                    <a:p>
                      <a:pPr algn="l" rtl="0" fontAlgn="ctr">
                        <a:buClr>
                          <a:srgbClr val="000000"/>
                        </a:buClr>
                        <a:buSzPts val="1000"/>
                        <a:buFont typeface="Arial" panose="020B0604020202020204" pitchFamily="34" charset="0"/>
                        <a:buNone/>
                      </a:pPr>
                      <a:r>
                        <a:rPr lang="en-US" sz="1400" u="none" strike="noStrike" dirty="0">
                          <a:effectLst/>
                        </a:rPr>
                        <a:t>Training and capacity building</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tc rowSpan="3">
                  <a:txBody>
                    <a:bodyPr/>
                    <a:lstStyle/>
                    <a:p>
                      <a:pPr algn="l" rtl="0" fontAlgn="ctr">
                        <a:buClr>
                          <a:srgbClr val="000000"/>
                        </a:buClr>
                        <a:buSzPts val="1000"/>
                        <a:buFont typeface="Arial" panose="020B0604020202020204" pitchFamily="34" charset="0"/>
                        <a:buNone/>
                      </a:pPr>
                      <a:r>
                        <a:rPr lang="en-US" sz="1400" u="none" strike="noStrike" dirty="0">
                          <a:effectLst/>
                        </a:rPr>
                        <a:t>Training and capacity building</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tc rowSpan="3">
                  <a:txBody>
                    <a:bodyPr/>
                    <a:lstStyle/>
                    <a:p>
                      <a:pPr algn="l" rtl="0" fontAlgn="ctr">
                        <a:buClr>
                          <a:srgbClr val="000000"/>
                        </a:buClr>
                        <a:buSzPts val="1000"/>
                        <a:buFont typeface="Arial" panose="020B0604020202020204" pitchFamily="34" charset="0"/>
                        <a:buNone/>
                      </a:pPr>
                      <a:r>
                        <a:rPr lang="en-US" sz="1400" u="none" strike="noStrike" dirty="0">
                          <a:effectLst/>
                        </a:rPr>
                        <a:t>E&amp;S Management</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tc>
                  <a:txBody>
                    <a:bodyPr/>
                    <a:lstStyle/>
                    <a:p>
                      <a:pPr algn="l" rtl="0" fontAlgn="ctr">
                        <a:buClr>
                          <a:srgbClr val="000000"/>
                        </a:buClr>
                        <a:buSzPts val="1000"/>
                        <a:buFont typeface="Arial" panose="020B0604020202020204" pitchFamily="34" charset="0"/>
                        <a:buNone/>
                      </a:pPr>
                      <a:r>
                        <a:rPr lang="en-US" sz="1400" u="none" strike="noStrike" dirty="0">
                          <a:effectLst/>
                        </a:rPr>
                        <a:t>Training and capacity building</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tc rowSpan="3">
                  <a:txBody>
                    <a:bodyPr/>
                    <a:lstStyle/>
                    <a:p>
                      <a:pPr algn="l" rtl="0" fontAlgn="ctr">
                        <a:buClr>
                          <a:srgbClr val="000000"/>
                        </a:buClr>
                        <a:buSzPts val="1000"/>
                        <a:buFont typeface="Arial" panose="020B0604020202020204" pitchFamily="34" charset="0"/>
                        <a:buNone/>
                      </a:pPr>
                      <a:r>
                        <a:rPr lang="en-US" sz="1400" u="none" strike="noStrike" dirty="0">
                          <a:effectLst/>
                        </a:rPr>
                        <a:t>E&amp;S Management</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extLst>
                  <a:ext uri="{0D108BD9-81ED-4DB2-BD59-A6C34878D82A}">
                    <a16:rowId xmlns:a16="http://schemas.microsoft.com/office/drawing/2014/main" xmlns="" val="362195091"/>
                  </a:ext>
                </a:extLst>
              </a:tr>
              <a:tr h="24146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rtl="0" fontAlgn="ctr">
                        <a:buClr>
                          <a:srgbClr val="000000"/>
                        </a:buClr>
                        <a:buSzPts val="1000"/>
                        <a:buFont typeface="Arial" panose="020B0604020202020204" pitchFamily="34" charset="0"/>
                        <a:buNone/>
                      </a:pPr>
                      <a:r>
                        <a:rPr lang="en-US" sz="1400" u="none" strike="noStrike" dirty="0">
                          <a:effectLst/>
                        </a:rPr>
                        <a:t>E&amp;S Management</a:t>
                      </a:r>
                      <a:endParaRPr lang="en-US" sz="1400" b="0" i="0" u="none" strike="noStrike" dirty="0">
                        <a:solidFill>
                          <a:srgbClr val="000000"/>
                        </a:solidFill>
                        <a:effectLst/>
                        <a:latin typeface="Arial" panose="020B0604020202020204" pitchFamily="34" charset="0"/>
                      </a:endParaRPr>
                    </a:p>
                  </a:txBody>
                  <a:tcPr marL="95250" marR="6350" marT="6350" marB="0" anchor="ctr">
                    <a:solidFill>
                      <a:schemeClr val="bg1">
                        <a:lumMod val="75000"/>
                      </a:schemeClr>
                    </a:solidFill>
                  </a:tcPr>
                </a:tc>
                <a:tc vMerge="1">
                  <a:txBody>
                    <a:bodyPr/>
                    <a:lstStyle/>
                    <a:p>
                      <a:endParaRPr lang="en-US"/>
                    </a:p>
                  </a:txBody>
                  <a:tcPr/>
                </a:tc>
                <a:extLst>
                  <a:ext uri="{0D108BD9-81ED-4DB2-BD59-A6C34878D82A}">
                    <a16:rowId xmlns:a16="http://schemas.microsoft.com/office/drawing/2014/main" xmlns="" val="731619144"/>
                  </a:ext>
                </a:extLst>
              </a:tr>
              <a:tr h="24146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rtl="0" fontAlgn="ctr">
                        <a:buClr>
                          <a:srgbClr val="000000"/>
                        </a:buClr>
                        <a:buSzPts val="1000"/>
                        <a:buFont typeface="Arial" panose="020B0604020202020204" pitchFamily="34" charset="0"/>
                        <a:buNone/>
                      </a:pPr>
                      <a:r>
                        <a:rPr lang="en-US" sz="1400" b="0" i="0" u="none" strike="noStrike" dirty="0">
                          <a:solidFill>
                            <a:srgbClr val="000000"/>
                          </a:solidFill>
                          <a:effectLst/>
                          <a:latin typeface="Arial" panose="020B0604020202020204" pitchFamily="34" charset="0"/>
                        </a:rPr>
                        <a:t>Food safety</a:t>
                      </a:r>
                    </a:p>
                  </a:txBody>
                  <a:tcPr marL="95250" marR="6350" marT="6350" marB="0" anchor="ctr">
                    <a:solidFill>
                      <a:schemeClr val="bg1">
                        <a:lumMod val="75000"/>
                      </a:schemeClr>
                    </a:solidFill>
                  </a:tcPr>
                </a:tc>
                <a:tc vMerge="1">
                  <a:txBody>
                    <a:bodyPr/>
                    <a:lstStyle/>
                    <a:p>
                      <a:endParaRPr lang="en-US"/>
                    </a:p>
                  </a:txBody>
                  <a:tcPr/>
                </a:tc>
                <a:extLst>
                  <a:ext uri="{0D108BD9-81ED-4DB2-BD59-A6C34878D82A}">
                    <a16:rowId xmlns:a16="http://schemas.microsoft.com/office/drawing/2014/main" xmlns="" val="1974312102"/>
                  </a:ext>
                </a:extLst>
              </a:tr>
              <a:tr h="504056">
                <a:tc vMerge="1">
                  <a:txBody>
                    <a:bodyPr/>
                    <a:lstStyle/>
                    <a:p>
                      <a:endParaRPr lang="en-US"/>
                    </a:p>
                  </a:txBody>
                  <a:tcPr/>
                </a:tc>
                <a:tc gridSpan="5">
                  <a:txBody>
                    <a:bodyPr/>
                    <a:lstStyle/>
                    <a:p>
                      <a:pPr algn="ctr" rtl="0" fontAlgn="ctr"/>
                      <a:r>
                        <a:rPr lang="pt-BR" sz="1400" u="none" strike="noStrike" dirty="0">
                          <a:effectLst/>
                        </a:rPr>
                        <a:t>T R A C E A B I L I T Y</a:t>
                      </a:r>
                      <a:endParaRPr lang="pt-BR" sz="1400" b="0" i="0" u="none" strike="noStrike" dirty="0">
                        <a:solidFill>
                          <a:srgbClr val="000000"/>
                        </a:solidFill>
                        <a:effectLst/>
                        <a:latin typeface="Arial" panose="020B0604020202020204" pitchFamily="34" charset="0"/>
                      </a:endParaRPr>
                    </a:p>
                  </a:txBody>
                  <a:tcPr marL="6350" marR="6350" marT="6350" marB="0" anchor="ctr">
                    <a:solidFill>
                      <a:schemeClr val="bg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2818934389"/>
                  </a:ext>
                </a:extLst>
              </a:tr>
            </a:tbl>
          </a:graphicData>
        </a:graphic>
      </p:graphicFrame>
      <p:pic>
        <p:nvPicPr>
          <p:cNvPr id="13" name="Picture 12"/>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611560" y="6337634"/>
            <a:ext cx="1847280" cy="484163"/>
          </a:xfrm>
          <a:prstGeom prst="rect">
            <a:avLst/>
          </a:prstGeom>
        </p:spPr>
      </p:pic>
    </p:spTree>
    <p:extLst>
      <p:ext uri="{BB962C8B-B14F-4D97-AF65-F5344CB8AC3E}">
        <p14:creationId xmlns="" xmlns:p14="http://schemas.microsoft.com/office/powerpoint/2010/main" val="1268738894"/>
      </p:ext>
    </p:extLst>
  </p:cSld>
  <p:clrMapOvr>
    <a:masterClrMapping/>
  </p:clrMapOvr>
  <p:transition spd="med" advClick="0">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1" y="313209"/>
            <a:ext cx="8462029" cy="463078"/>
          </a:xfrm>
        </p:spPr>
        <p:txBody>
          <a:bodyPr>
            <a:noAutofit/>
          </a:bodyPr>
          <a:lstStyle/>
          <a:p>
            <a:r>
              <a:rPr lang="en-US" sz="2800" dirty="0"/>
              <a:t>Cashew processing – Working capital – IFC response</a:t>
            </a:r>
          </a:p>
        </p:txBody>
      </p:sp>
      <p:sp>
        <p:nvSpPr>
          <p:cNvPr id="4" name="Footer Placeholder 3"/>
          <p:cNvSpPr>
            <a:spLocks noGrp="1"/>
          </p:cNvSpPr>
          <p:nvPr>
            <p:ph type="ftr" sz="quarter" idx="14"/>
          </p:nvPr>
        </p:nvSpPr>
        <p:spPr/>
        <p:txBody>
          <a:bodyPr/>
          <a:lstStyle/>
          <a:p>
            <a:pPr>
              <a:defRPr/>
            </a:pPr>
            <a:r>
              <a:rPr lang="en-US"/>
              <a:t>Presentation Title</a:t>
            </a:r>
            <a:endParaRPr lang="en-US" dirty="0"/>
          </a:p>
        </p:txBody>
      </p:sp>
      <p:sp>
        <p:nvSpPr>
          <p:cNvPr id="5" name="Slide Number Placeholder 4"/>
          <p:cNvSpPr>
            <a:spLocks noGrp="1"/>
          </p:cNvSpPr>
          <p:nvPr>
            <p:ph type="sldNum" sz="quarter" idx="15"/>
          </p:nvPr>
        </p:nvSpPr>
        <p:spPr/>
        <p:txBody>
          <a:bodyPr/>
          <a:lstStyle/>
          <a:p>
            <a:fld id="{BF390218-AB9E-4081-AFF5-F200FFBEFA38}" type="slidenum">
              <a:rPr lang="en-US" smtClean="0"/>
              <a:pPr/>
              <a:t>6</a:t>
            </a:fld>
            <a:endParaRPr lang="en-US"/>
          </a:p>
        </p:txBody>
      </p:sp>
      <p:pic>
        <p:nvPicPr>
          <p:cNvPr id="8" name="Picture 7"/>
          <p:cNvPicPr>
            <a:picLocks noChangeAspect="1"/>
          </p:cNvPicPr>
          <p:nvPr/>
        </p:nvPicPr>
        <p:blipFill>
          <a:blip r:embed="rId2"/>
          <a:stretch>
            <a:fillRect/>
          </a:stretch>
        </p:blipFill>
        <p:spPr>
          <a:xfrm>
            <a:off x="356935" y="776287"/>
            <a:ext cx="8329866" cy="5305425"/>
          </a:xfrm>
          <a:prstGeom prst="rect">
            <a:avLst/>
          </a:prstGeom>
        </p:spPr>
      </p:pic>
      <p:pic>
        <p:nvPicPr>
          <p:cNvPr id="7" name="Picture 6"/>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743520" y="6356350"/>
            <a:ext cx="1847280" cy="484163"/>
          </a:xfrm>
          <a:prstGeom prst="rect">
            <a:avLst/>
          </a:prstGeom>
        </p:spPr>
      </p:pic>
    </p:spTree>
    <p:extLst>
      <p:ext uri="{BB962C8B-B14F-4D97-AF65-F5344CB8AC3E}">
        <p14:creationId xmlns="" xmlns:p14="http://schemas.microsoft.com/office/powerpoint/2010/main" val="2726073981"/>
      </p:ext>
    </p:extLst>
  </p:cSld>
  <p:clrMapOvr>
    <a:masterClrMapping/>
  </p:clrMapOvr>
  <p:transition spd="med" advClick="0">
    <p:wipe dir="u"/>
  </p:transition>
</p:sld>
</file>

<file path=ppt/tags/tag1.xml><?xml version="1.0" encoding="utf-8"?>
<p:tagLst xmlns:a="http://schemas.openxmlformats.org/drawingml/2006/main" xmlns:r="http://schemas.openxmlformats.org/officeDocument/2006/relationships" xmlns:p="http://schemas.openxmlformats.org/presentationml/2006/main">
  <p:tag name="RESIZE" val="Yes"/>
</p:tagLst>
</file>

<file path=ppt/tags/tag10.xml><?xml version="1.0" encoding="utf-8"?>
<p:tagLst xmlns:a="http://schemas.openxmlformats.org/drawingml/2006/main" xmlns:r="http://schemas.openxmlformats.org/officeDocument/2006/relationships" xmlns:p="http://schemas.openxmlformats.org/presentationml/2006/main">
  <p:tag name="NAME" val="SingleBoatText"/>
</p:tagLst>
</file>

<file path=ppt/tags/tag11.xml><?xml version="1.0" encoding="utf-8"?>
<p:tagLst xmlns:a="http://schemas.openxmlformats.org/drawingml/2006/main" xmlns:r="http://schemas.openxmlformats.org/officeDocument/2006/relationships" xmlns:p="http://schemas.openxmlformats.org/presentationml/2006/main">
  <p:tag name="NAME" val="SingleBoatText"/>
</p:tagLst>
</file>

<file path=ppt/tags/tag12.xml><?xml version="1.0" encoding="utf-8"?>
<p:tagLst xmlns:a="http://schemas.openxmlformats.org/drawingml/2006/main" xmlns:r="http://schemas.openxmlformats.org/officeDocument/2006/relationships" xmlns:p="http://schemas.openxmlformats.org/presentationml/2006/main">
  <p:tag name="NAME" val="SingleBoatText"/>
</p:tagLst>
</file>

<file path=ppt/tags/tag13.xml><?xml version="1.0" encoding="utf-8"?>
<p:tagLst xmlns:a="http://schemas.openxmlformats.org/drawingml/2006/main" xmlns:r="http://schemas.openxmlformats.org/officeDocument/2006/relationships" xmlns:p="http://schemas.openxmlformats.org/presentationml/2006/main">
  <p:tag name="NAME" val="SingleBoatText"/>
</p:tagLst>
</file>

<file path=ppt/tags/tag2.xml><?xml version="1.0" encoding="utf-8"?>
<p:tagLst xmlns:a="http://schemas.openxmlformats.org/drawingml/2006/main" xmlns:r="http://schemas.openxmlformats.org/officeDocument/2006/relationships" xmlns:p="http://schemas.openxmlformats.org/presentationml/2006/main">
  <p:tag name="NAME" val="SingleBoatShape"/>
</p:tagLst>
</file>

<file path=ppt/tags/tag3.xml><?xml version="1.0" encoding="utf-8"?>
<p:tagLst xmlns:a="http://schemas.openxmlformats.org/drawingml/2006/main" xmlns:r="http://schemas.openxmlformats.org/officeDocument/2006/relationships" xmlns:p="http://schemas.openxmlformats.org/presentationml/2006/main">
  <p:tag name="NAME" val="SingleBoatShape"/>
</p:tagLst>
</file>

<file path=ppt/tags/tag4.xml><?xml version="1.0" encoding="utf-8"?>
<p:tagLst xmlns:a="http://schemas.openxmlformats.org/drawingml/2006/main" xmlns:r="http://schemas.openxmlformats.org/officeDocument/2006/relationships" xmlns:p="http://schemas.openxmlformats.org/presentationml/2006/main">
  <p:tag name="NAME" val="SingleBoatShape"/>
</p:tagLst>
</file>

<file path=ppt/tags/tag5.xml><?xml version="1.0" encoding="utf-8"?>
<p:tagLst xmlns:a="http://schemas.openxmlformats.org/drawingml/2006/main" xmlns:r="http://schemas.openxmlformats.org/officeDocument/2006/relationships" xmlns:p="http://schemas.openxmlformats.org/presentationml/2006/main">
  <p:tag name="NAME" val="SingleBoatShape"/>
</p:tagLst>
</file>

<file path=ppt/tags/tag6.xml><?xml version="1.0" encoding="utf-8"?>
<p:tagLst xmlns:a="http://schemas.openxmlformats.org/drawingml/2006/main" xmlns:r="http://schemas.openxmlformats.org/officeDocument/2006/relationships" xmlns:p="http://schemas.openxmlformats.org/presentationml/2006/main">
  <p:tag name="NAME" val="SingleBoatShape"/>
</p:tagLst>
</file>

<file path=ppt/tags/tag7.xml><?xml version="1.0" encoding="utf-8"?>
<p:tagLst xmlns:a="http://schemas.openxmlformats.org/drawingml/2006/main" xmlns:r="http://schemas.openxmlformats.org/officeDocument/2006/relationships" xmlns:p="http://schemas.openxmlformats.org/presentationml/2006/main">
  <p:tag name="NAME" val="SingleBoatShape"/>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Lst>
</file>

<file path=ppt/tags/tag9.xml><?xml version="1.0" encoding="utf-8"?>
<p:tagLst xmlns:a="http://schemas.openxmlformats.org/drawingml/2006/main" xmlns:r="http://schemas.openxmlformats.org/officeDocument/2006/relationships" xmlns:p="http://schemas.openxmlformats.org/presentationml/2006/main">
  <p:tag name="NAME" val="SingleBoatTex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736</TotalTime>
  <Words>449</Words>
  <Application>Microsoft Office PowerPoint</Application>
  <PresentationFormat>On-screen Show (4:3)</PresentationFormat>
  <Paragraphs>163</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IFC: A MEMBER OF THE WORLD BANK GROUP</vt:lpstr>
      <vt:lpstr>  WHAT WE DO Integrated Solutions, Increased Impact </vt:lpstr>
      <vt:lpstr>IFC Investment/Advisory Services Involve in the Agribusiness Value Chain “From Farm to Fork”</vt:lpstr>
      <vt:lpstr>IFC Investment/Advisory in cashew value chain</vt:lpstr>
      <vt:lpstr>Cashew processing – Working capital – IFC response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design-pc</dc:creator>
  <cp:lastModifiedBy>Mani.b</cp:lastModifiedBy>
  <cp:revision>50</cp:revision>
  <dcterms:created xsi:type="dcterms:W3CDTF">2016-02-16T09:50:06Z</dcterms:created>
  <dcterms:modified xsi:type="dcterms:W3CDTF">2017-02-23T07:01:09Z</dcterms:modified>
</cp:coreProperties>
</file>