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9" r:id="rId3"/>
    <p:sldId id="260" r:id="rId4"/>
    <p:sldId id="261" r:id="rId5"/>
    <p:sldId id="262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22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597" autoAdjust="0"/>
    <p:restoredTop sz="94638" autoAdjust="0"/>
  </p:normalViewPr>
  <p:slideViewPr>
    <p:cSldViewPr>
      <p:cViewPr varScale="1">
        <p:scale>
          <a:sx n="27" d="100"/>
          <a:sy n="27" d="100"/>
        </p:scale>
        <p:origin x="826" y="29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288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C1EAA6-7018-4787-98ED-F3770DC4C0B9}" type="datetimeFigureOut">
              <a:rPr lang="en-US" smtClean="0"/>
              <a:pPr/>
              <a:t>2/10/2017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A4977E-5C86-42DF-877A-3387CC1F9AB8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14396786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2/10/2017</a:t>
            </a:fld>
            <a:endParaRPr lang="en-IN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1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17" name="Picture 16" descr="CASew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2/10/2017</a:t>
            </a:fld>
            <a:endParaRPr lang="en-IN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3155" y="55541"/>
            <a:ext cx="7499768" cy="71438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8596" y="1124744"/>
            <a:ext cx="8229600" cy="46805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fld id="{99AB1D1A-01F6-4136-9FA3-F112459EC0B2}" type="datetime1">
              <a:rPr lang="en-US" smtClean="0"/>
              <a:pPr/>
              <a:t>2/10/2017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fld id="{693D8AD4-6898-49EE-B49C-5024E8246716}" type="slidenum">
              <a:rPr lang="en-IN" smtClean="0"/>
              <a:pPr/>
              <a:t>‹#›</a:t>
            </a:fld>
            <a:endParaRPr lang="en-IN"/>
          </a:p>
        </p:txBody>
      </p:sp>
      <p:pic>
        <p:nvPicPr>
          <p:cNvPr id="8" name="Picture 7" descr="CASew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6803790" y="1810854"/>
            <a:ext cx="1854406" cy="189386"/>
          </a:xfrm>
          <a:prstGeom prst="rect">
            <a:avLst/>
          </a:prstGeom>
        </p:spPr>
      </p:pic>
      <p:pic>
        <p:nvPicPr>
          <p:cNvPr id="7" name="Picture 6" descr="WCC-Logo-1.jpg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7892923" y="44624"/>
            <a:ext cx="1215581" cy="725297"/>
          </a:xfrm>
          <a:prstGeom prst="rect">
            <a:avLst/>
          </a:prstGeom>
        </p:spPr>
      </p:pic>
      <p:cxnSp>
        <p:nvCxnSpPr>
          <p:cNvPr id="11" name="Straight Connector 10"/>
          <p:cNvCxnSpPr/>
          <p:nvPr userDrawn="1"/>
        </p:nvCxnSpPr>
        <p:spPr>
          <a:xfrm>
            <a:off x="0" y="764704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6295172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hf hdr="0" dt="0"/>
  <p:txStyles>
    <p:titleStyle>
      <a:lvl1pPr algn="l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WCC-Logo-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282" y="214290"/>
            <a:ext cx="2809608" cy="1676400"/>
          </a:xfrm>
          <a:prstGeom prst="rect">
            <a:avLst/>
          </a:prstGeom>
        </p:spPr>
      </p:pic>
      <p:sp>
        <p:nvSpPr>
          <p:cNvPr id="8" name="Subtitle 2"/>
          <p:cNvSpPr txBox="1">
            <a:spLocks/>
          </p:cNvSpPr>
          <p:nvPr/>
        </p:nvSpPr>
        <p:spPr>
          <a:xfrm>
            <a:off x="5715008" y="1000108"/>
            <a:ext cx="1714512" cy="4286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300" b="1" i="0" u="none" strike="noStrike" kern="1200" cap="none" spc="0" normalizeH="0" baseline="0" noProof="0" dirty="0" err="1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Organised</a:t>
            </a:r>
            <a:r>
              <a:rPr kumimoji="0" lang="en-US" sz="13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+mn-lt"/>
                <a:ea typeface="+mn-ea"/>
                <a:cs typeface="+mn-cs"/>
              </a:rPr>
              <a:t> By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6241475"/>
            <a:ext cx="21336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09-11 February, 2017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000628" y="6248400"/>
            <a:ext cx="383164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IN" sz="1400" dirty="0"/>
              <a:t>	</a:t>
            </a:r>
            <a:endParaRPr lang="en-US" sz="1400" dirty="0"/>
          </a:p>
        </p:txBody>
      </p:sp>
      <p:pic>
        <p:nvPicPr>
          <p:cNvPr id="12" name="Picture 11" descr="CASew 1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214942" y="1500174"/>
            <a:ext cx="2796723" cy="285752"/>
          </a:xfrm>
          <a:prstGeom prst="rect">
            <a:avLst/>
          </a:prstGeom>
        </p:spPr>
      </p:pic>
      <p:pic>
        <p:nvPicPr>
          <p:cNvPr id="13" name="Picture 12" descr="Res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500827" y="2786058"/>
            <a:ext cx="2214578" cy="510526"/>
          </a:xfrm>
          <a:prstGeom prst="rect">
            <a:avLst/>
          </a:prstGeom>
        </p:spPr>
      </p:pic>
      <p:pic>
        <p:nvPicPr>
          <p:cNvPr id="14" name="Picture 13" descr="PPTETG.pn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500562" y="2643183"/>
            <a:ext cx="1428760" cy="720424"/>
          </a:xfrm>
          <a:prstGeom prst="rect">
            <a:avLst/>
          </a:prstGeom>
        </p:spPr>
      </p:pic>
      <p:sp>
        <p:nvSpPr>
          <p:cNvPr id="15" name="Subtitle 2"/>
          <p:cNvSpPr txBox="1">
            <a:spLocks/>
          </p:cNvSpPr>
          <p:nvPr/>
        </p:nvSpPr>
        <p:spPr>
          <a:xfrm>
            <a:off x="4357686" y="2285992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Title Sponsor</a:t>
            </a:r>
            <a:endParaRPr kumimoji="0" lang="en-US" sz="13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6" name="Subtitle 2"/>
          <p:cNvSpPr txBox="1">
            <a:spLocks/>
          </p:cNvSpPr>
          <p:nvPr/>
        </p:nvSpPr>
        <p:spPr>
          <a:xfrm>
            <a:off x="6929454" y="2357430"/>
            <a:ext cx="1714512" cy="3571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algn="ctr">
              <a:spcBef>
                <a:spcPct val="20000"/>
              </a:spcBef>
              <a:defRPr/>
            </a:pPr>
            <a:r>
              <a:rPr lang="en-IN" sz="1300" b="1" dirty="0">
                <a:solidFill>
                  <a:schemeClr val="bg1"/>
                </a:solidFill>
              </a:rPr>
              <a:t>Platinum Sponsor</a:t>
            </a:r>
            <a:endParaRPr kumimoji="0" lang="en-US" sz="13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6061252" y="6257887"/>
            <a:ext cx="23817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1400" dirty="0"/>
              <a:t>Grand </a:t>
            </a:r>
            <a:r>
              <a:rPr lang="en-IN" sz="1400" dirty="0" err="1"/>
              <a:t>Copthorne</a:t>
            </a:r>
            <a:r>
              <a:rPr lang="en-IN" sz="1400" dirty="0"/>
              <a:t>, Singapore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59887" y="2199112"/>
            <a:ext cx="750099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dirty="0"/>
              <a:t>Changes in Cashew Kernel Markets and Ways to Dealing with Them</a:t>
            </a:r>
            <a:endParaRPr lang="en-IN" sz="3600" dirty="0">
              <a:solidFill>
                <a:srgbClr val="FFC000"/>
              </a:solidFill>
            </a:endParaRPr>
          </a:p>
          <a:p>
            <a:pPr algn="ctr"/>
            <a:r>
              <a:rPr lang="en-IN" sz="3600" dirty="0">
                <a:solidFill>
                  <a:srgbClr val="FFC000"/>
                </a:solidFill>
              </a:rPr>
              <a:t>Bob Bauer</a:t>
            </a:r>
          </a:p>
          <a:p>
            <a:pPr algn="ctr"/>
            <a:endParaRPr lang="en-IN" sz="3600" dirty="0">
              <a:solidFill>
                <a:srgbClr val="FFC000"/>
              </a:solidFill>
            </a:endParaRPr>
          </a:p>
          <a:p>
            <a:pPr algn="ctr"/>
            <a:r>
              <a:rPr lang="en-IN" sz="3600" dirty="0">
                <a:solidFill>
                  <a:srgbClr val="FFC000"/>
                </a:solidFill>
              </a:rPr>
              <a:t>Association of Food Industries</a:t>
            </a:r>
          </a:p>
          <a:p>
            <a:pPr algn="ctr"/>
            <a:endParaRPr lang="en-IN" sz="3600" dirty="0">
              <a:solidFill>
                <a:srgbClr val="FFC000"/>
              </a:solidFill>
            </a:endParaRPr>
          </a:p>
          <a:p>
            <a:pPr algn="ctr"/>
            <a:r>
              <a:rPr lang="en-IN" sz="3600" dirty="0">
                <a:solidFill>
                  <a:srgbClr val="FFC000"/>
                </a:solidFill>
              </a:rPr>
              <a:t>February 2017 </a:t>
            </a:r>
            <a:endParaRPr lang="en-IN" sz="2400" dirty="0">
              <a:solidFill>
                <a:schemeClr val="bg1">
                  <a:lumMod val="95000"/>
                </a:schemeClr>
              </a:solidFill>
            </a:endParaRPr>
          </a:p>
        </p:txBody>
      </p:sp>
      <p:cxnSp>
        <p:nvCxnSpPr>
          <p:cNvPr id="3" name="Straight Connector 2"/>
          <p:cNvCxnSpPr/>
          <p:nvPr/>
        </p:nvCxnSpPr>
        <p:spPr>
          <a:xfrm>
            <a:off x="0" y="6241475"/>
            <a:ext cx="9144000" cy="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Food Safety Modernization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Biggest Change to U.S. Food Law Since 1938.</a:t>
            </a:r>
          </a:p>
          <a:p>
            <a:r>
              <a:rPr lang="en-IN" dirty="0"/>
              <a:t>Similar to Laws in the EU and Elsewhere.</a:t>
            </a:r>
          </a:p>
          <a:p>
            <a:r>
              <a:rPr lang="en-IN" dirty="0"/>
              <a:t>Represents a Shift Toward Attempting to Prevent Food Safety Problems Before They Occur Rather Than Having to Respond to Problems After They Occur.</a:t>
            </a:r>
          </a:p>
          <a:p>
            <a:r>
              <a:rPr lang="en-IN" dirty="0"/>
              <a:t>Facilities that Manufacture, Process, Pack or Hold Food Intended for Sale in the U.S. Must Comply with the Preventive Controls for Human Food Rule.</a:t>
            </a:r>
          </a:p>
          <a:p>
            <a:r>
              <a:rPr lang="en-IN" dirty="0"/>
              <a:t>Applies to U.S. Facilities &amp; Foreign Suppliers.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 dirty="0"/>
              <a:t>09-11 February, 2017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2</a:t>
            </a:fld>
            <a:endParaRPr lang="en-IN"/>
          </a:p>
        </p:txBody>
      </p:sp>
      <p:sp>
        <p:nvSpPr>
          <p:cNvPr id="6" name="Footer Placeholder 3"/>
          <p:cNvSpPr txBox="1">
            <a:spLocks/>
          </p:cNvSpPr>
          <p:nvPr/>
        </p:nvSpPr>
        <p:spPr>
          <a:xfrm>
            <a:off x="0" y="638242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IN" dirty="0"/>
              <a:t>Your company logo</a:t>
            </a:r>
          </a:p>
        </p:txBody>
      </p:sp>
    </p:spTree>
    <p:extLst>
      <p:ext uri="{BB962C8B-B14F-4D97-AF65-F5344CB8AC3E}">
        <p14:creationId xmlns:p14="http://schemas.microsoft.com/office/powerpoint/2010/main" val="36185607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Modernization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Main Focus of the Preventive Controls Rule is That Facilities Must Establish and Implement a Food Safety System That Includes an Analysis of Hazards and Risk-Based Preventive Controls. </a:t>
            </a:r>
          </a:p>
          <a:p>
            <a:r>
              <a:rPr lang="en-US" dirty="0"/>
              <a:t>Food Safety Plan Must Include:</a:t>
            </a:r>
          </a:p>
          <a:p>
            <a:pPr lvl="1"/>
            <a:r>
              <a:rPr lang="en-US" dirty="0"/>
              <a:t>Hazard Analysis (Known or Foreseeable Hazards)</a:t>
            </a:r>
          </a:p>
          <a:p>
            <a:pPr lvl="1"/>
            <a:r>
              <a:rPr lang="en-US" dirty="0"/>
              <a:t>Preventive Controls</a:t>
            </a:r>
          </a:p>
          <a:p>
            <a:pPr lvl="1"/>
            <a:r>
              <a:rPr lang="en-US" dirty="0"/>
              <a:t>Oversight and Management of Preventive Controls (Monitoring, Corrective Actions and Verification)</a:t>
            </a:r>
          </a:p>
          <a:p>
            <a:pPr lvl="1"/>
            <a:r>
              <a:rPr lang="en-US" dirty="0"/>
              <a:t>Supply Chain Program</a:t>
            </a:r>
          </a:p>
          <a:p>
            <a:pPr lvl="1"/>
            <a:r>
              <a:rPr lang="en-US" dirty="0"/>
              <a:t>Recall Plan 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7864610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Food Safety Modernization Act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U.S. Importers Must Have Documentation That Shows They Are Importing Food That Meets All U.S. Food Law Requirements.</a:t>
            </a:r>
          </a:p>
          <a:p>
            <a:r>
              <a:rPr lang="en-US" dirty="0"/>
              <a:t>If They Have Not Already Done So, Your U.S. Customers Will Be Contacting You For The Needed Documentation. Most Will Require an Annual Third-Party Audit That Must Consider All U.S. Requirements.</a:t>
            </a:r>
          </a:p>
          <a:p>
            <a:r>
              <a:rPr lang="en-US" dirty="0"/>
              <a:t>Importers’ Customers May Have Varying Requirements.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4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03771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Cashews as an Ingredient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Cashews are Popular.</a:t>
            </a:r>
          </a:p>
          <a:p>
            <a:r>
              <a:rPr lang="en-US" dirty="0"/>
              <a:t>Supermarkets are Displaying Cashews More than in the Past.</a:t>
            </a:r>
          </a:p>
          <a:p>
            <a:r>
              <a:rPr lang="en-US" dirty="0"/>
              <a:t>Big Issue is Reliability of Supply</a:t>
            </a:r>
          </a:p>
          <a:p>
            <a:pPr lvl="1"/>
            <a:r>
              <a:rPr lang="en-US" dirty="0"/>
              <a:t>Price Fluctuations Typically Make Manufacturers Shy Away.</a:t>
            </a:r>
          </a:p>
          <a:p>
            <a:pPr lvl="1"/>
            <a:r>
              <a:rPr lang="en-US" dirty="0"/>
              <a:t>Supply Must be Consistent, Both in Volume and Quality.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IN"/>
              <a:t>09-11 February, 2017</a:t>
            </a:r>
            <a:endParaRPr lang="en-IN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693D8AD4-6898-49EE-B49C-5024E8246716}" type="slidenum">
              <a:rPr lang="en-IN" smtClean="0"/>
              <a:pPr/>
              <a:t>5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6916340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135</TotalTime>
  <Words>320</Words>
  <Application>Microsoft Office PowerPoint</Application>
  <PresentationFormat>On-screen Show (4:3)</PresentationFormat>
  <Paragraphs>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PowerPoint Presentation</vt:lpstr>
      <vt:lpstr>Food Safety Modernization Act</vt:lpstr>
      <vt:lpstr>Food Safety Modernization Act</vt:lpstr>
      <vt:lpstr>Food Safety Modernization Act</vt:lpstr>
      <vt:lpstr>Cashews as an Ingredient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design-pc</dc:creator>
  <cp:lastModifiedBy>J Yeo Wei Jie</cp:lastModifiedBy>
  <cp:revision>27</cp:revision>
  <dcterms:created xsi:type="dcterms:W3CDTF">2016-02-16T09:50:06Z</dcterms:created>
  <dcterms:modified xsi:type="dcterms:W3CDTF">2017-02-09T23:41:45Z</dcterms:modified>
</cp:coreProperties>
</file>