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Default Extension="wdp" ContentType="image/vnd.ms-photo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2" r:id="rId2"/>
    <p:sldId id="263" r:id="rId3"/>
    <p:sldId id="264" r:id="rId4"/>
    <p:sldId id="283" r:id="rId5"/>
    <p:sldId id="284" r:id="rId6"/>
    <p:sldId id="265" r:id="rId7"/>
    <p:sldId id="278" r:id="rId8"/>
    <p:sldId id="279" r:id="rId9"/>
    <p:sldId id="285" r:id="rId10"/>
    <p:sldId id="286" r:id="rId11"/>
    <p:sldId id="287" r:id="rId12"/>
    <p:sldId id="280" r:id="rId13"/>
    <p:sldId id="28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1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AEC-CI\ANACARDE\EXPORTATIONS%20NATIONALES%20DE%20LA%20NOIX%20DE%20CAJOU\SYNTHESE%202014%202015%202016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AEC-CI\WORD%20CASHEW%20CONVENTION\WCC%202017\PREVISIONS%20DE%20PRODUCTIO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perspective val="30"/>
    </c:view3D>
    <c:plotArea>
      <c:layout/>
      <c:line3DChart>
        <c:grouping val="standard"/>
        <c:ser>
          <c:idx val="0"/>
          <c:order val="0"/>
          <c:tx>
            <c:strRef>
              <c:f>Feuil2!$C$9</c:f>
              <c:strCache>
                <c:ptCount val="1"/>
                <c:pt idx="0">
                  <c:v>ANNEE</c:v>
                </c:pt>
              </c:strCache>
            </c:strRef>
          </c:tx>
          <c:val>
            <c:numRef>
              <c:f>Feuil2!$D$9:$G$9</c:f>
              <c:numCache>
                <c:formatCode>General</c:formatCode>
                <c:ptCount val="4"/>
                <c:pt idx="0">
                  <c:v>1960</c:v>
                </c:pt>
                <c:pt idx="1">
                  <c:v>1990</c:v>
                </c:pt>
                <c:pt idx="2">
                  <c:v>2005</c:v>
                </c:pt>
                <c:pt idx="3">
                  <c:v>2010</c:v>
                </c:pt>
              </c:numCache>
            </c:numRef>
          </c:val>
        </c:ser>
        <c:ser>
          <c:idx val="1"/>
          <c:order val="1"/>
          <c:tx>
            <c:strRef>
              <c:f>Feuil2!$C$10</c:f>
              <c:strCache>
                <c:ptCount val="1"/>
                <c:pt idx="0">
                  <c:v>PRODUCTION</c:v>
                </c:pt>
              </c:strCache>
            </c:strRef>
          </c:tx>
          <c:val>
            <c:numRef>
              <c:f>Feuil2!$D$10:$G$10</c:f>
              <c:numCache>
                <c:formatCode>General</c:formatCode>
                <c:ptCount val="4"/>
                <c:pt idx="0">
                  <c:v>0</c:v>
                </c:pt>
                <c:pt idx="1">
                  <c:v>19000</c:v>
                </c:pt>
                <c:pt idx="2">
                  <c:v>185000</c:v>
                </c:pt>
                <c:pt idx="3">
                  <c:v>380000</c:v>
                </c:pt>
              </c:numCache>
            </c:numRef>
          </c:val>
        </c:ser>
        <c:axId val="68586880"/>
        <c:axId val="68609152"/>
        <c:axId val="69810816"/>
      </c:line3DChart>
      <c:catAx>
        <c:axId val="68586880"/>
        <c:scaling>
          <c:orientation val="minMax"/>
        </c:scaling>
        <c:axPos val="b"/>
        <c:tickLblPos val="nextTo"/>
        <c:txPr>
          <a:bodyPr/>
          <a:lstStyle/>
          <a:p>
            <a:pPr>
              <a:defRPr lang="fr-FR"/>
            </a:pPr>
            <a:endParaRPr lang="en-US"/>
          </a:p>
        </c:txPr>
        <c:crossAx val="68609152"/>
        <c:crosses val="autoZero"/>
        <c:auto val="1"/>
        <c:lblAlgn val="ctr"/>
        <c:lblOffset val="100"/>
      </c:catAx>
      <c:valAx>
        <c:axId val="68609152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fr-FR"/>
            </a:pPr>
            <a:endParaRPr lang="en-US"/>
          </a:p>
        </c:txPr>
        <c:crossAx val="68586880"/>
        <c:crosses val="autoZero"/>
        <c:crossBetween val="between"/>
      </c:valAx>
      <c:serAx>
        <c:axId val="69810816"/>
        <c:scaling>
          <c:orientation val="minMax"/>
        </c:scaling>
        <c:delete val="1"/>
        <c:axPos val="b"/>
        <c:tickLblPos val="none"/>
        <c:crossAx val="68609152"/>
        <c:crosses val="autoZero"/>
      </c:serAx>
    </c:plotArea>
    <c:legend>
      <c:legendPos val="r"/>
      <c:layout/>
      <c:txPr>
        <a:bodyPr/>
        <a:lstStyle/>
        <a:p>
          <a:pPr>
            <a:defRPr lang="fr-FR"/>
          </a:pPr>
          <a:endParaRPr lang="en-US"/>
        </a:p>
      </c:txPr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3"/>
  <c:chart>
    <c:plotArea>
      <c:layout/>
      <c:lineChart>
        <c:grouping val="standard"/>
        <c:ser>
          <c:idx val="0"/>
          <c:order val="0"/>
          <c:tx>
            <c:strRef>
              <c:f>Feuil3!$C$7</c:f>
              <c:strCache>
                <c:ptCount val="1"/>
                <c:pt idx="0">
                  <c:v>ANNEE</c:v>
                </c:pt>
              </c:strCache>
            </c:strRef>
          </c:tx>
          <c:marker>
            <c:symbol val="none"/>
          </c:marker>
          <c:val>
            <c:numRef>
              <c:f>Feuil3!$C$8:$C$13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val>
        </c:ser>
        <c:ser>
          <c:idx val="1"/>
          <c:order val="1"/>
          <c:tx>
            <c:strRef>
              <c:f>Feuil3!$D$7</c:f>
              <c:strCache>
                <c:ptCount val="1"/>
                <c:pt idx="0">
                  <c:v>PRODUCTION</c:v>
                </c:pt>
              </c:strCache>
            </c:strRef>
          </c:tx>
          <c:marker>
            <c:symbol val="none"/>
          </c:marker>
          <c:val>
            <c:numRef>
              <c:f>Feuil3!$D$8:$D$13</c:f>
              <c:numCache>
                <c:formatCode>_-* #,##0\ _€_-;\-* #,##0\ _€_-;_-* "-"??\ _€_-;_-@_-</c:formatCode>
                <c:ptCount val="6"/>
                <c:pt idx="0">
                  <c:v>650000</c:v>
                </c:pt>
                <c:pt idx="1">
                  <c:v>715000</c:v>
                </c:pt>
                <c:pt idx="2">
                  <c:v>810000</c:v>
                </c:pt>
                <c:pt idx="3">
                  <c:v>915000</c:v>
                </c:pt>
                <c:pt idx="4">
                  <c:v>1030000</c:v>
                </c:pt>
                <c:pt idx="5">
                  <c:v>1165000</c:v>
                </c:pt>
              </c:numCache>
            </c:numRef>
          </c:val>
        </c:ser>
        <c:marker val="1"/>
        <c:axId val="71472256"/>
        <c:axId val="71473792"/>
      </c:lineChart>
      <c:catAx>
        <c:axId val="71472256"/>
        <c:scaling>
          <c:orientation val="minMax"/>
        </c:scaling>
        <c:axPos val="b"/>
        <c:tickLblPos val="nextTo"/>
        <c:txPr>
          <a:bodyPr/>
          <a:lstStyle/>
          <a:p>
            <a:pPr>
              <a:defRPr lang="fr-FR"/>
            </a:pPr>
            <a:endParaRPr lang="en-US"/>
          </a:p>
        </c:txPr>
        <c:crossAx val="71473792"/>
        <c:crosses val="autoZero"/>
        <c:auto val="1"/>
        <c:lblAlgn val="ctr"/>
        <c:lblOffset val="100"/>
      </c:catAx>
      <c:valAx>
        <c:axId val="71473792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fr-FR"/>
            </a:pPr>
            <a:endParaRPr lang="en-US"/>
          </a:p>
        </c:txPr>
        <c:crossAx val="71472256"/>
        <c:crosses val="autoZero"/>
        <c:crossBetween val="between"/>
      </c:valAx>
    </c:plotArea>
    <c:legend>
      <c:legendPos val="r"/>
      <c:legendEntry>
        <c:idx val="0"/>
        <c:delete val="1"/>
      </c:legendEntry>
      <c:layout/>
      <c:txPr>
        <a:bodyPr/>
        <a:lstStyle/>
        <a:p>
          <a:pPr>
            <a:defRPr lang="fr-FR"/>
          </a:pPr>
          <a:endParaRPr lang="en-US"/>
        </a:p>
      </c:txPr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 smtClean="0"/>
              <a:t>18-20 Feb 2016, Al Bustan Rotana, Dubai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1C010D-9021-4BE2-9E4A-4F7897FFE783}" type="datetimeFigureOut">
              <a:rPr lang="en-IN" smtClean="0"/>
              <a:pPr/>
              <a:t>14-02-2017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DDDC7A-2C20-4EDA-8D75-3BBC765D0FAE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073686963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 smtClean="0"/>
              <a:t>18-20 Feb 2016, Al Bustan Rotana, Dubai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9E5261-002C-4F0C-97B5-5281EBB501B1}" type="datetimeFigureOut">
              <a:rPr lang="en-US" smtClean="0"/>
              <a:pPr/>
              <a:t>2/14/2017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C5ECAC-B616-4F6F-B657-7DAB3B51BFA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428784198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5ECAC-B616-4F6F-B657-7DAB3B51BFA8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IN" smtClean="0"/>
              <a:t>18-20 Feb 2016, Al Bustan Rotana, Dubai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980034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5ECAC-B616-4F6F-B657-7DAB3B51BFA8}" type="slidenum">
              <a:rPr lang="en-IN" smtClean="0">
                <a:solidFill>
                  <a:prstClr val="black"/>
                </a:solidFill>
              </a:rPr>
              <a:pPr/>
              <a:t>10</a:t>
            </a:fld>
            <a:endParaRPr lang="en-IN">
              <a:solidFill>
                <a:prstClr val="black"/>
              </a:solidFill>
            </a:endParaRP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IN" smtClean="0">
                <a:solidFill>
                  <a:prstClr val="black"/>
                </a:solidFill>
              </a:rPr>
              <a:t>18-20 Feb 2016, Al Bustan Rotana, Dubai</a:t>
            </a:r>
            <a:endParaRPr lang="en-I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305421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5ECAC-B616-4F6F-B657-7DAB3B51BFA8}" type="slidenum">
              <a:rPr lang="en-IN" smtClean="0">
                <a:solidFill>
                  <a:prstClr val="black"/>
                </a:solidFill>
              </a:rPr>
              <a:pPr/>
              <a:t>11</a:t>
            </a:fld>
            <a:endParaRPr lang="en-IN">
              <a:solidFill>
                <a:prstClr val="black"/>
              </a:solidFill>
            </a:endParaRP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IN" smtClean="0">
                <a:solidFill>
                  <a:prstClr val="black"/>
                </a:solidFill>
              </a:rPr>
              <a:t>18-20 Feb 2016, Al Bustan Rotana, Dubai</a:t>
            </a:r>
            <a:endParaRPr lang="en-I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305421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IN" smtClean="0">
                <a:solidFill>
                  <a:prstClr val="black"/>
                </a:solidFill>
              </a:rPr>
              <a:t>18-20 Feb 2016, Al Bustan Rotana, Dubai</a:t>
            </a:r>
            <a:endParaRPr lang="en-IN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C5ECAC-B616-4F6F-B657-7DAB3B51BFA8}" type="slidenum">
              <a:rPr lang="en-IN" smtClean="0">
                <a:solidFill>
                  <a:prstClr val="black"/>
                </a:solidFill>
              </a:rPr>
              <a:pPr/>
              <a:t>12</a:t>
            </a:fld>
            <a:endParaRPr lang="en-I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412158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IN" smtClean="0">
                <a:solidFill>
                  <a:prstClr val="black"/>
                </a:solidFill>
              </a:rPr>
              <a:t>18-20 Feb 2016, Al Bustan Rotana, Dubai</a:t>
            </a:r>
            <a:endParaRPr lang="en-IN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C5ECAC-B616-4F6F-B657-7DAB3B51BFA8}" type="slidenum">
              <a:rPr lang="en-IN" smtClean="0">
                <a:solidFill>
                  <a:prstClr val="black"/>
                </a:solidFill>
              </a:rPr>
              <a:pPr/>
              <a:t>13</a:t>
            </a:fld>
            <a:endParaRPr lang="en-I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412158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5ECAC-B616-4F6F-B657-7DAB3B51BFA8}" type="slidenum">
              <a:rPr lang="en-IN" smtClean="0"/>
              <a:pPr/>
              <a:t>2</a:t>
            </a:fld>
            <a:endParaRPr lang="en-IN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IN" smtClean="0"/>
              <a:t>18-20 Feb 2016, Al Bustan Rotana, Dubai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914429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5ECAC-B616-4F6F-B657-7DAB3B51BFA8}" type="slidenum">
              <a:rPr lang="en-IN" smtClean="0"/>
              <a:pPr/>
              <a:t>3</a:t>
            </a:fld>
            <a:endParaRPr lang="en-IN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IN" smtClean="0"/>
              <a:t>18-20 Feb 2016, Al Bustan Rotana, Dubai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5588970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5ECAC-B616-4F6F-B657-7DAB3B51BFA8}" type="slidenum">
              <a:rPr lang="en-IN" smtClean="0"/>
              <a:pPr/>
              <a:t>4</a:t>
            </a:fld>
            <a:endParaRPr lang="en-IN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IN" smtClean="0"/>
              <a:t>18-20 Feb 2016, Al Bustan Rotana, Dubai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5588970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5ECAC-B616-4F6F-B657-7DAB3B51BFA8}" type="slidenum">
              <a:rPr lang="en-IN" smtClean="0"/>
              <a:pPr/>
              <a:t>5</a:t>
            </a:fld>
            <a:endParaRPr lang="en-IN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IN" smtClean="0"/>
              <a:t>18-20 Feb 2016, Al Bustan Rotana, Dubai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5588970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5ECAC-B616-4F6F-B657-7DAB3B51BFA8}" type="slidenum">
              <a:rPr lang="en-IN" smtClean="0"/>
              <a:pPr/>
              <a:t>6</a:t>
            </a:fld>
            <a:endParaRPr lang="en-IN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IN" smtClean="0"/>
              <a:t>18-20 Feb 2016, Al Bustan Rotana, Dubai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40232320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5ECAC-B616-4F6F-B657-7DAB3B51BFA8}" type="slidenum">
              <a:rPr lang="en-IN" smtClean="0">
                <a:solidFill>
                  <a:prstClr val="black"/>
                </a:solidFill>
              </a:rPr>
              <a:pPr/>
              <a:t>7</a:t>
            </a:fld>
            <a:endParaRPr lang="en-IN">
              <a:solidFill>
                <a:prstClr val="black"/>
              </a:solidFill>
            </a:endParaRP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IN" smtClean="0">
                <a:solidFill>
                  <a:prstClr val="black"/>
                </a:solidFill>
              </a:rPr>
              <a:t>18-20 Feb 2016, Al Bustan Rotana, Dubai</a:t>
            </a:r>
            <a:endParaRPr lang="en-I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279602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5ECAC-B616-4F6F-B657-7DAB3B51BFA8}" type="slidenum">
              <a:rPr lang="en-IN" smtClean="0">
                <a:solidFill>
                  <a:prstClr val="black"/>
                </a:solidFill>
              </a:rPr>
              <a:pPr/>
              <a:t>8</a:t>
            </a:fld>
            <a:endParaRPr lang="en-IN">
              <a:solidFill>
                <a:prstClr val="black"/>
              </a:solidFill>
            </a:endParaRP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IN" smtClean="0">
                <a:solidFill>
                  <a:prstClr val="black"/>
                </a:solidFill>
              </a:rPr>
              <a:t>18-20 Feb 2016, Al Bustan Rotana, Dubai</a:t>
            </a:r>
            <a:endParaRPr lang="en-I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305421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5ECAC-B616-4F6F-B657-7DAB3B51BFA8}" type="slidenum">
              <a:rPr lang="en-IN" smtClean="0">
                <a:solidFill>
                  <a:prstClr val="black"/>
                </a:solidFill>
              </a:rPr>
              <a:pPr/>
              <a:t>9</a:t>
            </a:fld>
            <a:endParaRPr lang="en-IN">
              <a:solidFill>
                <a:prstClr val="black"/>
              </a:solidFill>
            </a:endParaRP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IN" smtClean="0">
                <a:solidFill>
                  <a:prstClr val="black"/>
                </a:solidFill>
              </a:rPr>
              <a:t>18-20 Feb 2016, Al Bustan Rotana, Dubai</a:t>
            </a:r>
            <a:endParaRPr lang="en-I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30542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endParaRPr lang="en-IN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YOUR COMPANY LOGO HERE</a:t>
            </a:r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10756-6DAD-4FAF-991E-9D9851B8786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849686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YOUR COMPANY LOGO HERE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10756-6DAD-4FAF-991E-9D9851B8786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061670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YOUR COMPANY LOGO HERE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10756-6DAD-4FAF-991E-9D9851B8786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257595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YOUR COMPANY LOGO HERE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10756-6DAD-4FAF-991E-9D9851B8786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455277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YOUR COMPANY LOGO HERE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10756-6DAD-4FAF-991E-9D9851B8786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724411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YOUR COMPANY LOGO HERE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10756-6DAD-4FAF-991E-9D9851B8786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021107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YOUR COMPANY LOGO HERE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10756-6DAD-4FAF-991E-9D9851B8786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470869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YOUR COMPANY LOGO HERE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10756-6DAD-4FAF-991E-9D9851B8786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961449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YOUR COMPANY LOGO HERE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10756-6DAD-4FAF-991E-9D9851B8786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302482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YOUR COMPANY LOGO HERE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10756-6DAD-4FAF-991E-9D9851B8786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4004340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YOUR COMPANY LOGO HERE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10756-6DAD-4FAF-991E-9D9851B8786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851552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4282" y="935061"/>
            <a:ext cx="857256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0052" y="2189185"/>
            <a:ext cx="8586790" cy="39544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2908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10756-6DAD-4FAF-991E-9D9851B8786F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2123728" y="1248268"/>
            <a:ext cx="70202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362" name="Picture 2" descr="Z:\WCC logo 2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10754" y="6431"/>
            <a:ext cx="2134482" cy="1272151"/>
          </a:xfrm>
          <a:prstGeom prst="rect">
            <a:avLst/>
          </a:prstGeom>
          <a:noFill/>
        </p:spPr>
      </p:pic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FF0000"/>
                </a:solidFill>
              </a:defRPr>
            </a:lvl1pPr>
          </a:lstStyle>
          <a:p>
            <a:r>
              <a:rPr lang="en-GB" dirty="0" smtClean="0"/>
              <a:t>YOUR COMPANY LOGO HERE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781750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mailto:meit_inza@yahoo.fr" TargetMode="External"/><Relationship Id="rId3" Type="http://schemas.openxmlformats.org/officeDocument/2006/relationships/image" Target="../media/image2.jpeg"/><Relationship Id="rId7" Type="http://schemas.openxmlformats.org/officeDocument/2006/relationships/hyperlink" Target="mailto:info@aec-ci.com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6" Type="http://schemas.openxmlformats.org/officeDocument/2006/relationships/hyperlink" Target="mailto:meite@aec-ci.com" TargetMode="Externa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12776"/>
            <a:ext cx="9144000" cy="2808312"/>
          </a:xfrm>
        </p:spPr>
        <p:txBody>
          <a:bodyPr>
            <a:normAutofit/>
          </a:bodyPr>
          <a:lstStyle/>
          <a:p>
            <a:pPr algn="ctr"/>
            <a:r>
              <a:rPr lang="en-IN" sz="4000" dirty="0" smtClean="0"/>
              <a:t>PERSPECTIVES DE CROISSANCE DE LA PRODUCTION DE NOIX DE CAJOU EN COTE D’IVOIRE</a:t>
            </a:r>
            <a:endParaRPr lang="en-IN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IN" sz="900" dirty="0" smtClean="0"/>
          </a:p>
          <a:p>
            <a:r>
              <a:rPr lang="en-US" u="sng" dirty="0" err="1" smtClean="0"/>
              <a:t>Présenté</a:t>
            </a:r>
            <a:r>
              <a:rPr lang="en-US" u="sng" dirty="0" smtClean="0"/>
              <a:t> par :</a:t>
            </a:r>
            <a:r>
              <a:rPr lang="en-US" dirty="0" smtClean="0"/>
              <a:t> </a:t>
            </a:r>
            <a:r>
              <a:rPr lang="en-IN" dirty="0" smtClean="0"/>
              <a:t> AWUDJA William   </a:t>
            </a:r>
            <a:r>
              <a:rPr lang="en-IN" dirty="0" err="1" smtClean="0"/>
              <a:t>Conseiller</a:t>
            </a:r>
            <a:r>
              <a:rPr lang="en-IN" dirty="0" smtClean="0"/>
              <a:t> à la commercialisation </a:t>
            </a:r>
            <a:r>
              <a:rPr lang="en-IN" dirty="0" err="1" smtClean="0"/>
              <a:t>intérieure</a:t>
            </a:r>
            <a:r>
              <a:rPr lang="en-IN" dirty="0" smtClean="0"/>
              <a:t> de AEC-CI</a:t>
            </a:r>
            <a:endParaRPr lang="en-IN" dirty="0"/>
          </a:p>
        </p:txBody>
      </p:sp>
      <p:pic>
        <p:nvPicPr>
          <p:cNvPr id="4" name="Picture 3" descr="C:\Users\user\AppData\Local\Microsoft\Windows\Temporary Internet Files\Content.IE5\JG799XOE\IMG-20150922-WA00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04248" y="-6591"/>
            <a:ext cx="2372246" cy="127535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user\AppData\Local\Microsoft\Windows\Temporary Internet Files\Content.IE5\JG799XOE\IMG-20150922-WA00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98724" y="5901237"/>
            <a:ext cx="2372246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01237"/>
            <a:ext cx="349872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22416" y="5901237"/>
            <a:ext cx="349872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82164" y="-6590"/>
            <a:ext cx="4722084" cy="127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976447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2123727" y="0"/>
            <a:ext cx="7020273" cy="12687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fr-FR" sz="3200" dirty="0">
                <a:solidFill>
                  <a:schemeClr val="accent6">
                    <a:lumMod val="50000"/>
                  </a:schemeClr>
                </a:solidFill>
              </a:rPr>
              <a:t>PERSPECTIVES SUR LES CINQ PROCHAINES ANNEES</a:t>
            </a:r>
            <a:r>
              <a:rPr lang="en-US" dirty="0" smtClean="0">
                <a:solidFill>
                  <a:prstClr val="black"/>
                </a:solidFill>
              </a:rPr>
              <a:t> 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0" y="1274827"/>
            <a:ext cx="9144000" cy="4626409"/>
          </a:xfrm>
          <a:prstGeom prst="rect">
            <a:avLst/>
          </a:prstGeom>
          <a:ln w="25400" cap="flat" cmpd="sng" algn="ctr">
            <a:solidFill>
              <a:schemeClr val="accent3">
                <a:lumMod val="75000"/>
              </a:schemeClr>
            </a:solidFill>
            <a:prstDash val="soli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fr-FR" sz="2800" b="1" dirty="0" smtClean="0">
                <a:solidFill>
                  <a:prstClr val="black"/>
                </a:solidFill>
              </a:rPr>
              <a:t> </a:t>
            </a:r>
            <a:r>
              <a:rPr lang="fr-FR" sz="2800" b="1" dirty="0" smtClean="0">
                <a:solidFill>
                  <a:srgbClr val="FF0000"/>
                </a:solidFill>
              </a:rPr>
              <a:t>* </a:t>
            </a:r>
            <a:r>
              <a:rPr lang="fr-FR" sz="2800" b="1" dirty="0" smtClean="0">
                <a:solidFill>
                  <a:schemeClr val="tx1"/>
                </a:solidFill>
              </a:rPr>
              <a:t>La prévision de 2017 a été revue à cause des perturbations climatiques</a:t>
            </a:r>
          </a:p>
          <a:p>
            <a:pPr>
              <a:buFont typeface="Wingdings 2" pitchFamily="18" charset="2"/>
              <a:buNone/>
              <a:defRPr/>
            </a:pPr>
            <a:endParaRPr lang="en-US" sz="8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3" descr="C:\Users\user\AppData\Local\Microsoft\Windows\Temporary Internet Files\Content.IE5\JG799XOE\IMG-20150922-WA00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98724" y="5901237"/>
            <a:ext cx="2372246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01236"/>
            <a:ext cx="349872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22416" y="5901237"/>
            <a:ext cx="349872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8" name="Graphique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42930055"/>
              </p:ext>
            </p:extLst>
          </p:nvPr>
        </p:nvGraphicFramePr>
        <p:xfrm>
          <a:off x="0" y="2348880"/>
          <a:ext cx="9144000" cy="35523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xmlns="" val="42461277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2123727" y="0"/>
            <a:ext cx="7020273" cy="12687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dirty="0" smtClean="0">
                <a:solidFill>
                  <a:prstClr val="black"/>
                </a:solidFill>
              </a:rPr>
              <a:t>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0" y="1274827"/>
            <a:ext cx="9144000" cy="4626409"/>
          </a:xfrm>
          <a:prstGeom prst="rect">
            <a:avLst/>
          </a:prstGeom>
          <a:ln w="25400" cap="flat" cmpd="sng" algn="ctr">
            <a:solidFill>
              <a:schemeClr val="accent3">
                <a:lumMod val="75000"/>
              </a:schemeClr>
            </a:solidFill>
            <a:prstDash val="soli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sz="2800" b="1" dirty="0" smtClean="0">
                <a:solidFill>
                  <a:prstClr val="black"/>
                </a:solidFill>
              </a:rPr>
              <a:t> </a:t>
            </a:r>
            <a:r>
              <a:rPr lang="fr-FR" dirty="0">
                <a:solidFill>
                  <a:schemeClr val="tx1"/>
                </a:solidFill>
              </a:rPr>
              <a:t>L’AEC-CI ambitionne d’instituer un Symposium International qui regroupera chaque année toutes sommités mondiales du cajou sur le sol ivoirien.</a:t>
            </a:r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fr-FR" dirty="0">
                <a:solidFill>
                  <a:schemeClr val="tx1"/>
                </a:solidFill>
              </a:rPr>
              <a:t>Pour ce faire, la première édition de cette manifestation internationale dénommée</a:t>
            </a:r>
            <a:r>
              <a:rPr lang="fr-FR" b="1" dirty="0">
                <a:solidFill>
                  <a:schemeClr val="tx1"/>
                </a:solidFill>
              </a:rPr>
              <a:t> </a:t>
            </a:r>
            <a:r>
              <a:rPr lang="fr-FR" dirty="0">
                <a:solidFill>
                  <a:schemeClr val="tx1"/>
                </a:solidFill>
              </a:rPr>
              <a:t>Journée Nationale des Exportateurs de Côte d’Ivoire, en abrégée</a:t>
            </a:r>
            <a:r>
              <a:rPr lang="fr-FR" b="1" dirty="0">
                <a:solidFill>
                  <a:schemeClr val="tx1"/>
                </a:solidFill>
              </a:rPr>
              <a:t> JNEC-CI</a:t>
            </a:r>
            <a:r>
              <a:rPr lang="fr-FR" dirty="0">
                <a:solidFill>
                  <a:schemeClr val="tx1"/>
                </a:solidFill>
              </a:rPr>
              <a:t>,  est prévue pour se dérouler du 24 au 25 Février 2017, au RADISSON BLU HOTEL ABIDJAN AIRPORT.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" name="Picture 3" descr="C:\Users\user\AppData\Local\Microsoft\Windows\Temporary Internet Files\Content.IE5\JG799XOE\IMG-20150922-WA00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98724" y="5901237"/>
            <a:ext cx="2372246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01237"/>
            <a:ext cx="349872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22416" y="5901237"/>
            <a:ext cx="349872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82162" y="0"/>
            <a:ext cx="7020273" cy="1268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788607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 descr="C:\Users\user\AppData\Local\Microsoft\Windows\Temporary Internet Files\Content.IE5\JG799XOE\IMG-20150922-WA00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98724" y="5901237"/>
            <a:ext cx="2372246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01237"/>
            <a:ext cx="349872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58123" y="5921823"/>
            <a:ext cx="3385877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5"/>
          <p:cNvSpPr txBox="1">
            <a:spLocks/>
          </p:cNvSpPr>
          <p:nvPr/>
        </p:nvSpPr>
        <p:spPr>
          <a:xfrm>
            <a:off x="2112579" y="0"/>
            <a:ext cx="7031421" cy="12687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Georgia" pitchFamily="18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prstClr val="black"/>
                </a:solidFill>
              </a:rPr>
              <a:t> </a:t>
            </a:r>
          </a:p>
          <a:p>
            <a:pPr algn="ctr">
              <a:defRPr/>
            </a:pPr>
            <a:endParaRPr lang="en-US" sz="3300" b="1" dirty="0">
              <a:solidFill>
                <a:srgbClr val="F79646">
                  <a:lumMod val="50000"/>
                </a:srgbClr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82162" y="0"/>
            <a:ext cx="7020273" cy="1268760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68833" y="3068960"/>
            <a:ext cx="3835899" cy="25547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31640" y="1628800"/>
            <a:ext cx="6386635" cy="1318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795557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 descr="C:\Users\user\AppData\Local\Microsoft\Windows\Temporary Internet Files\Content.IE5\JG799XOE\IMG-20150922-WA00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98724" y="5901237"/>
            <a:ext cx="2372246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01237"/>
            <a:ext cx="349872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58123" y="5921823"/>
            <a:ext cx="3385877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5"/>
          <p:cNvSpPr txBox="1">
            <a:spLocks/>
          </p:cNvSpPr>
          <p:nvPr/>
        </p:nvSpPr>
        <p:spPr>
          <a:xfrm>
            <a:off x="2112579" y="0"/>
            <a:ext cx="7031421" cy="12687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Georgia" pitchFamily="18" charset="0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dirty="0" smtClean="0">
                <a:solidFill>
                  <a:prstClr val="black"/>
                </a:solidFill>
              </a:rPr>
              <a:t> </a:t>
            </a:r>
          </a:p>
          <a:p>
            <a:pPr algn="ctr">
              <a:defRPr/>
            </a:pPr>
            <a:endParaRPr lang="en-US" sz="3300" b="1" dirty="0">
              <a:solidFill>
                <a:srgbClr val="F79646">
                  <a:lumMod val="50000"/>
                </a:srgbClr>
              </a:solidFill>
            </a:endParaRPr>
          </a:p>
        </p:txBody>
      </p:sp>
      <p:sp>
        <p:nvSpPr>
          <p:cNvPr id="7" name="Title 2"/>
          <p:cNvSpPr>
            <a:spLocks noGrp="1"/>
          </p:cNvSpPr>
          <p:nvPr>
            <p:ph type="title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r-FR" sz="4400" dirty="0" smtClean="0">
                <a:solidFill>
                  <a:schemeClr val="accent6">
                    <a:lumMod val="50000"/>
                  </a:schemeClr>
                </a:solidFill>
              </a:rPr>
              <a:t> THANK YOU FOR YOUR ATTENTION</a:t>
            </a:r>
            <a:endParaRPr lang="fr-FR" sz="4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3032240"/>
            <a:ext cx="9144000" cy="2970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000" b="1" dirty="0" smtClean="0">
                <a:solidFill>
                  <a:prstClr val="black"/>
                </a:solidFill>
              </a:rPr>
              <a:t>AWUDJA WILLIAM </a:t>
            </a:r>
            <a:endParaRPr lang="fr-FR" sz="4000" b="1" dirty="0">
              <a:solidFill>
                <a:prstClr val="black"/>
              </a:solidFill>
            </a:endParaRPr>
          </a:p>
          <a:p>
            <a:pPr algn="ctr"/>
            <a:endParaRPr lang="fr-FR" sz="700" b="1" dirty="0">
              <a:solidFill>
                <a:prstClr val="black"/>
              </a:solidFill>
            </a:endParaRPr>
          </a:p>
          <a:p>
            <a:pPr algn="ctr"/>
            <a:r>
              <a:rPr lang="en-US" sz="2800" dirty="0" err="1" smtClean="0">
                <a:solidFill>
                  <a:prstClr val="black"/>
                </a:solidFill>
              </a:rPr>
              <a:t>Conseiller</a:t>
            </a:r>
            <a:r>
              <a:rPr lang="en-US" sz="2800" dirty="0" smtClean="0">
                <a:solidFill>
                  <a:prstClr val="black"/>
                </a:solidFill>
              </a:rPr>
              <a:t>  Commerce  </a:t>
            </a:r>
            <a:r>
              <a:rPr lang="en-US" sz="2800" dirty="0" err="1" smtClean="0">
                <a:solidFill>
                  <a:prstClr val="black"/>
                </a:solidFill>
              </a:rPr>
              <a:t>Intérieur</a:t>
            </a:r>
            <a:r>
              <a:rPr lang="en-US" sz="2800" dirty="0" smtClean="0">
                <a:solidFill>
                  <a:prstClr val="black"/>
                </a:solidFill>
              </a:rPr>
              <a:t> de l’ AECCI</a:t>
            </a:r>
            <a:endParaRPr lang="en-US" sz="2800" dirty="0">
              <a:solidFill>
                <a:prstClr val="black"/>
              </a:solidFill>
            </a:endParaRPr>
          </a:p>
          <a:p>
            <a:pPr algn="ctr"/>
            <a:endParaRPr lang="en-US" sz="700" dirty="0">
              <a:solidFill>
                <a:prstClr val="black"/>
              </a:solidFill>
            </a:endParaRPr>
          </a:p>
          <a:p>
            <a:pPr algn="ctr"/>
            <a:r>
              <a:rPr lang="fr-FR" sz="2400" dirty="0">
                <a:solidFill>
                  <a:prstClr val="black"/>
                </a:solidFill>
              </a:rPr>
              <a:t> E-mails </a:t>
            </a:r>
            <a:r>
              <a:rPr lang="fr-FR" sz="2400" dirty="0" smtClean="0">
                <a:solidFill>
                  <a:srgbClr val="0070C0"/>
                </a:solidFill>
              </a:rPr>
              <a:t>:</a:t>
            </a:r>
            <a:r>
              <a:rPr lang="fr-FR" sz="2400" dirty="0" smtClean="0">
                <a:solidFill>
                  <a:schemeClr val="accent1"/>
                </a:solidFill>
              </a:rPr>
              <a:t>william.awudja</a:t>
            </a:r>
            <a:r>
              <a:rPr lang="fr-FR" sz="2400" u="sng" dirty="0" smtClean="0">
                <a:solidFill>
                  <a:schemeClr val="accent1"/>
                </a:solidFill>
                <a:hlinkClick r:id="rId6"/>
              </a:rPr>
              <a:t>@aec-ci.com</a:t>
            </a:r>
            <a:r>
              <a:rPr lang="fr-FR" sz="2400" dirty="0" smtClean="0">
                <a:solidFill>
                  <a:schemeClr val="accent1"/>
                </a:solidFill>
              </a:rPr>
              <a:t> </a:t>
            </a:r>
            <a:r>
              <a:rPr lang="fr-FR" sz="2400" dirty="0">
                <a:solidFill>
                  <a:schemeClr val="accent1"/>
                </a:solidFill>
              </a:rPr>
              <a:t>/ </a:t>
            </a:r>
            <a:r>
              <a:rPr lang="fr-FR" sz="2400" u="sng" dirty="0">
                <a:solidFill>
                  <a:schemeClr val="accent1"/>
                </a:solidFill>
                <a:hlinkClick r:id="rId7"/>
              </a:rPr>
              <a:t>info@aec-ci.com</a:t>
            </a:r>
            <a:r>
              <a:rPr lang="fr-FR" sz="2400" dirty="0">
                <a:solidFill>
                  <a:schemeClr val="accent1"/>
                </a:solidFill>
              </a:rPr>
              <a:t> / </a:t>
            </a:r>
            <a:r>
              <a:rPr lang="fr-FR" sz="2400" u="sng" dirty="0" smtClean="0">
                <a:solidFill>
                  <a:schemeClr val="accent1"/>
                </a:solidFill>
              </a:rPr>
              <a:t>willy_bps</a:t>
            </a:r>
            <a:r>
              <a:rPr lang="fr-FR" sz="2400" u="sng" dirty="0" smtClean="0">
                <a:solidFill>
                  <a:schemeClr val="accent1"/>
                </a:solidFill>
                <a:hlinkClick r:id="rId8"/>
              </a:rPr>
              <a:t>@yahoo.fr</a:t>
            </a:r>
            <a:endParaRPr lang="fr-FR" sz="2400" u="sng" dirty="0">
              <a:solidFill>
                <a:schemeClr val="accent1"/>
              </a:solidFill>
            </a:endParaRPr>
          </a:p>
          <a:p>
            <a:endParaRPr lang="fr-FR" sz="700" u="sng" dirty="0">
              <a:solidFill>
                <a:prstClr val="black"/>
              </a:solidFill>
            </a:endParaRPr>
          </a:p>
          <a:p>
            <a:pPr algn="ctr"/>
            <a:r>
              <a:rPr lang="fr-FR" sz="3200" dirty="0">
                <a:solidFill>
                  <a:prstClr val="black"/>
                </a:solidFill>
              </a:rPr>
              <a:t>Site internet : www.aec-ci.com</a:t>
            </a:r>
          </a:p>
          <a:p>
            <a:r>
              <a:rPr lang="fr-FR" b="1" dirty="0" smtClean="0">
                <a:solidFill>
                  <a:prstClr val="black"/>
                </a:solidFill>
              </a:rPr>
              <a:t> </a:t>
            </a:r>
            <a:endParaRPr lang="fr-F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74599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123727" y="260648"/>
            <a:ext cx="702027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800" b="1" dirty="0">
                <a:solidFill>
                  <a:srgbClr val="C00000"/>
                </a:solidFill>
              </a:rPr>
              <a:t>SOMMAIRE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1259792"/>
            <a:ext cx="91440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">
              <a:defRPr/>
            </a:pPr>
            <a:endParaRPr lang="fr-FR" sz="10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68580">
              <a:defRPr/>
            </a:pPr>
            <a:r>
              <a:rPr lang="fr-FR" sz="3600" b="1" dirty="0" smtClean="0">
                <a:solidFill>
                  <a:schemeClr val="accent6">
                    <a:lumMod val="50000"/>
                  </a:schemeClr>
                </a:solidFill>
              </a:rPr>
              <a:t>- HISTORIQUE DE LA PRODUCTION NOIX DE CAJOU </a:t>
            </a:r>
            <a:r>
              <a:rPr lang="fr-FR" sz="3600" b="1" dirty="0">
                <a:solidFill>
                  <a:schemeClr val="accent6">
                    <a:lumMod val="50000"/>
                  </a:schemeClr>
                </a:solidFill>
              </a:rPr>
              <a:t>EN COTE </a:t>
            </a:r>
            <a:r>
              <a:rPr lang="fr-FR" sz="3600" b="1" dirty="0" smtClean="0">
                <a:solidFill>
                  <a:schemeClr val="accent6">
                    <a:lumMod val="50000"/>
                  </a:schemeClr>
                </a:solidFill>
              </a:rPr>
              <a:t>D’IVOIRE</a:t>
            </a:r>
          </a:p>
          <a:p>
            <a:pPr marL="68580">
              <a:defRPr/>
            </a:pP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  <a:t>- PRODUCTION DE LA NOIX DE CAJOU SUR LES TROIS DERNIERES ANNEES</a:t>
            </a:r>
          </a:p>
          <a:p>
            <a:pPr marL="68580">
              <a:defRPr/>
            </a:pP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  <a:t>- 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</a:rPr>
              <a:t>INITIATIVES POUR 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  <a:t>L’AMELIORATION 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</a:rPr>
              <a:t>DE LA 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  <a:t>PRODUCTION DE </a:t>
            </a:r>
            <a:r>
              <a:rPr lang="en-US" sz="3600" b="1" dirty="0">
                <a:solidFill>
                  <a:schemeClr val="accent6">
                    <a:lumMod val="50000"/>
                  </a:schemeClr>
                </a:solidFill>
              </a:rPr>
              <a:t>NOIX DE </a:t>
            </a:r>
            <a:r>
              <a:rPr lang="en-US" sz="3600" b="1" dirty="0" smtClean="0">
                <a:solidFill>
                  <a:schemeClr val="accent6">
                    <a:lumMod val="50000"/>
                  </a:schemeClr>
                </a:solidFill>
              </a:rPr>
              <a:t>CAJOU</a:t>
            </a:r>
            <a:endParaRPr lang="en-US" sz="36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68580">
              <a:defRPr/>
            </a:pPr>
            <a:r>
              <a:rPr lang="fr-FR" sz="3600" b="1" dirty="0" smtClean="0">
                <a:solidFill>
                  <a:schemeClr val="accent6">
                    <a:lumMod val="50000"/>
                  </a:schemeClr>
                </a:solidFill>
              </a:rPr>
              <a:t>- PERSPECTIVES SUR LES CINQ PROCHAINES ANNEES</a:t>
            </a:r>
            <a:endParaRPr lang="en-US" sz="36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68580">
              <a:defRPr/>
            </a:pP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68580">
              <a:defRPr/>
            </a:pPr>
            <a:endParaRPr lang="en-US" sz="16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68580">
              <a:defRPr/>
            </a:pPr>
            <a:r>
              <a:rPr lang="en-US" sz="3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n-US" sz="3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9" name="Picture 3" descr="C:\Users\user\AppData\Local\Microsoft\Windows\Temporary Internet Files\Content.IE5\JG799XOE\IMG-20150922-WA00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98724" y="5901237"/>
            <a:ext cx="2372246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01237"/>
            <a:ext cx="349872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22416" y="5901237"/>
            <a:ext cx="349872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978749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 txBox="1">
            <a:spLocks/>
          </p:cNvSpPr>
          <p:nvPr/>
        </p:nvSpPr>
        <p:spPr>
          <a:xfrm>
            <a:off x="2123728" y="0"/>
            <a:ext cx="7020272" cy="12687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75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Georgia" pitchFamily="18" charset="0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en-US" dirty="0" smtClean="0"/>
              <a:t> 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fr-FR" b="1" dirty="0">
                <a:solidFill>
                  <a:schemeClr val="accent6">
                    <a:lumMod val="50000"/>
                  </a:schemeClr>
                </a:solidFill>
              </a:rPr>
              <a:t>HISTORIQUE DE LA PRODUCTION NOIX DE CAJOU EN COTE D’IVOIRE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Content Placeholder 7"/>
          <p:cNvSpPr txBox="1">
            <a:spLocks/>
          </p:cNvSpPr>
          <p:nvPr/>
        </p:nvSpPr>
        <p:spPr>
          <a:xfrm>
            <a:off x="0" y="1268760"/>
            <a:ext cx="9144000" cy="5302990"/>
          </a:xfrm>
          <a:prstGeom prst="rect">
            <a:avLst/>
          </a:prstGeom>
          <a:ln w="25400" cap="flat" cmpd="sng" algn="ctr">
            <a:solidFill>
              <a:schemeClr val="accent3">
                <a:lumMod val="75000"/>
              </a:schemeClr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74320">
              <a:buFont typeface="Wingdings 2" pitchFamily="18" charset="2"/>
              <a:buChar char=""/>
              <a:defRPr/>
            </a:pPr>
            <a:endParaRPr lang="fr-FR" sz="800" b="1" dirty="0" smtClean="0"/>
          </a:p>
          <a:p>
            <a:pPr marL="342900" indent="-342900" algn="just">
              <a:buFont typeface="Wingdings" panose="05000000000000000000" pitchFamily="2" charset="2"/>
              <a:buChar char="v"/>
              <a:defRPr/>
            </a:pPr>
            <a:r>
              <a:rPr lang="fr-FR" sz="2500" b="1" dirty="0" smtClean="0">
                <a:solidFill>
                  <a:schemeClr val="tx1"/>
                </a:solidFill>
              </a:rPr>
              <a:t>INTRODUCTION DE L’ANACARDIER EN COTE D’IVOIRE </a:t>
            </a:r>
          </a:p>
          <a:p>
            <a:pPr algn="just">
              <a:defRPr/>
            </a:pPr>
            <a:r>
              <a:rPr lang="fr-FR" sz="2500" dirty="0" smtClean="0">
                <a:solidFill>
                  <a:schemeClr val="tx1"/>
                </a:solidFill>
              </a:rPr>
              <a:t>A la fin des années 1950</a:t>
            </a:r>
          </a:p>
          <a:p>
            <a:pPr algn="just">
              <a:defRPr/>
            </a:pPr>
            <a:endParaRPr lang="fr-FR" sz="10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v"/>
              <a:defRPr/>
            </a:pPr>
            <a:r>
              <a:rPr lang="fr-FR" sz="2500" b="1" dirty="0" smtClean="0">
                <a:solidFill>
                  <a:schemeClr val="tx1"/>
                </a:solidFill>
              </a:rPr>
              <a:t> RAISON DE L’INTRODUCTION  DE L’ANACARDIER EN CÔTE D’IVOIRE  </a:t>
            </a:r>
          </a:p>
          <a:p>
            <a:pPr algn="just">
              <a:defRPr/>
            </a:pPr>
            <a:r>
              <a:rPr lang="fr-FR" sz="2500" dirty="0" smtClean="0">
                <a:solidFill>
                  <a:schemeClr val="tx1"/>
                </a:solidFill>
              </a:rPr>
              <a:t>L’Anacardier a été introduite en Côte d’Ivoire pour des raisons écologiques : </a:t>
            </a:r>
          </a:p>
          <a:p>
            <a:pPr marL="342900" indent="-342900" algn="just">
              <a:buFontTx/>
              <a:buChar char="-"/>
              <a:defRPr/>
            </a:pPr>
            <a:r>
              <a:rPr lang="fr-FR" sz="2500" dirty="0" smtClean="0">
                <a:solidFill>
                  <a:schemeClr val="tx1"/>
                </a:solidFill>
              </a:rPr>
              <a:t>LUTTER CONTRE L’EROSION  </a:t>
            </a:r>
          </a:p>
          <a:p>
            <a:pPr marL="342900" indent="-342900" algn="just">
              <a:buFontTx/>
              <a:buChar char="-"/>
              <a:defRPr/>
            </a:pPr>
            <a:r>
              <a:rPr lang="fr-FR" sz="2500" dirty="0" smtClean="0">
                <a:solidFill>
                  <a:schemeClr val="tx1"/>
                </a:solidFill>
              </a:rPr>
              <a:t> LUTTER CONTRE LA DEFORESTATION</a:t>
            </a:r>
          </a:p>
          <a:p>
            <a:pPr marL="342900" indent="-342900" algn="just">
              <a:buFontTx/>
              <a:buChar char="-"/>
              <a:defRPr/>
            </a:pPr>
            <a:r>
              <a:rPr lang="fr-FR" sz="2500" dirty="0" smtClean="0">
                <a:solidFill>
                  <a:schemeClr val="tx1"/>
                </a:solidFill>
              </a:rPr>
              <a:t>LUTTER CONTRE L’AVANCE DU DESERT  dans la partie septentrionale du pays</a:t>
            </a:r>
          </a:p>
          <a:p>
            <a:pPr algn="just">
              <a:defRPr/>
            </a:pPr>
            <a:endParaRPr lang="fr-FR" sz="1000" dirty="0" smtClean="0">
              <a:solidFill>
                <a:schemeClr val="tx1"/>
              </a:solidFill>
            </a:endParaRPr>
          </a:p>
          <a:p>
            <a:pPr>
              <a:buFont typeface="Wingdings 2" pitchFamily="18" charset="2"/>
              <a:buNone/>
              <a:defRPr/>
            </a:pPr>
            <a:endParaRPr lang="fr-FR" sz="1800" dirty="0"/>
          </a:p>
        </p:txBody>
      </p:sp>
      <p:pic>
        <p:nvPicPr>
          <p:cNvPr id="11" name="Picture 3" descr="C:\Users\user\AppData\Local\Microsoft\Windows\Temporary Internet Files\Content.IE5\JG799XOE\IMG-20150922-WA00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98724" y="5901237"/>
            <a:ext cx="2372246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01237"/>
            <a:ext cx="349872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22416" y="5901237"/>
            <a:ext cx="349872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922047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 txBox="1">
            <a:spLocks/>
          </p:cNvSpPr>
          <p:nvPr/>
        </p:nvSpPr>
        <p:spPr>
          <a:xfrm>
            <a:off x="2123728" y="0"/>
            <a:ext cx="7020272" cy="12687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75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Georgia" pitchFamily="18" charset="0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en-US" dirty="0" smtClean="0"/>
              <a:t> 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fr-FR" b="1" dirty="0">
                <a:solidFill>
                  <a:schemeClr val="accent6">
                    <a:lumMod val="50000"/>
                  </a:schemeClr>
                </a:solidFill>
              </a:rPr>
              <a:t>HISTORIQUE DE LA PRODUCTION NOIX DE CAJOU EN COTE D’IVOIRE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Content Placeholder 7"/>
          <p:cNvSpPr txBox="1">
            <a:spLocks/>
          </p:cNvSpPr>
          <p:nvPr/>
        </p:nvSpPr>
        <p:spPr>
          <a:xfrm>
            <a:off x="0" y="1268760"/>
            <a:ext cx="9144000" cy="4071884"/>
          </a:xfrm>
          <a:prstGeom prst="rect">
            <a:avLst/>
          </a:prstGeom>
          <a:ln w="25400" cap="flat" cmpd="sng" algn="ctr">
            <a:solidFill>
              <a:schemeClr val="accent3">
                <a:lumMod val="75000"/>
              </a:schemeClr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74320">
              <a:buFont typeface="Wingdings 2" pitchFamily="18" charset="2"/>
              <a:buChar char=""/>
              <a:defRPr/>
            </a:pPr>
            <a:endParaRPr lang="fr-FR" sz="800" b="1" dirty="0" smtClean="0"/>
          </a:p>
          <a:p>
            <a:pPr algn="just">
              <a:defRPr/>
            </a:pPr>
            <a:endParaRPr lang="fr-FR" sz="10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v"/>
              <a:defRPr/>
            </a:pPr>
            <a:r>
              <a:rPr lang="fr-FR" sz="2500" b="1" dirty="0" smtClean="0">
                <a:solidFill>
                  <a:schemeClr val="tx1"/>
                </a:solidFill>
              </a:rPr>
              <a:t> EVOLUTION DE LA PRODUCTION DE NOIX DE CAJOU EN COTE D’IVOIRE </a:t>
            </a:r>
          </a:p>
          <a:p>
            <a:pPr marL="342900" indent="-342900" algn="just">
              <a:buFontTx/>
              <a:buChar char="-"/>
              <a:defRPr/>
            </a:pPr>
            <a:r>
              <a:rPr lang="fr-FR" sz="2500" dirty="0" smtClean="0">
                <a:solidFill>
                  <a:schemeClr val="tx1"/>
                </a:solidFill>
              </a:rPr>
              <a:t>1960  (1) : Production presque nulle </a:t>
            </a:r>
          </a:p>
          <a:p>
            <a:pPr marL="342900" indent="-342900" algn="just">
              <a:buFontTx/>
              <a:buChar char="-"/>
              <a:defRPr/>
            </a:pPr>
            <a:r>
              <a:rPr lang="fr-FR" sz="2500" dirty="0" smtClean="0">
                <a:solidFill>
                  <a:schemeClr val="tx1"/>
                </a:solidFill>
              </a:rPr>
              <a:t>1990  (2) : Environ 19 000 Tonnes </a:t>
            </a:r>
          </a:p>
          <a:p>
            <a:pPr marL="342900" indent="-342900" algn="just">
              <a:buFontTx/>
              <a:buChar char="-"/>
              <a:defRPr/>
            </a:pPr>
            <a:r>
              <a:rPr lang="fr-FR" sz="2500" dirty="0" smtClean="0">
                <a:solidFill>
                  <a:schemeClr val="tx1"/>
                </a:solidFill>
              </a:rPr>
              <a:t> 2005 (3) : 185 000 Tonnes </a:t>
            </a:r>
          </a:p>
          <a:p>
            <a:pPr marL="342900" indent="-342900" algn="just">
              <a:buFontTx/>
              <a:buChar char="-"/>
              <a:defRPr/>
            </a:pPr>
            <a:r>
              <a:rPr lang="fr-FR" sz="2500" dirty="0" smtClean="0">
                <a:solidFill>
                  <a:schemeClr val="tx1"/>
                </a:solidFill>
              </a:rPr>
              <a:t>2010 (4) : 380 000 Tonnes</a:t>
            </a:r>
          </a:p>
          <a:p>
            <a:pPr algn="just">
              <a:defRPr/>
            </a:pPr>
            <a:endParaRPr lang="fr-FR" sz="2500" dirty="0" smtClean="0">
              <a:solidFill>
                <a:schemeClr val="tx1"/>
              </a:solidFill>
            </a:endParaRPr>
          </a:p>
          <a:p>
            <a:pPr algn="just">
              <a:defRPr/>
            </a:pPr>
            <a:endParaRPr lang="fr-FR" sz="1000" dirty="0" smtClean="0">
              <a:solidFill>
                <a:schemeClr val="tx1"/>
              </a:solidFill>
            </a:endParaRPr>
          </a:p>
          <a:p>
            <a:pPr>
              <a:buFont typeface="Wingdings 2" pitchFamily="18" charset="2"/>
              <a:buNone/>
              <a:defRPr/>
            </a:pPr>
            <a:endParaRPr lang="fr-FR" sz="1800" dirty="0"/>
          </a:p>
        </p:txBody>
      </p:sp>
      <p:pic>
        <p:nvPicPr>
          <p:cNvPr id="11" name="Picture 3" descr="C:\Users\user\AppData\Local\Microsoft\Windows\Temporary Internet Files\Content.IE5\JG799XOE\IMG-20150922-WA00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98724" y="5901237"/>
            <a:ext cx="2372246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01237"/>
            <a:ext cx="349872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22416" y="5901237"/>
            <a:ext cx="349872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71447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 txBox="1">
            <a:spLocks/>
          </p:cNvSpPr>
          <p:nvPr/>
        </p:nvSpPr>
        <p:spPr>
          <a:xfrm>
            <a:off x="2123728" y="0"/>
            <a:ext cx="7020272" cy="12687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75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Georgia" pitchFamily="18" charset="0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en-US" dirty="0" smtClean="0"/>
              <a:t> 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fr-FR" b="1" dirty="0">
                <a:solidFill>
                  <a:schemeClr val="accent6">
                    <a:lumMod val="50000"/>
                  </a:schemeClr>
                </a:solidFill>
              </a:rPr>
              <a:t>HISTORIQUE DE LA PRODUCTION NOIX DE CAJOU EN COTE D’IVOIRE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Content Placeholder 7"/>
          <p:cNvSpPr txBox="1">
            <a:spLocks/>
          </p:cNvSpPr>
          <p:nvPr/>
        </p:nvSpPr>
        <p:spPr>
          <a:xfrm>
            <a:off x="-1" y="1268761"/>
            <a:ext cx="9130145" cy="1061829"/>
          </a:xfrm>
          <a:prstGeom prst="rect">
            <a:avLst/>
          </a:prstGeom>
          <a:ln w="25400" cap="flat" cmpd="sng" algn="ctr">
            <a:solidFill>
              <a:schemeClr val="accent3">
                <a:lumMod val="75000"/>
              </a:schemeClr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74320">
              <a:buFont typeface="Wingdings 2" pitchFamily="18" charset="2"/>
              <a:buChar char=""/>
              <a:defRPr/>
            </a:pPr>
            <a:endParaRPr lang="fr-FR" sz="800" b="1" dirty="0" smtClean="0"/>
          </a:p>
          <a:p>
            <a:pPr marL="342900" indent="-342900" algn="just">
              <a:buFont typeface="Wingdings" panose="05000000000000000000" pitchFamily="2" charset="2"/>
              <a:buChar char="v"/>
              <a:defRPr/>
            </a:pPr>
            <a:r>
              <a:rPr lang="fr-FR" sz="2500" b="1" dirty="0" smtClean="0">
                <a:solidFill>
                  <a:schemeClr val="tx1"/>
                </a:solidFill>
              </a:rPr>
              <a:t> EVOLUTION DE LA PRODUCTION DE NOIX DE CAJOU EN COTE D’IVOIRE </a:t>
            </a:r>
            <a:endParaRPr lang="fr-FR" sz="2500" dirty="0"/>
          </a:p>
        </p:txBody>
      </p:sp>
      <p:pic>
        <p:nvPicPr>
          <p:cNvPr id="11" name="Picture 3" descr="C:\Users\user\AppData\Local\Microsoft\Windows\Temporary Internet Files\Content.IE5\JG799XOE\IMG-20150922-WA00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98724" y="5901237"/>
            <a:ext cx="2372246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01237"/>
            <a:ext cx="349872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22416" y="5901237"/>
            <a:ext cx="349872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819441808"/>
              </p:ext>
            </p:extLst>
          </p:nvPr>
        </p:nvGraphicFramePr>
        <p:xfrm>
          <a:off x="0" y="2057399"/>
          <a:ext cx="9144000" cy="38438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xmlns="" val="4281431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 txBox="1">
            <a:spLocks/>
          </p:cNvSpPr>
          <p:nvPr/>
        </p:nvSpPr>
        <p:spPr>
          <a:xfrm>
            <a:off x="2123728" y="63064"/>
            <a:ext cx="7037729" cy="11247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fontScale="900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Georgia" pitchFamily="18" charset="0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PRODUCTION DE LA NOIX DE CAJOU SUR LES TROIS DERNIERES ANNEES</a:t>
            </a:r>
          </a:p>
        </p:txBody>
      </p:sp>
      <p:sp>
        <p:nvSpPr>
          <p:cNvPr id="7" name="Content Placeholder 7"/>
          <p:cNvSpPr txBox="1">
            <a:spLocks/>
          </p:cNvSpPr>
          <p:nvPr/>
        </p:nvSpPr>
        <p:spPr>
          <a:xfrm>
            <a:off x="0" y="1235394"/>
            <a:ext cx="9140476" cy="5900077"/>
          </a:xfrm>
          <a:prstGeom prst="rect">
            <a:avLst/>
          </a:prstGeom>
          <a:ln w="25400" cap="flat" cmpd="sng" algn="ctr">
            <a:solidFill>
              <a:schemeClr val="accent3">
                <a:lumMod val="75000"/>
              </a:schemeClr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Wingdings" panose="05000000000000000000" pitchFamily="2" charset="2"/>
              <a:buChar char="v"/>
              <a:defRPr/>
            </a:pPr>
            <a:r>
              <a:rPr lang="fr-FR" sz="2500" b="1" dirty="0" smtClean="0">
                <a:solidFill>
                  <a:schemeClr val="tx1"/>
                </a:solidFill>
              </a:rPr>
              <a:t>LA CAMPAGNE 2014</a:t>
            </a:r>
          </a:p>
          <a:p>
            <a:pPr marL="68580" algn="l">
              <a:buFont typeface="Wingdings 2" pitchFamily="18" charset="2"/>
              <a:buNone/>
              <a:defRPr/>
            </a:pPr>
            <a:r>
              <a:rPr lang="fr-FR" sz="2500" dirty="0" smtClean="0"/>
              <a:t> </a:t>
            </a:r>
            <a:r>
              <a:rPr lang="fr-FR" sz="2500" dirty="0" smtClean="0">
                <a:solidFill>
                  <a:schemeClr val="tx1"/>
                </a:solidFill>
              </a:rPr>
              <a:t>564 780 Tonnes, 330 000 Producteurs sur 1 250 000 Ha  (surf. </a:t>
            </a:r>
            <a:r>
              <a:rPr lang="fr-FR" sz="2500" dirty="0" err="1" smtClean="0">
                <a:solidFill>
                  <a:schemeClr val="tx1"/>
                </a:solidFill>
              </a:rPr>
              <a:t>cult</a:t>
            </a:r>
            <a:r>
              <a:rPr lang="fr-FR" sz="2500" dirty="0" smtClean="0">
                <a:solidFill>
                  <a:schemeClr val="tx1"/>
                </a:solidFill>
              </a:rPr>
              <a:t>.)</a:t>
            </a:r>
          </a:p>
          <a:p>
            <a:pPr marL="68580" algn="l">
              <a:buFont typeface="Wingdings 2" pitchFamily="18" charset="2"/>
              <a:buNone/>
              <a:defRPr/>
            </a:pPr>
            <a:endParaRPr lang="fr-FR" sz="800" dirty="0" smtClean="0">
              <a:solidFill>
                <a:schemeClr val="tx1"/>
              </a:solidFill>
            </a:endParaRPr>
          </a:p>
          <a:p>
            <a:pPr marL="411480" indent="-342900" algn="l">
              <a:buFont typeface="Wingdings" panose="05000000000000000000" pitchFamily="2" charset="2"/>
              <a:buChar char="v"/>
              <a:defRPr/>
            </a:pPr>
            <a:r>
              <a:rPr lang="fr-FR" sz="2500" b="1" dirty="0" smtClean="0">
                <a:solidFill>
                  <a:schemeClr val="tx1"/>
                </a:solidFill>
              </a:rPr>
              <a:t>LA CAMPAGNE 2015</a:t>
            </a:r>
          </a:p>
          <a:p>
            <a:pPr marL="68580" algn="l">
              <a:defRPr/>
            </a:pPr>
            <a:r>
              <a:rPr lang="fr-FR" sz="2500" dirty="0" smtClean="0">
                <a:solidFill>
                  <a:schemeClr val="tx1"/>
                </a:solidFill>
              </a:rPr>
              <a:t>702 500 Tonnes, 330 000 producteurs sur 1 375 000 HA (Surf. </a:t>
            </a:r>
            <a:r>
              <a:rPr lang="fr-FR" sz="2500" dirty="0" err="1" smtClean="0">
                <a:solidFill>
                  <a:schemeClr val="tx1"/>
                </a:solidFill>
              </a:rPr>
              <a:t>cult</a:t>
            </a:r>
            <a:r>
              <a:rPr lang="fr-FR" sz="2500" dirty="0" smtClean="0">
                <a:solidFill>
                  <a:schemeClr val="tx1"/>
                </a:solidFill>
              </a:rPr>
              <a:t>.) et 102 282 paysans formés</a:t>
            </a:r>
          </a:p>
          <a:p>
            <a:pPr marL="68580" algn="l">
              <a:defRPr/>
            </a:pPr>
            <a:endParaRPr lang="fr-FR" sz="800" b="1" dirty="0" smtClean="0">
              <a:solidFill>
                <a:schemeClr val="tx1"/>
              </a:solidFill>
            </a:endParaRPr>
          </a:p>
          <a:p>
            <a:pPr marL="411480" indent="-342900" algn="l">
              <a:buFont typeface="Wingdings" panose="05000000000000000000" pitchFamily="2" charset="2"/>
              <a:buChar char="v"/>
              <a:defRPr/>
            </a:pPr>
            <a:r>
              <a:rPr lang="fr-FR" sz="2500" b="1" dirty="0" smtClean="0">
                <a:solidFill>
                  <a:schemeClr val="tx1"/>
                </a:solidFill>
              </a:rPr>
              <a:t>LA CAMPAGNE 2016</a:t>
            </a:r>
          </a:p>
          <a:p>
            <a:pPr marL="68580" algn="just">
              <a:buFont typeface="Wingdings 2" pitchFamily="18" charset="2"/>
              <a:buNone/>
              <a:defRPr/>
            </a:pPr>
            <a:r>
              <a:rPr lang="fr-FR" sz="2500" dirty="0" smtClean="0">
                <a:solidFill>
                  <a:schemeClr val="tx1"/>
                </a:solidFill>
              </a:rPr>
              <a:t>650 000 Tonnes  330 000 producteurs sur 1 375 000 Ha (Surf </a:t>
            </a:r>
            <a:r>
              <a:rPr lang="fr-FR" sz="2500" dirty="0" err="1" smtClean="0">
                <a:solidFill>
                  <a:schemeClr val="tx1"/>
                </a:solidFill>
              </a:rPr>
              <a:t>Cult</a:t>
            </a:r>
            <a:r>
              <a:rPr lang="fr-FR" sz="2500" dirty="0" smtClean="0">
                <a:solidFill>
                  <a:schemeClr val="tx1"/>
                </a:solidFill>
              </a:rPr>
              <a:t>) et 149 950 </a:t>
            </a:r>
            <a:r>
              <a:rPr lang="fr-FR" sz="2500" smtClean="0">
                <a:solidFill>
                  <a:schemeClr val="tx1"/>
                </a:solidFill>
              </a:rPr>
              <a:t>producteurs formés</a:t>
            </a:r>
            <a:endParaRPr lang="fr-FR" sz="2500" dirty="0" smtClean="0">
              <a:solidFill>
                <a:schemeClr val="tx1"/>
              </a:solidFill>
            </a:endParaRPr>
          </a:p>
          <a:p>
            <a:pPr marL="68580" algn="just">
              <a:buFont typeface="Wingdings 2" pitchFamily="18" charset="2"/>
              <a:buNone/>
              <a:defRPr/>
            </a:pPr>
            <a:r>
              <a:rPr lang="fr-FR" sz="2500" dirty="0" smtClean="0">
                <a:solidFill>
                  <a:schemeClr val="tx1"/>
                </a:solidFill>
              </a:rPr>
              <a:t>Mauvaises conditions climatiques : </a:t>
            </a:r>
          </a:p>
          <a:p>
            <a:pPr marL="411480" indent="-342900" algn="just">
              <a:buFontTx/>
              <a:buChar char="-"/>
              <a:defRPr/>
            </a:pPr>
            <a:r>
              <a:rPr lang="fr-FR" sz="2500" dirty="0" smtClean="0">
                <a:solidFill>
                  <a:schemeClr val="tx1"/>
                </a:solidFill>
              </a:rPr>
              <a:t>Pluviométrie faible : Baisse de la production,</a:t>
            </a:r>
          </a:p>
          <a:p>
            <a:pPr marL="411480" indent="-342900" algn="just">
              <a:buFontTx/>
              <a:buChar char="-"/>
              <a:defRPr/>
            </a:pPr>
            <a:r>
              <a:rPr lang="fr-FR" sz="2500" dirty="0" smtClean="0">
                <a:solidFill>
                  <a:schemeClr val="tx1"/>
                </a:solidFill>
              </a:rPr>
              <a:t>Récoltes tardives : Dégradation de la qualité</a:t>
            </a:r>
          </a:p>
          <a:p>
            <a:pPr indent="-274320">
              <a:buFont typeface="Wingdings 2" pitchFamily="18" charset="2"/>
              <a:buChar char=""/>
              <a:defRPr/>
            </a:pPr>
            <a:endParaRPr lang="en-US" sz="1800" dirty="0" smtClean="0"/>
          </a:p>
          <a:p>
            <a:pPr>
              <a:buFont typeface="Wingdings 2" pitchFamily="18" charset="2"/>
              <a:buNone/>
              <a:defRPr/>
            </a:pPr>
            <a:endParaRPr lang="fr-FR" sz="1800" dirty="0"/>
          </a:p>
        </p:txBody>
      </p:sp>
      <p:pic>
        <p:nvPicPr>
          <p:cNvPr id="8" name="Picture 3" descr="C:\Users\user\AppData\Local\Microsoft\Windows\Temporary Internet Files\Content.IE5\JG799XOE\IMG-20150922-WA00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98724" y="5901237"/>
            <a:ext cx="2372246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01237"/>
            <a:ext cx="349872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22416" y="5901237"/>
            <a:ext cx="349872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933436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2123728" y="4510"/>
            <a:ext cx="7020272" cy="126424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</a:rPr>
              <a:t>INITIATIVE </a:t>
            </a:r>
            <a:r>
              <a:rPr lang="en-US" sz="3200" dirty="0">
                <a:solidFill>
                  <a:schemeClr val="accent6">
                    <a:lumMod val="50000"/>
                  </a:schemeClr>
                </a:solidFill>
              </a:rPr>
              <a:t>POUR L’AMELIORATION DE LA PRODUCTION DE NOIX DE CAJOU</a:t>
            </a:r>
            <a:r>
              <a:rPr lang="en-US" dirty="0" smtClean="0">
                <a:solidFill>
                  <a:prstClr val="black"/>
                </a:solidFill>
              </a:rPr>
              <a:t> 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1091" y="1268758"/>
            <a:ext cx="9115764" cy="4464497"/>
          </a:xfrm>
          <a:prstGeom prst="rect">
            <a:avLst/>
          </a:prstGeom>
          <a:ln w="25400" cap="flat" cmpd="sng" algn="ctr">
            <a:solidFill>
              <a:schemeClr val="accent3">
                <a:lumMod val="75000"/>
              </a:schemeClr>
            </a:solidFill>
            <a:prstDash val="soli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Wingdings" panose="05000000000000000000" pitchFamily="2" charset="2"/>
              <a:buChar char="v"/>
              <a:defRPr/>
            </a:pPr>
            <a:endParaRPr lang="fr-FR" sz="2500" b="1" dirty="0" smtClean="0">
              <a:solidFill>
                <a:prstClr val="black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v"/>
              <a:defRPr/>
            </a:pPr>
            <a:r>
              <a:rPr lang="fr-FR" sz="2500" b="1" dirty="0" smtClean="0">
                <a:solidFill>
                  <a:prstClr val="black"/>
                </a:solidFill>
              </a:rPr>
              <a:t>PROGRAMME DE RECHERCHE SUR L’AMELIORATION DE LA PRODUCTION </a:t>
            </a:r>
          </a:p>
          <a:p>
            <a:pPr marL="68580" algn="just">
              <a:buFont typeface="Wingdings 2" pitchFamily="18" charset="2"/>
              <a:buNone/>
              <a:defRPr/>
            </a:pPr>
            <a:r>
              <a:rPr lang="fr-FR" sz="2500" dirty="0" smtClean="0">
                <a:solidFill>
                  <a:prstClr val="black"/>
                </a:solidFill>
              </a:rPr>
              <a:t> -  recherche sur l’amélioration variétale </a:t>
            </a:r>
          </a:p>
          <a:p>
            <a:pPr marL="68580" algn="just">
              <a:buFont typeface="Wingdings 2" pitchFamily="18" charset="2"/>
              <a:buNone/>
              <a:defRPr/>
            </a:pPr>
            <a:endParaRPr lang="fr-FR" sz="1200" dirty="0" smtClean="0">
              <a:solidFill>
                <a:prstClr val="black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v"/>
              <a:defRPr/>
            </a:pPr>
            <a:r>
              <a:rPr lang="fr-FR" sz="2500" b="1" dirty="0" smtClean="0">
                <a:solidFill>
                  <a:prstClr val="black"/>
                </a:solidFill>
              </a:rPr>
              <a:t>VULGARISATION  DES RESULTATS DE LA RECHERCHE</a:t>
            </a:r>
          </a:p>
          <a:p>
            <a:pPr marL="411480" indent="-342900" algn="just">
              <a:buFontTx/>
              <a:buChar char="-"/>
              <a:defRPr/>
            </a:pPr>
            <a:r>
              <a:rPr lang="fr-FR" sz="2500" dirty="0" smtClean="0">
                <a:solidFill>
                  <a:prstClr val="black"/>
                </a:solidFill>
              </a:rPr>
              <a:t>Installation de pépiniéristes pour la production et la diffusion de plants greffés issus de la recherche.</a:t>
            </a:r>
          </a:p>
          <a:p>
            <a:pPr marL="411480" indent="-342900" algn="just">
              <a:buFontTx/>
              <a:buChar char="-"/>
              <a:defRPr/>
            </a:pPr>
            <a:r>
              <a:rPr lang="fr-FR" sz="2500" dirty="0" smtClean="0">
                <a:solidFill>
                  <a:prstClr val="black"/>
                </a:solidFill>
              </a:rPr>
              <a:t>Conseil agricole: formation des paysans sur les techniques agricoles environ 250 000 paysans formés en deux ans</a:t>
            </a:r>
          </a:p>
          <a:p>
            <a:pPr marL="411480" indent="-342900" algn="just">
              <a:buFontTx/>
              <a:buChar char="-"/>
              <a:defRPr/>
            </a:pPr>
            <a:r>
              <a:rPr lang="fr-FR" sz="2500" dirty="0" smtClean="0">
                <a:solidFill>
                  <a:prstClr val="black"/>
                </a:solidFill>
              </a:rPr>
              <a:t>Renforcement des capacité :le suivie des paysans formés</a:t>
            </a:r>
          </a:p>
          <a:p>
            <a:pPr marL="411480" indent="-342900" algn="just">
              <a:buFontTx/>
              <a:buChar char="-"/>
              <a:defRPr/>
            </a:pPr>
            <a:endParaRPr lang="fr-FR" sz="2500" dirty="0" smtClean="0">
              <a:solidFill>
                <a:prstClr val="black"/>
              </a:solidFill>
            </a:endParaRPr>
          </a:p>
          <a:p>
            <a:pPr marL="411480" indent="-342900" algn="just">
              <a:buFontTx/>
              <a:buChar char="-"/>
              <a:defRPr/>
            </a:pPr>
            <a:endParaRPr lang="fr-FR" sz="2500" dirty="0" smtClean="0">
              <a:solidFill>
                <a:prstClr val="black"/>
              </a:solidFill>
            </a:endParaRPr>
          </a:p>
          <a:p>
            <a:pPr marL="411480" indent="-342900" algn="just">
              <a:buFontTx/>
              <a:buChar char="-"/>
              <a:defRPr/>
            </a:pPr>
            <a:endParaRPr lang="fr-FR" sz="2500" dirty="0" smtClean="0">
              <a:solidFill>
                <a:prstClr val="black"/>
              </a:solidFill>
            </a:endParaRPr>
          </a:p>
          <a:p>
            <a:pPr marL="411480" indent="-342900" algn="just">
              <a:defRPr/>
            </a:pPr>
            <a:endParaRPr lang="fr-FR" sz="2500" dirty="0" smtClean="0">
              <a:solidFill>
                <a:prstClr val="black"/>
              </a:solidFill>
            </a:endParaRPr>
          </a:p>
          <a:p>
            <a:pPr marL="411480" indent="-342900" algn="just">
              <a:buFontTx/>
              <a:buChar char="-"/>
              <a:defRPr/>
            </a:pPr>
            <a:endParaRPr lang="en-US" sz="2500" dirty="0" smtClean="0">
              <a:solidFill>
                <a:prstClr val="black"/>
              </a:solidFill>
            </a:endParaRPr>
          </a:p>
          <a:p>
            <a:pPr>
              <a:buFont typeface="Wingdings 2" pitchFamily="18" charset="2"/>
              <a:buNone/>
              <a:defRPr/>
            </a:pPr>
            <a:endParaRPr lang="en-US" sz="8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3" descr="C:\Users\user\AppData\Local\Microsoft\Windows\Temporary Internet Files\Content.IE5\JG799XOE\IMG-20150922-WA00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98724" y="5901237"/>
            <a:ext cx="2319943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01237"/>
            <a:ext cx="342158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22416" y="5901237"/>
            <a:ext cx="342158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36286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2123727" y="0"/>
            <a:ext cx="7020273" cy="12687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fr-FR" sz="3200" dirty="0">
                <a:solidFill>
                  <a:schemeClr val="accent6">
                    <a:lumMod val="50000"/>
                  </a:schemeClr>
                </a:solidFill>
              </a:rPr>
              <a:t>PERSPECTIVES SUR LES CINQ PROCHAINES ANNEES</a:t>
            </a:r>
            <a:r>
              <a:rPr lang="en-US" dirty="0" smtClean="0">
                <a:solidFill>
                  <a:prstClr val="black"/>
                </a:solidFill>
              </a:rPr>
              <a:t> 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0" y="1274828"/>
            <a:ext cx="9144000" cy="3789040"/>
          </a:xfrm>
          <a:prstGeom prst="rect">
            <a:avLst/>
          </a:prstGeom>
          <a:ln w="25400" cap="flat" cmpd="sng" algn="ctr">
            <a:solidFill>
              <a:schemeClr val="accent3">
                <a:lumMod val="75000"/>
              </a:schemeClr>
            </a:solidFill>
            <a:prstDash val="soli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Wingdings" panose="05000000000000000000" pitchFamily="2" charset="2"/>
              <a:buChar char="v"/>
              <a:defRPr/>
            </a:pPr>
            <a:r>
              <a:rPr lang="fr-FR" sz="2800" b="1" dirty="0" smtClean="0">
                <a:solidFill>
                  <a:prstClr val="black"/>
                </a:solidFill>
              </a:rPr>
              <a:t>TAUX DE CROISSANCE MOYEN DE LA PRODUCTION DE CAJOU EN COTE D’IVOIRE </a:t>
            </a:r>
          </a:p>
          <a:p>
            <a:pPr algn="just">
              <a:defRPr/>
            </a:pPr>
            <a:r>
              <a:rPr lang="fr-FR" sz="2800" dirty="0" smtClean="0">
                <a:solidFill>
                  <a:srgbClr val="0D0D0D"/>
                </a:solidFill>
              </a:rPr>
              <a:t>Le taux de croissance moyen de la production de Cajou en Côte d’Ivoire est estimé à 13 %.</a:t>
            </a:r>
            <a:r>
              <a:rPr lang="fr-FR" altLang="ja-JP" sz="2800" dirty="0" smtClean="0">
                <a:solidFill>
                  <a:prstClr val="black"/>
                </a:solidFill>
              </a:rPr>
              <a:t> </a:t>
            </a:r>
          </a:p>
          <a:p>
            <a:pPr indent="-274320" algn="just">
              <a:buFont typeface="Wingdings" panose="05000000000000000000" pitchFamily="2" charset="2"/>
              <a:buChar char="ü"/>
              <a:defRPr/>
            </a:pPr>
            <a:endParaRPr lang="en-US" sz="800" dirty="0" smtClean="0">
              <a:solidFill>
                <a:prstClr val="black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v"/>
              <a:defRPr/>
            </a:pPr>
            <a:r>
              <a:rPr lang="fr-FR" sz="2800" b="1" dirty="0" smtClean="0">
                <a:solidFill>
                  <a:prstClr val="black"/>
                </a:solidFill>
              </a:rPr>
              <a:t>PRESPECTIVSES DE PRODUCTION EN </a:t>
            </a:r>
            <a:r>
              <a:rPr lang="fr-FR" sz="2800" b="1" dirty="0">
                <a:solidFill>
                  <a:prstClr val="black"/>
                </a:solidFill>
              </a:rPr>
              <a:t>COTE </a:t>
            </a:r>
            <a:r>
              <a:rPr lang="fr-FR" sz="2800" b="1" dirty="0" smtClean="0">
                <a:solidFill>
                  <a:prstClr val="black"/>
                </a:solidFill>
              </a:rPr>
              <a:t>D’IVOIRE POUR LES CINQ PRCHAINES ANNEES </a:t>
            </a:r>
            <a:endParaRPr lang="fr-FR" sz="2800" b="1" dirty="0">
              <a:solidFill>
                <a:prstClr val="black"/>
              </a:solidFill>
            </a:endParaRPr>
          </a:p>
          <a:p>
            <a:pPr algn="just">
              <a:defRPr/>
            </a:pPr>
            <a:r>
              <a:rPr lang="en-US" sz="2800" dirty="0" smtClean="0">
                <a:solidFill>
                  <a:schemeClr val="tx1"/>
                </a:solidFill>
              </a:rPr>
              <a:t>Tenant </a:t>
            </a:r>
            <a:r>
              <a:rPr lang="en-US" sz="2800" dirty="0" err="1" smtClean="0">
                <a:solidFill>
                  <a:schemeClr val="tx1"/>
                </a:solidFill>
              </a:rPr>
              <a:t>compte</a:t>
            </a:r>
            <a:r>
              <a:rPr lang="en-US" sz="2800" dirty="0" smtClean="0">
                <a:solidFill>
                  <a:schemeClr val="tx1"/>
                </a:solidFill>
              </a:rPr>
              <a:t> des dispositions </a:t>
            </a:r>
            <a:r>
              <a:rPr lang="en-US" sz="2800" dirty="0" err="1" smtClean="0">
                <a:solidFill>
                  <a:schemeClr val="tx1"/>
                </a:solidFill>
              </a:rPr>
              <a:t>prises</a:t>
            </a:r>
            <a:r>
              <a:rPr lang="en-US" sz="2800" dirty="0" smtClean="0">
                <a:solidFill>
                  <a:schemeClr val="tx1"/>
                </a:solidFill>
              </a:rPr>
              <a:t> pour </a:t>
            </a:r>
            <a:r>
              <a:rPr lang="en-US" sz="2800" dirty="0" err="1" smtClean="0">
                <a:solidFill>
                  <a:schemeClr val="tx1"/>
                </a:solidFill>
              </a:rPr>
              <a:t>une</a:t>
            </a:r>
            <a:r>
              <a:rPr lang="en-US" sz="2800" dirty="0" smtClean="0">
                <a:solidFill>
                  <a:schemeClr val="tx1"/>
                </a:solidFill>
              </a:rPr>
              <a:t> augmentation continue de la production (</a:t>
            </a:r>
            <a:r>
              <a:rPr lang="en-US" sz="2800" dirty="0" err="1" smtClean="0">
                <a:solidFill>
                  <a:schemeClr val="tx1"/>
                </a:solidFill>
              </a:rPr>
              <a:t>Voir</a:t>
            </a:r>
            <a:r>
              <a:rPr lang="en-US" sz="2800" dirty="0" smtClean="0">
                <a:solidFill>
                  <a:schemeClr val="tx1"/>
                </a:solidFill>
              </a:rPr>
              <a:t> slit </a:t>
            </a:r>
            <a:r>
              <a:rPr lang="en-US" sz="2800" dirty="0" err="1" smtClean="0">
                <a:solidFill>
                  <a:schemeClr val="tx1"/>
                </a:solidFill>
              </a:rPr>
              <a:t>précédent</a:t>
            </a:r>
            <a:r>
              <a:rPr lang="en-US" sz="2800" dirty="0" smtClean="0">
                <a:solidFill>
                  <a:schemeClr val="tx1"/>
                </a:solidFill>
              </a:rPr>
              <a:t>), le </a:t>
            </a:r>
            <a:r>
              <a:rPr lang="en-US" sz="2800" dirty="0" err="1" smtClean="0">
                <a:solidFill>
                  <a:schemeClr val="tx1"/>
                </a:solidFill>
              </a:rPr>
              <a:t>taux</a:t>
            </a:r>
            <a:r>
              <a:rPr lang="en-US" sz="2800" dirty="0" smtClean="0">
                <a:solidFill>
                  <a:schemeClr val="tx1"/>
                </a:solidFill>
              </a:rPr>
              <a:t> de </a:t>
            </a:r>
            <a:r>
              <a:rPr lang="en-US" sz="2800" dirty="0" err="1" smtClean="0">
                <a:solidFill>
                  <a:schemeClr val="tx1"/>
                </a:solidFill>
              </a:rPr>
              <a:t>croissance</a:t>
            </a:r>
            <a:r>
              <a:rPr lang="en-US" sz="2800" dirty="0" smtClean="0">
                <a:solidFill>
                  <a:schemeClr val="tx1"/>
                </a:solidFill>
              </a:rPr>
              <a:t> de 13 % </a:t>
            </a:r>
            <a:r>
              <a:rPr lang="en-US" sz="2800" dirty="0" err="1" smtClean="0">
                <a:solidFill>
                  <a:schemeClr val="tx1"/>
                </a:solidFill>
              </a:rPr>
              <a:t>peut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être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utilisé</a:t>
            </a:r>
            <a:r>
              <a:rPr lang="en-US" sz="2800" dirty="0" smtClean="0">
                <a:solidFill>
                  <a:schemeClr val="tx1"/>
                </a:solidFill>
              </a:rPr>
              <a:t> sans </a:t>
            </a:r>
            <a:r>
              <a:rPr lang="en-US" sz="2800" dirty="0" err="1" smtClean="0">
                <a:solidFill>
                  <a:schemeClr val="tx1"/>
                </a:solidFill>
              </a:rPr>
              <a:t>risque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d’erreur</a:t>
            </a:r>
            <a:r>
              <a:rPr lang="en-US" sz="2800" dirty="0" smtClean="0">
                <a:solidFill>
                  <a:schemeClr val="tx1"/>
                </a:solidFill>
              </a:rPr>
              <a:t> pour la </a:t>
            </a:r>
            <a:r>
              <a:rPr lang="en-US" sz="2800" dirty="0" err="1" smtClean="0">
                <a:solidFill>
                  <a:schemeClr val="tx1"/>
                </a:solidFill>
              </a:rPr>
              <a:t>période</a:t>
            </a:r>
            <a:r>
              <a:rPr lang="en-US" sz="2800" dirty="0" smtClean="0">
                <a:solidFill>
                  <a:schemeClr val="tx1"/>
                </a:solidFill>
              </a:rPr>
              <a:t> de 2017 à 2021.</a:t>
            </a:r>
          </a:p>
          <a:p>
            <a:pPr>
              <a:buFont typeface="Wingdings 2" pitchFamily="18" charset="2"/>
              <a:buNone/>
              <a:defRPr/>
            </a:pPr>
            <a:endParaRPr lang="en-US" sz="8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3" descr="C:\Users\user\AppData\Local\Microsoft\Windows\Temporary Internet Files\Content.IE5\JG799XOE\IMG-20150922-WA00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98724" y="5901237"/>
            <a:ext cx="2372246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01237"/>
            <a:ext cx="349872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22416" y="5901237"/>
            <a:ext cx="349872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188908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2123727" y="0"/>
            <a:ext cx="7020273" cy="12687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fr-FR" sz="3200" dirty="0">
                <a:solidFill>
                  <a:schemeClr val="accent6">
                    <a:lumMod val="50000"/>
                  </a:schemeClr>
                </a:solidFill>
              </a:rPr>
              <a:t>PERSPECTIVES SUR LES CINQ PROCHAINES ANNEES</a:t>
            </a:r>
            <a:r>
              <a:rPr lang="en-US" dirty="0" smtClean="0">
                <a:solidFill>
                  <a:prstClr val="black"/>
                </a:solidFill>
              </a:rPr>
              <a:t> 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0" y="1274828"/>
            <a:ext cx="9144000" cy="3789040"/>
          </a:xfrm>
          <a:prstGeom prst="rect">
            <a:avLst/>
          </a:prstGeom>
          <a:ln w="25400" cap="flat" cmpd="sng" algn="ctr">
            <a:solidFill>
              <a:schemeClr val="accent3">
                <a:lumMod val="75000"/>
              </a:schemeClr>
            </a:solidFill>
            <a:prstDash val="soli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Wingdings" panose="05000000000000000000" pitchFamily="2" charset="2"/>
              <a:buChar char="v"/>
              <a:defRPr/>
            </a:pPr>
            <a:r>
              <a:rPr lang="fr-FR" sz="2800" b="1" dirty="0" smtClean="0">
                <a:solidFill>
                  <a:prstClr val="black"/>
                </a:solidFill>
              </a:rPr>
              <a:t> La prévision de production de 2017 est de 715 000 Tonnes </a:t>
            </a:r>
          </a:p>
          <a:p>
            <a:pPr algn="just">
              <a:defRPr/>
            </a:pPr>
            <a:endParaRPr lang="fr-FR" sz="2800" b="1" dirty="0" smtClean="0">
              <a:solidFill>
                <a:prstClr val="black"/>
              </a:solidFill>
            </a:endParaRPr>
          </a:p>
          <a:p>
            <a:pPr algn="just">
              <a:defRPr/>
            </a:pPr>
            <a:endParaRPr lang="en-US" sz="2800" dirty="0" smtClean="0">
              <a:solidFill>
                <a:schemeClr val="tx1"/>
              </a:solidFill>
            </a:endParaRPr>
          </a:p>
          <a:p>
            <a:pPr>
              <a:buFont typeface="Wingdings 2" pitchFamily="18" charset="2"/>
              <a:buNone/>
              <a:defRPr/>
            </a:pPr>
            <a:endParaRPr lang="en-US" sz="800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3" descr="C:\Users\user\AppData\Local\Microsoft\Windows\Temporary Internet Files\Content.IE5\JG799XOE\IMG-20150922-WA00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98724" y="5901237"/>
            <a:ext cx="2372246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01237"/>
            <a:ext cx="349872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saturation sat="1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22416" y="5901237"/>
            <a:ext cx="3498724" cy="9567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64124022"/>
              </p:ext>
            </p:extLst>
          </p:nvPr>
        </p:nvGraphicFramePr>
        <p:xfrm>
          <a:off x="13855" y="1916832"/>
          <a:ext cx="9130145" cy="39071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57843"/>
                <a:gridCol w="5072302"/>
              </a:tblGrid>
              <a:tr h="534917">
                <a:tc>
                  <a:txBody>
                    <a:bodyPr/>
                    <a:lstStyle/>
                    <a:p>
                      <a:pPr algn="ctr" fontAlgn="b"/>
                      <a:r>
                        <a:rPr lang="fr-FR" sz="3600" b="1" i="1" u="none" strike="noStrike" dirty="0">
                          <a:effectLst/>
                        </a:rPr>
                        <a:t>ANNEE</a:t>
                      </a:r>
                      <a:endParaRPr lang="fr-FR" sz="3600" b="1" i="1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3600" b="1" i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PRODUCTION</a:t>
                      </a:r>
                      <a:endParaRPr lang="fr-FR" sz="3600" b="1" i="1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34917">
                <a:tc>
                  <a:txBody>
                    <a:bodyPr/>
                    <a:lstStyle/>
                    <a:p>
                      <a:pPr algn="ctr" fontAlgn="b"/>
                      <a:r>
                        <a:rPr lang="fr-FR" sz="3600" u="none" strike="noStrike" dirty="0" smtClean="0">
                          <a:effectLst/>
                        </a:rPr>
                        <a:t>2016 (1)</a:t>
                      </a:r>
                      <a:endParaRPr lang="fr-FR" sz="3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600" u="none" strike="noStrike">
                          <a:effectLst/>
                        </a:rPr>
                        <a:t>             650 000   </a:t>
                      </a:r>
                      <a:endParaRPr lang="fr-FR" sz="3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34917">
                <a:tc>
                  <a:txBody>
                    <a:bodyPr/>
                    <a:lstStyle/>
                    <a:p>
                      <a:pPr algn="ctr" fontAlgn="b"/>
                      <a:r>
                        <a:rPr lang="fr-FR" sz="3600" u="none" strike="noStrike" dirty="0" smtClean="0">
                          <a:effectLst/>
                        </a:rPr>
                        <a:t>2017 (2)</a:t>
                      </a:r>
                      <a:endParaRPr lang="fr-FR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600" u="none" strike="noStrike" dirty="0">
                          <a:effectLst/>
                        </a:rPr>
                        <a:t>             715 </a:t>
                      </a:r>
                      <a:r>
                        <a:rPr lang="fr-FR" sz="3600" u="none" strike="noStrike" dirty="0" smtClean="0">
                          <a:effectLst/>
                        </a:rPr>
                        <a:t>000*   </a:t>
                      </a:r>
                      <a:endParaRPr lang="fr-FR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34917">
                <a:tc>
                  <a:txBody>
                    <a:bodyPr/>
                    <a:lstStyle/>
                    <a:p>
                      <a:pPr algn="ctr" fontAlgn="b"/>
                      <a:r>
                        <a:rPr lang="fr-FR" sz="3600" u="none" strike="noStrike" dirty="0" smtClean="0">
                          <a:effectLst/>
                        </a:rPr>
                        <a:t>2018 (3)</a:t>
                      </a:r>
                      <a:endParaRPr lang="fr-FR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600" u="none" strike="noStrike" dirty="0">
                          <a:effectLst/>
                        </a:rPr>
                        <a:t>             810 000   </a:t>
                      </a:r>
                      <a:endParaRPr lang="fr-FR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34917">
                <a:tc>
                  <a:txBody>
                    <a:bodyPr/>
                    <a:lstStyle/>
                    <a:p>
                      <a:pPr algn="ctr" fontAlgn="b"/>
                      <a:r>
                        <a:rPr lang="fr-FR" sz="3600" u="none" strike="noStrike" dirty="0" smtClean="0">
                          <a:effectLst/>
                        </a:rPr>
                        <a:t>2019 (4)</a:t>
                      </a:r>
                      <a:endParaRPr lang="fr-FR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600" u="none" strike="noStrike" dirty="0">
                          <a:effectLst/>
                        </a:rPr>
                        <a:t>             915 000   </a:t>
                      </a:r>
                      <a:endParaRPr lang="fr-FR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34917">
                <a:tc>
                  <a:txBody>
                    <a:bodyPr/>
                    <a:lstStyle/>
                    <a:p>
                      <a:pPr algn="ctr" fontAlgn="b"/>
                      <a:r>
                        <a:rPr lang="fr-FR" sz="3600" u="none" strike="noStrike" dirty="0" smtClean="0">
                          <a:effectLst/>
                        </a:rPr>
                        <a:t>2020 (5)</a:t>
                      </a:r>
                      <a:endParaRPr lang="fr-FR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600" u="none" strike="noStrike" dirty="0">
                          <a:effectLst/>
                        </a:rPr>
                        <a:t>          1 030 000   </a:t>
                      </a:r>
                      <a:endParaRPr lang="fr-FR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34917">
                <a:tc>
                  <a:txBody>
                    <a:bodyPr/>
                    <a:lstStyle/>
                    <a:p>
                      <a:pPr algn="ctr" fontAlgn="b"/>
                      <a:r>
                        <a:rPr lang="fr-FR" sz="3600" u="none" strike="noStrike" dirty="0" smtClean="0">
                          <a:effectLst/>
                        </a:rPr>
                        <a:t>2021 (6)</a:t>
                      </a:r>
                      <a:endParaRPr lang="fr-FR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3600" u="none" strike="noStrike" dirty="0">
                          <a:effectLst/>
                        </a:rPr>
                        <a:t>          1 165 000   </a:t>
                      </a:r>
                      <a:endParaRPr lang="fr-FR" sz="3600" u="none" strike="noStrike" dirty="0" smtClean="0">
                        <a:effectLst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872757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1491</TotalTime>
  <Words>783</Words>
  <Application>Microsoft Office PowerPoint</Application>
  <PresentationFormat>On-screen Show (4:3)</PresentationFormat>
  <Paragraphs>128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PERSPECTIVES DE CROISSANCE DE LA PRODUCTION DE NOIX DE CAJOU EN COTE D’IVOIRE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 THANK YOU FOR YOUR ATTENTION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presentation title here</dc:title>
  <dc:creator>GSV</dc:creator>
  <cp:lastModifiedBy>Mani.b</cp:lastModifiedBy>
  <cp:revision>83</cp:revision>
  <dcterms:created xsi:type="dcterms:W3CDTF">2015-08-17T04:28:34Z</dcterms:created>
  <dcterms:modified xsi:type="dcterms:W3CDTF">2017-02-14T12:20:03Z</dcterms:modified>
</cp:coreProperties>
</file>