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2" r:id="rId2"/>
    <p:sldId id="263" r:id="rId3"/>
    <p:sldId id="264" r:id="rId4"/>
    <p:sldId id="283" r:id="rId5"/>
    <p:sldId id="284" r:id="rId6"/>
    <p:sldId id="265" r:id="rId7"/>
    <p:sldId id="278" r:id="rId8"/>
    <p:sldId id="279" r:id="rId9"/>
    <p:sldId id="285" r:id="rId10"/>
    <p:sldId id="287" r:id="rId11"/>
    <p:sldId id="289" r:id="rId12"/>
    <p:sldId id="280" r:id="rId13"/>
    <p:sldId id="288" r:id="rId14"/>
  </p:sldIdLst>
  <p:sldSz cx="9144000" cy="6858000" type="screen4x3"/>
  <p:notesSz cx="6877050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660"/>
  </p:normalViewPr>
  <p:slideViewPr>
    <p:cSldViewPr>
      <p:cViewPr varScale="1">
        <p:scale>
          <a:sx n="78" d="100"/>
          <a:sy n="78" d="100"/>
        </p:scale>
        <p:origin x="-184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AEC-CI\ANACARDE\EXPORTATIONS%20NATIONALES%20DE%20LA%20NOIX%20DE%20CAJOU\SYNTHESE%202014%202015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line3DChart>
        <c:grouping val="standard"/>
        <c:varyColors val="0"/>
        <c:ser>
          <c:idx val="0"/>
          <c:order val="0"/>
          <c:tx>
            <c:strRef>
              <c:f>Feuil2!$C$9</c:f>
              <c:strCache>
                <c:ptCount val="1"/>
                <c:pt idx="0">
                  <c:v>ANNEE</c:v>
                </c:pt>
              </c:strCache>
            </c:strRef>
          </c:tx>
          <c:val>
            <c:numRef>
              <c:f>Feuil2!$D$9:$G$9</c:f>
              <c:numCache>
                <c:formatCode>General</c:formatCode>
                <c:ptCount val="4"/>
                <c:pt idx="0">
                  <c:v>1960.0</c:v>
                </c:pt>
                <c:pt idx="1">
                  <c:v>1990.0</c:v>
                </c:pt>
                <c:pt idx="2">
                  <c:v>2005.0</c:v>
                </c:pt>
                <c:pt idx="3">
                  <c:v>2010.0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Feuil2!$C$10</c:f>
              <c:strCache>
                <c:ptCount val="1"/>
                <c:pt idx="0">
                  <c:v>PRODUCTION</c:v>
                </c:pt>
              </c:strCache>
            </c:strRef>
          </c:tx>
          <c:val>
            <c:numRef>
              <c:f>Feuil2!$D$10:$G$10</c:f>
              <c:numCache>
                <c:formatCode>General</c:formatCode>
                <c:ptCount val="4"/>
                <c:pt idx="0">
                  <c:v>0.0</c:v>
                </c:pt>
                <c:pt idx="1">
                  <c:v>19000.0</c:v>
                </c:pt>
                <c:pt idx="2">
                  <c:v>185000.0</c:v>
                </c:pt>
                <c:pt idx="3">
                  <c:v>380000.0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7448904"/>
        <c:axId val="2107451880"/>
        <c:axId val="2107455064"/>
      </c:line3DChart>
      <c:catAx>
        <c:axId val="2107448904"/>
        <c:scaling>
          <c:orientation val="minMax"/>
        </c:scaling>
        <c:delete val="0"/>
        <c:axPos val="b"/>
        <c:majorTickMark val="out"/>
        <c:minorTickMark val="none"/>
        <c:tickLblPos val="nextTo"/>
        <c:crossAx val="2107451880"/>
        <c:crosses val="autoZero"/>
        <c:auto val="1"/>
        <c:lblAlgn val="ctr"/>
        <c:lblOffset val="100"/>
        <c:noMultiLvlLbl val="0"/>
      </c:catAx>
      <c:valAx>
        <c:axId val="2107451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07448904"/>
        <c:crosses val="autoZero"/>
        <c:crossBetween val="between"/>
      </c:valAx>
      <c:serAx>
        <c:axId val="2107455064"/>
        <c:scaling>
          <c:orientation val="minMax"/>
        </c:scaling>
        <c:delete val="1"/>
        <c:axPos val="b"/>
        <c:majorTickMark val="out"/>
        <c:minorTickMark val="none"/>
        <c:tickLblPos val="none"/>
        <c:crossAx val="2107451880"/>
        <c:crosses val="autoZero"/>
      </c:ser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l">
              <a:defRPr sz="13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5404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r">
              <a:defRPr sz="1300"/>
            </a:lvl1pPr>
          </a:lstStyle>
          <a:p>
            <a:fld id="{B61C010D-9021-4BE2-9E4A-4F7897FFE783}" type="datetimeFigureOut">
              <a:rPr lang="en-IN" smtClean="0"/>
              <a:pPr/>
              <a:t>09/02/17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5404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r">
              <a:defRPr sz="1300"/>
            </a:lvl1pPr>
          </a:lstStyle>
          <a:p>
            <a:fld id="{B3DDDC7A-2C20-4EDA-8D75-3BBC765D0FA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368696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l">
              <a:defRPr sz="13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5404" y="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/>
          <a:lstStyle>
            <a:lvl1pPr algn="r">
              <a:defRPr sz="1300"/>
            </a:lvl1pPr>
          </a:lstStyle>
          <a:p>
            <a:fld id="{6B9E5261-002C-4F0C-97B5-5281EBB501B1}" type="datetimeFigureOut">
              <a:rPr lang="en-US" smtClean="0"/>
              <a:pPr/>
              <a:t>09/02/17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51" tIns="48225" rIns="96451" bIns="48225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705" y="4751348"/>
            <a:ext cx="5501640" cy="4501277"/>
          </a:xfrm>
          <a:prstGeom prst="rect">
            <a:avLst/>
          </a:prstGeom>
        </p:spPr>
        <p:txBody>
          <a:bodyPr vert="horz" lIns="96451" tIns="48225" rIns="96451" bIns="482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l">
              <a:defRPr sz="13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5404" y="9500960"/>
            <a:ext cx="2980055" cy="500142"/>
          </a:xfrm>
          <a:prstGeom prst="rect">
            <a:avLst/>
          </a:prstGeom>
        </p:spPr>
        <p:txBody>
          <a:bodyPr vert="horz" lIns="96451" tIns="48225" rIns="96451" bIns="48225" rtlCol="0" anchor="b"/>
          <a:lstStyle>
            <a:lvl1pPr algn="r">
              <a:defRPr sz="1300"/>
            </a:lvl1pPr>
          </a:lstStyle>
          <a:p>
            <a:fld id="{82C5ECAC-B616-4F6F-B657-7DAB3B51BF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878419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003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10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42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11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42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12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15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13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21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42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3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897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89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5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8897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232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7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960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8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42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9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54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IN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YOUR COMPANY LOGO HERE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968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167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759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52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110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086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144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248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3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155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052" y="2189185"/>
            <a:ext cx="8586790" cy="3954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123728" y="1248268"/>
            <a:ext cx="7020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2" name="Picture 2" descr="Z:\WCC logo 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0754" y="6431"/>
            <a:ext cx="2134482" cy="1272151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0000"/>
                </a:solidFill>
              </a:defRPr>
            </a:lvl1pPr>
          </a:lstStyle>
          <a:p>
            <a:r>
              <a:rPr lang="en-GB" dirty="0" smtClean="0"/>
              <a:t>YOUR COMPANY LOGO HERE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17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hyperlink" Target="mailto:meite@aec-ci.com" TargetMode="External"/><Relationship Id="rId7" Type="http://schemas.openxmlformats.org/officeDocument/2006/relationships/hyperlink" Target="mailto:info@aec-ci.com" TargetMode="External"/><Relationship Id="rId8" Type="http://schemas.openxmlformats.org/officeDocument/2006/relationships/hyperlink" Target="mailto:meit_inza@yahoo.fr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2808312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/>
              <a:t>PERSPECTIVES DE CROISSANCE DE LA PRODUCTION DE NOIX DE CAJOU EN COTE D’IVOIRE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en-IN" sz="900" dirty="0" smtClean="0"/>
          </a:p>
          <a:p>
            <a:r>
              <a:rPr lang="en-US" u="sng" dirty="0" err="1" smtClean="0"/>
              <a:t>Présenté</a:t>
            </a:r>
            <a:r>
              <a:rPr lang="en-US" u="sng" dirty="0" smtClean="0"/>
              <a:t> </a:t>
            </a:r>
            <a:r>
              <a:rPr lang="en-US" u="sng" dirty="0" smtClean="0"/>
              <a:t>par :</a:t>
            </a:r>
            <a:r>
              <a:rPr lang="en-US" dirty="0" smtClean="0"/>
              <a:t> </a:t>
            </a:r>
            <a:r>
              <a:rPr lang="en-IN" dirty="0" smtClean="0"/>
              <a:t> </a:t>
            </a:r>
            <a:endParaRPr lang="en-IN" dirty="0" smtClean="0"/>
          </a:p>
          <a:p>
            <a:endParaRPr lang="en-IN" dirty="0" smtClean="0"/>
          </a:p>
          <a:p>
            <a:r>
              <a:rPr lang="en-IN" dirty="0" smtClean="0"/>
              <a:t>AWUDJA </a:t>
            </a:r>
            <a:r>
              <a:rPr lang="en-IN" dirty="0" smtClean="0"/>
              <a:t>William  </a:t>
            </a:r>
            <a:endParaRPr lang="en-IN" dirty="0" smtClean="0"/>
          </a:p>
          <a:p>
            <a:r>
              <a:rPr lang="en-IN" dirty="0" smtClean="0"/>
              <a:t>Conseiller du Président de l’AEC-CI </a:t>
            </a:r>
          </a:p>
          <a:p>
            <a:r>
              <a:rPr lang="en-IN" dirty="0" smtClean="0"/>
              <a:t>Chargé de</a:t>
            </a:r>
            <a:r>
              <a:rPr lang="en-IN" dirty="0" smtClean="0"/>
              <a:t> </a:t>
            </a:r>
            <a:r>
              <a:rPr lang="en-IN" dirty="0" smtClean="0"/>
              <a:t>la </a:t>
            </a:r>
            <a:r>
              <a:rPr lang="en-IN" dirty="0"/>
              <a:t>C</a:t>
            </a:r>
            <a:r>
              <a:rPr lang="en-IN" dirty="0" smtClean="0"/>
              <a:t>ommercialisation intérieure</a:t>
            </a:r>
            <a:endParaRPr lang="en-IN" dirty="0"/>
          </a:p>
        </p:txBody>
      </p:sp>
      <p:pic>
        <p:nvPicPr>
          <p:cNvPr id="4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-6591"/>
            <a:ext cx="2372246" cy="1275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164" y="-6590"/>
            <a:ext cx="4722084" cy="127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447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2132856"/>
            <a:ext cx="9144000" cy="2808312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fr-FR" sz="2400" b="1" dirty="0" smtClean="0">
                <a:solidFill>
                  <a:prstClr val="black"/>
                </a:solidFill>
              </a:rPr>
              <a:t>La croissance de la production de la noix de cajou en Côte d’Ivoire doit inciter les opérateurs économiques à une transformation accrue sur place de la noix de cajou pour atteindre les objectifs de pays émergeants. L’état, dans sa logique de modernisation de l’agriculture, doit continuer à soutenir les producteurs</a:t>
            </a:r>
            <a:r>
              <a:rPr lang="fr-FR" sz="2400" dirty="0" smtClean="0">
                <a:solidFill>
                  <a:prstClr val="black"/>
                </a:solidFill>
              </a:rPr>
              <a:t>  </a:t>
            </a:r>
            <a:r>
              <a:rPr lang="fr-FR" sz="2400" b="1" dirty="0" smtClean="0">
                <a:solidFill>
                  <a:prstClr val="black"/>
                </a:solidFill>
              </a:rPr>
              <a:t>pour une bonne pratique </a:t>
            </a:r>
            <a:r>
              <a:rPr lang="fr-FR" sz="2400" b="1" dirty="0" smtClean="0">
                <a:solidFill>
                  <a:prstClr val="black"/>
                </a:solidFill>
              </a:rPr>
              <a:t>agricole.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162" y="0"/>
            <a:ext cx="7020273" cy="126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6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1247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5496" y="1412776"/>
            <a:ext cx="9144000" cy="4536504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400" dirty="0" smtClean="0">
                <a:solidFill>
                  <a:schemeClr val="tx1"/>
                </a:solidFill>
              </a:rPr>
              <a:t>A la suite de l’Etat, les opérateurs privés s’organisent pour la promotion de la </a:t>
            </a:r>
            <a:r>
              <a:rPr lang="fr-FR" sz="2400" dirty="0" smtClean="0">
                <a:solidFill>
                  <a:schemeClr val="tx1"/>
                </a:solidFill>
              </a:rPr>
              <a:t>filière anacarde ivoirienne.</a:t>
            </a:r>
          </a:p>
          <a:p>
            <a:pPr algn="just"/>
            <a:endParaRPr lang="fr-FR" sz="800" dirty="0">
              <a:solidFill>
                <a:schemeClr val="tx1"/>
              </a:solidFill>
            </a:endParaRPr>
          </a:p>
          <a:p>
            <a:pPr algn="just"/>
            <a:r>
              <a:rPr lang="fr-FR" sz="2400" dirty="0" smtClean="0">
                <a:solidFill>
                  <a:schemeClr val="tx1"/>
                </a:solidFill>
              </a:rPr>
              <a:t>Ainsi, l</a:t>
            </a:r>
            <a:r>
              <a:rPr lang="fr-FR" sz="2400" dirty="0" smtClean="0">
                <a:solidFill>
                  <a:schemeClr val="tx1"/>
                </a:solidFill>
              </a:rPr>
              <a:t>’Association des Exportateurs de Cajou de C</a:t>
            </a:r>
            <a:r>
              <a:rPr lang="fr-FR" sz="2400" dirty="0" smtClean="0">
                <a:solidFill>
                  <a:schemeClr val="tx1"/>
                </a:solidFill>
              </a:rPr>
              <a:t>ôt</a:t>
            </a:r>
            <a:r>
              <a:rPr lang="fr-FR" sz="2400" dirty="0" smtClean="0">
                <a:solidFill>
                  <a:schemeClr val="tx1"/>
                </a:solidFill>
              </a:rPr>
              <a:t>e d’Ivoire (AEC-CI) </a:t>
            </a:r>
            <a:r>
              <a:rPr lang="fr-FR" sz="2400" dirty="0" smtClean="0">
                <a:solidFill>
                  <a:schemeClr val="tx1"/>
                </a:solidFill>
              </a:rPr>
              <a:t>ambitionne </a:t>
            </a:r>
            <a:r>
              <a:rPr lang="fr-FR" sz="2400" dirty="0">
                <a:solidFill>
                  <a:schemeClr val="tx1"/>
                </a:solidFill>
              </a:rPr>
              <a:t>d’instituer un Symposium International qui regroupera chaque année toutes sommités mondiales du cajou sur le sol </a:t>
            </a:r>
            <a:r>
              <a:rPr lang="fr-FR" sz="2400" dirty="0" smtClean="0">
                <a:solidFill>
                  <a:schemeClr val="tx1"/>
                </a:solidFill>
              </a:rPr>
              <a:t>ivoirien pour parler des questions de commercialisation des noix de cajou.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fr-FR" sz="2400" dirty="0">
                <a:solidFill>
                  <a:schemeClr val="tx1"/>
                </a:solidFill>
              </a:rPr>
              <a:t>Pour ce faire, la première édition de cette manifestation internationale dénommée Journée Nationale des Exportateurs de Côte d’Ivoire, en abrégée JNEC-CI, </a:t>
            </a:r>
            <a:r>
              <a:rPr lang="fr-FR" sz="2400" dirty="0" smtClean="0">
                <a:solidFill>
                  <a:schemeClr val="tx1"/>
                </a:solidFill>
              </a:rPr>
              <a:t>est </a:t>
            </a:r>
            <a:r>
              <a:rPr lang="fr-FR" sz="2400" dirty="0">
                <a:solidFill>
                  <a:schemeClr val="tx1"/>
                </a:solidFill>
              </a:rPr>
              <a:t>prévue pour se dérouler du 24 au 25 </a:t>
            </a:r>
            <a:r>
              <a:rPr lang="fr-FR" sz="2400" dirty="0" smtClean="0">
                <a:solidFill>
                  <a:schemeClr val="tx1"/>
                </a:solidFill>
              </a:rPr>
              <a:t>février </a:t>
            </a:r>
            <a:r>
              <a:rPr lang="fr-FR" sz="2400" dirty="0">
                <a:solidFill>
                  <a:schemeClr val="tx1"/>
                </a:solidFill>
              </a:rPr>
              <a:t>2017, au RADISSON </a:t>
            </a:r>
            <a:r>
              <a:rPr lang="fr-FR" sz="2400" dirty="0" smtClean="0">
                <a:solidFill>
                  <a:schemeClr val="tx1"/>
                </a:solidFill>
              </a:rPr>
              <a:t>BLUE </a:t>
            </a:r>
            <a:r>
              <a:rPr lang="fr-FR" sz="2400" dirty="0">
                <a:solidFill>
                  <a:schemeClr val="tx1"/>
                </a:solidFill>
              </a:rPr>
              <a:t>HOTEL ABIDJAN AIRPORT</a:t>
            </a:r>
            <a:r>
              <a:rPr lang="fr-FR" sz="2400" dirty="0" smtClean="0">
                <a:solidFill>
                  <a:schemeClr val="tx1"/>
                </a:solidFill>
              </a:rPr>
              <a:t>.</a:t>
            </a:r>
            <a:r>
              <a:rPr lang="fr-FR" sz="2400" b="1" dirty="0">
                <a:solidFill>
                  <a:prstClr val="black"/>
                </a:solidFill>
              </a:rPr>
              <a:t> </a:t>
            </a:r>
            <a:endParaRPr lang="fr-F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fr-FR" sz="2400" b="1" dirty="0" smtClean="0">
                <a:solidFill>
                  <a:prstClr val="black"/>
                </a:solidFill>
              </a:rPr>
              <a:t>Nous </a:t>
            </a:r>
            <a:r>
              <a:rPr lang="fr-FR" sz="2400" b="1" dirty="0">
                <a:solidFill>
                  <a:prstClr val="black"/>
                </a:solidFill>
              </a:rPr>
              <a:t>vous invitons donc en RCI pour découvrir:   JNEC-CI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162" y="116632"/>
            <a:ext cx="702027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9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123" y="5921823"/>
            <a:ext cx="3385877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5"/>
          <p:cNvSpPr txBox="1">
            <a:spLocks/>
          </p:cNvSpPr>
          <p:nvPr/>
        </p:nvSpPr>
        <p:spPr>
          <a:xfrm>
            <a:off x="2112579" y="0"/>
            <a:ext cx="7031421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algn="ctr">
              <a:defRPr/>
            </a:pPr>
            <a:endParaRPr lang="en-US" sz="3300" b="1" dirty="0">
              <a:solidFill>
                <a:srgbClr val="F79646">
                  <a:lumMod val="50000"/>
                </a:srgbClr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2162" y="0"/>
            <a:ext cx="7020273" cy="126876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33" y="3068960"/>
            <a:ext cx="3835899" cy="25547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8800"/>
            <a:ext cx="6386635" cy="131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555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123" y="5921823"/>
            <a:ext cx="3385877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5"/>
          <p:cNvSpPr txBox="1">
            <a:spLocks/>
          </p:cNvSpPr>
          <p:nvPr/>
        </p:nvSpPr>
        <p:spPr>
          <a:xfrm>
            <a:off x="2112579" y="0"/>
            <a:ext cx="7031421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algn="ctr">
              <a:defRPr/>
            </a:pPr>
            <a:endParaRPr lang="en-US" sz="3300" b="1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400" dirty="0" smtClean="0">
                <a:solidFill>
                  <a:schemeClr val="accent6">
                    <a:lumMod val="50000"/>
                  </a:schemeClr>
                </a:solidFill>
              </a:rPr>
              <a:t> THANK YOU FOR YOUR ATTENTION</a:t>
            </a:r>
            <a:endParaRPr lang="fr-FR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032240"/>
            <a:ext cx="91440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prstClr val="black"/>
                </a:solidFill>
              </a:rPr>
              <a:t>AWUDJA KOMI WILLIAM </a:t>
            </a:r>
            <a:endParaRPr lang="fr-FR" sz="4000" b="1" dirty="0">
              <a:solidFill>
                <a:prstClr val="black"/>
              </a:solidFill>
            </a:endParaRPr>
          </a:p>
          <a:p>
            <a:pPr algn="ctr"/>
            <a:endParaRPr lang="fr-FR" sz="700" b="1" dirty="0">
              <a:solidFill>
                <a:prstClr val="black"/>
              </a:solidFill>
            </a:endParaRPr>
          </a:p>
          <a:p>
            <a:pPr algn="ctr"/>
            <a:r>
              <a:rPr lang="en-US" sz="2800" dirty="0" err="1" smtClean="0">
                <a:solidFill>
                  <a:prstClr val="black"/>
                </a:solidFill>
              </a:rPr>
              <a:t>Conseiller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du </a:t>
            </a:r>
            <a:r>
              <a:rPr lang="en-US" sz="2800" dirty="0" err="1" smtClean="0">
                <a:solidFill>
                  <a:prstClr val="black"/>
                </a:solidFill>
              </a:rPr>
              <a:t>Président</a:t>
            </a:r>
            <a:r>
              <a:rPr lang="en-US" sz="2800" dirty="0" smtClean="0">
                <a:solidFill>
                  <a:prstClr val="black"/>
                </a:solidFill>
              </a:rPr>
              <a:t> de </a:t>
            </a:r>
            <a:r>
              <a:rPr lang="en-US" sz="2800" dirty="0">
                <a:solidFill>
                  <a:prstClr val="black"/>
                </a:solidFill>
              </a:rPr>
              <a:t>l’ AECCI</a:t>
            </a:r>
            <a:endParaRPr lang="en-US" sz="2800" dirty="0" smtClean="0">
              <a:solidFill>
                <a:prstClr val="black"/>
              </a:solidFill>
            </a:endParaRPr>
          </a:p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Chargé de la </a:t>
            </a:r>
            <a:r>
              <a:rPr lang="en-US" sz="2800" dirty="0" err="1" smtClean="0">
                <a:solidFill>
                  <a:prstClr val="black"/>
                </a:solidFill>
              </a:rPr>
              <a:t>Commercialisation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</a:rPr>
              <a:t>Intérieure</a:t>
            </a:r>
            <a:endParaRPr lang="en-US" sz="2800" dirty="0">
              <a:solidFill>
                <a:prstClr val="black"/>
              </a:solidFill>
            </a:endParaRPr>
          </a:p>
          <a:p>
            <a:pPr algn="ctr"/>
            <a:endParaRPr lang="en-US" sz="700" dirty="0">
              <a:solidFill>
                <a:prstClr val="black"/>
              </a:solidFill>
            </a:endParaRPr>
          </a:p>
          <a:p>
            <a:pPr algn="ctr"/>
            <a:r>
              <a:rPr lang="fr-FR" sz="2400" dirty="0">
                <a:solidFill>
                  <a:prstClr val="black"/>
                </a:solidFill>
              </a:rPr>
              <a:t> E-mails </a:t>
            </a:r>
            <a:r>
              <a:rPr lang="fr-FR" sz="2400" dirty="0" smtClean="0">
                <a:solidFill>
                  <a:srgbClr val="0070C0"/>
                </a:solidFill>
              </a:rPr>
              <a:t>:</a:t>
            </a:r>
            <a:r>
              <a:rPr lang="fr-FR" sz="2400" dirty="0" smtClean="0">
                <a:solidFill>
                  <a:schemeClr val="accent1"/>
                </a:solidFill>
              </a:rPr>
              <a:t>william.awudja</a:t>
            </a:r>
            <a:r>
              <a:rPr lang="fr-FR" sz="2400" u="sng" dirty="0" smtClean="0">
                <a:solidFill>
                  <a:schemeClr val="accent1"/>
                </a:solidFill>
                <a:hlinkClick r:id="rId6"/>
              </a:rPr>
              <a:t>@aec-ci.com</a:t>
            </a:r>
            <a:r>
              <a:rPr lang="fr-FR" sz="2400" dirty="0" smtClean="0">
                <a:solidFill>
                  <a:schemeClr val="accent1"/>
                </a:solidFill>
              </a:rPr>
              <a:t> </a:t>
            </a:r>
            <a:r>
              <a:rPr lang="fr-FR" sz="2400" dirty="0">
                <a:solidFill>
                  <a:schemeClr val="accent1"/>
                </a:solidFill>
              </a:rPr>
              <a:t>/ </a:t>
            </a:r>
            <a:r>
              <a:rPr lang="fr-FR" sz="2400" u="sng" dirty="0">
                <a:solidFill>
                  <a:schemeClr val="accent1"/>
                </a:solidFill>
                <a:hlinkClick r:id="rId7"/>
              </a:rPr>
              <a:t>info@aec-ci.com</a:t>
            </a:r>
            <a:r>
              <a:rPr lang="fr-FR" sz="2400" dirty="0">
                <a:solidFill>
                  <a:schemeClr val="accent1"/>
                </a:solidFill>
              </a:rPr>
              <a:t> / </a:t>
            </a:r>
            <a:r>
              <a:rPr lang="fr-FR" sz="2400" u="sng" dirty="0" smtClean="0">
                <a:solidFill>
                  <a:schemeClr val="accent1"/>
                </a:solidFill>
              </a:rPr>
              <a:t>willy_bps</a:t>
            </a:r>
            <a:r>
              <a:rPr lang="fr-FR" sz="2400" u="sng" dirty="0" smtClean="0">
                <a:solidFill>
                  <a:schemeClr val="accent1"/>
                </a:solidFill>
                <a:hlinkClick r:id="rId8"/>
              </a:rPr>
              <a:t>@yahoo.fr</a:t>
            </a:r>
            <a:endParaRPr lang="fr-FR" sz="2400" u="sng" dirty="0">
              <a:solidFill>
                <a:schemeClr val="accent1"/>
              </a:solidFill>
            </a:endParaRPr>
          </a:p>
          <a:p>
            <a:endParaRPr lang="fr-FR" sz="700" u="sng" dirty="0">
              <a:solidFill>
                <a:prstClr val="black"/>
              </a:solidFill>
            </a:endParaRPr>
          </a:p>
          <a:p>
            <a:pPr algn="ctr"/>
            <a:r>
              <a:rPr lang="fr-FR" sz="3200" dirty="0">
                <a:solidFill>
                  <a:prstClr val="black"/>
                </a:solidFill>
              </a:rPr>
              <a:t>Site internet : www.aec-ci.com</a:t>
            </a:r>
          </a:p>
          <a:p>
            <a:r>
              <a:rPr lang="fr-FR" b="1" dirty="0" smtClean="0">
                <a:solidFill>
                  <a:prstClr val="black"/>
                </a:solidFill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59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5776" y="116632"/>
            <a:ext cx="554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</a:rPr>
              <a:t>SOMMAIRE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506264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algn="just">
              <a:defRPr/>
            </a:pPr>
            <a:endParaRPr lang="fr-FR" sz="1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640080" indent="-571500" algn="just">
              <a:buFont typeface="Wingdings" charset="2"/>
              <a:buChar char="Ø"/>
              <a:defRPr/>
            </a:pP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Historique de la production de noix de cajou en C</a:t>
            </a: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ô</a:t>
            </a: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te d’Ivoire</a:t>
            </a:r>
          </a:p>
          <a:p>
            <a:pPr marL="640080" indent="-571500" algn="just">
              <a:buFont typeface="Wingdings" charset="2"/>
              <a:buChar char="Ø"/>
              <a:defRPr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Production de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noix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de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cajou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sur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les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trois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dernières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années</a:t>
            </a:r>
            <a:endParaRPr lang="en-US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640080" indent="-571500" algn="just">
              <a:buFont typeface="Wingdings" charset="2"/>
              <a:buChar char="Ø"/>
              <a:defRPr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Initiatives pour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l’amélioration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de la production et de la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qualité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 des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</a:rPr>
              <a:t>noix</a:t>
            </a:r>
            <a:endParaRPr lang="en-US" sz="3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640080" indent="-571500" algn="just">
              <a:buFont typeface="Wingdings" charset="2"/>
              <a:buChar char="Ø"/>
              <a:defRPr/>
            </a:pP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Perspectives sur les cinq prochaines années</a:t>
            </a: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3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8749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0" y="1268760"/>
            <a:ext cx="9144000" cy="491826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INTRODUCTION DE L’ANACARDIER EN COTE D’IVOIRE </a:t>
            </a:r>
          </a:p>
          <a:p>
            <a:pPr algn="just"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La culture de l’anacarde à débuté vers 1959 au nord de la RCI</a:t>
            </a:r>
          </a:p>
          <a:p>
            <a:pPr algn="just">
              <a:defRPr/>
            </a:pPr>
            <a:endParaRPr lang="fr-FR" sz="1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RAISON DE L’INTRODUCTION  DE L’ANACARDIER EN CÔTE D’IVOIRE  </a:t>
            </a:r>
          </a:p>
          <a:p>
            <a:pPr algn="just"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L’Anacardier a été introduite en Côte d’Ivoire pour des raisons écologiques : </a:t>
            </a:r>
          </a:p>
          <a:p>
            <a:pPr marL="635000" indent="260350" algn="just">
              <a:buFont typeface="Wingdings" charset="2"/>
              <a:buChar char="Ø"/>
              <a:defRPr/>
            </a:pPr>
            <a:r>
              <a:rPr lang="fr-FR" sz="2500" dirty="0">
                <a:solidFill>
                  <a:schemeClr val="tx1"/>
                </a:solidFill>
              </a:rPr>
              <a:t> </a:t>
            </a:r>
            <a:r>
              <a:rPr lang="fr-FR" sz="2500" dirty="0" smtClean="0">
                <a:solidFill>
                  <a:schemeClr val="tx1"/>
                </a:solidFill>
              </a:rPr>
              <a:t>Amélioration du sol (lutte contre l’</a:t>
            </a:r>
            <a:r>
              <a:rPr lang="fr-FR" sz="2500" dirty="0" smtClean="0">
                <a:solidFill>
                  <a:schemeClr val="tx1"/>
                </a:solidFill>
              </a:rPr>
              <a:t>é</a:t>
            </a:r>
            <a:r>
              <a:rPr lang="fr-FR" sz="2500" dirty="0" smtClean="0">
                <a:solidFill>
                  <a:schemeClr val="tx1"/>
                </a:solidFill>
              </a:rPr>
              <a:t>rosion) </a:t>
            </a:r>
          </a:p>
          <a:p>
            <a:pPr marL="635000" indent="260350" algn="just">
              <a:buFont typeface="Wingdings" charset="2"/>
              <a:buChar char="Ø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  Lutte contre la déforestation</a:t>
            </a:r>
          </a:p>
          <a:p>
            <a:pPr marL="635000" indent="260350" algn="just">
              <a:buFont typeface="Wingdings" charset="2"/>
              <a:buChar char="Ø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 Lutte contre l’avance du désert  </a:t>
            </a:r>
          </a:p>
          <a:p>
            <a:pPr algn="just">
              <a:defRPr/>
            </a:pPr>
            <a:endParaRPr lang="fr-FR" sz="10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fr-FR" sz="18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204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0" y="1268760"/>
            <a:ext cx="9144000" cy="453354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algn="just">
              <a:defRPr/>
            </a:pPr>
            <a:endParaRPr lang="fr-FR" sz="1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EVOLUTION DE LA PRODUCTION DE NOIX DE CAJOU EN COTE D’IVOIRE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1960  (1) : Production presque nulle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1970      : Début de production à but commerciale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1990  (2) : Environ 19 000 Tonnes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 2005 (3) : 185 000 Tonnes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2010 (4) : 380 000 Tonnes</a:t>
            </a:r>
          </a:p>
          <a:p>
            <a:pPr algn="just">
              <a:defRPr/>
            </a:pPr>
            <a:endParaRPr lang="fr-FR" sz="25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fr-FR" sz="10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fr-FR" sz="18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447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-1" y="1268761"/>
            <a:ext cx="9130145" cy="106182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EVOLUTION DE LA PRODUCTION DE NOIX DE CAJOU EN COTE D’IVOIRE </a:t>
            </a:r>
            <a:endParaRPr lang="fr-FR" sz="25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441808"/>
              </p:ext>
            </p:extLst>
          </p:nvPr>
        </p:nvGraphicFramePr>
        <p:xfrm>
          <a:off x="0" y="2057399"/>
          <a:ext cx="9144000" cy="384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281431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63064"/>
            <a:ext cx="7037729" cy="11247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PRODUCTION DE LA NOIX DE CAJOU SUR LES TROIS DERNIERES ANNEES</a:t>
            </a:r>
          </a:p>
        </p:txBody>
      </p:sp>
      <p:sp>
        <p:nvSpPr>
          <p:cNvPr id="7" name="Content Placeholder 7"/>
          <p:cNvSpPr txBox="1">
            <a:spLocks/>
          </p:cNvSpPr>
          <p:nvPr/>
        </p:nvSpPr>
        <p:spPr>
          <a:xfrm>
            <a:off x="0" y="1479725"/>
            <a:ext cx="9140476" cy="4613571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CAMPAGNE </a:t>
            </a:r>
            <a:r>
              <a:rPr lang="fr-FR" sz="2500" b="1" dirty="0" smtClean="0">
                <a:solidFill>
                  <a:schemeClr val="tx1"/>
                </a:solidFill>
              </a:rPr>
              <a:t>2014</a:t>
            </a:r>
          </a:p>
          <a:p>
            <a:pPr marL="68580" algn="l">
              <a:buFont typeface="Wingdings 2" pitchFamily="18" charset="2"/>
              <a:buNone/>
              <a:defRPr/>
            </a:pPr>
            <a:r>
              <a:rPr lang="fr-FR" sz="2500" dirty="0" smtClean="0"/>
              <a:t> </a:t>
            </a:r>
            <a:r>
              <a:rPr lang="fr-FR" sz="2500" dirty="0" smtClean="0">
                <a:solidFill>
                  <a:schemeClr val="tx1"/>
                </a:solidFill>
              </a:rPr>
              <a:t>564 780 </a:t>
            </a:r>
            <a:r>
              <a:rPr lang="fr-FR" sz="2500" dirty="0" smtClean="0">
                <a:solidFill>
                  <a:schemeClr val="tx1"/>
                </a:solidFill>
              </a:rPr>
              <a:t>tonnes pour environ 330 </a:t>
            </a:r>
            <a:r>
              <a:rPr lang="fr-FR" sz="2500" dirty="0" smtClean="0">
                <a:solidFill>
                  <a:schemeClr val="tx1"/>
                </a:solidFill>
              </a:rPr>
              <a:t>000 </a:t>
            </a:r>
            <a:r>
              <a:rPr lang="fr-FR" sz="2500" dirty="0" smtClean="0">
                <a:solidFill>
                  <a:schemeClr val="tx1"/>
                </a:solidFill>
              </a:rPr>
              <a:t>producteurs</a:t>
            </a:r>
          </a:p>
          <a:p>
            <a:pPr marL="68580" algn="l">
              <a:buFont typeface="Wingdings 2" pitchFamily="18" charset="2"/>
              <a:buNone/>
              <a:defRPr/>
            </a:pPr>
            <a:endParaRPr lang="fr-FR" sz="800" dirty="0">
              <a:solidFill>
                <a:schemeClr val="tx1"/>
              </a:solidFill>
            </a:endParaRPr>
          </a:p>
          <a:p>
            <a:pPr marL="68580" algn="l">
              <a:buFont typeface="Wingdings 2" pitchFamily="18" charset="2"/>
              <a:buNone/>
              <a:defRPr/>
            </a:pPr>
            <a:endParaRPr lang="fr-FR" sz="800" dirty="0" smtClean="0">
              <a:solidFill>
                <a:schemeClr val="tx1"/>
              </a:solidFill>
            </a:endParaRPr>
          </a:p>
          <a:p>
            <a:pPr marL="41148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CAMPAGNE </a:t>
            </a:r>
            <a:r>
              <a:rPr lang="fr-FR" sz="2500" b="1" dirty="0" smtClean="0">
                <a:solidFill>
                  <a:schemeClr val="tx1"/>
                </a:solidFill>
              </a:rPr>
              <a:t>2015</a:t>
            </a:r>
          </a:p>
          <a:p>
            <a:pPr marL="439738" indent="374650" algn="l">
              <a:buFont typeface="Wingdings" charset="2"/>
              <a:buChar char="Ø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702 500 </a:t>
            </a:r>
            <a:r>
              <a:rPr lang="fr-FR" sz="2500" dirty="0">
                <a:solidFill>
                  <a:schemeClr val="tx1"/>
                </a:solidFill>
              </a:rPr>
              <a:t>tonnes </a:t>
            </a:r>
            <a:r>
              <a:rPr lang="fr-FR" sz="2500" dirty="0" smtClean="0">
                <a:solidFill>
                  <a:schemeClr val="tx1"/>
                </a:solidFill>
              </a:rPr>
              <a:t>(+24,38%) </a:t>
            </a:r>
            <a:r>
              <a:rPr lang="fr-FR" sz="2500" dirty="0" smtClean="0">
                <a:solidFill>
                  <a:schemeClr val="tx1"/>
                </a:solidFill>
              </a:rPr>
              <a:t>pour environ 330 </a:t>
            </a:r>
            <a:r>
              <a:rPr lang="fr-FR" sz="2500" dirty="0" smtClean="0">
                <a:solidFill>
                  <a:schemeClr val="tx1"/>
                </a:solidFill>
              </a:rPr>
              <a:t>000 </a:t>
            </a:r>
            <a:r>
              <a:rPr lang="fr-FR" sz="2500" dirty="0" smtClean="0">
                <a:solidFill>
                  <a:schemeClr val="tx1"/>
                </a:solidFill>
              </a:rPr>
              <a:t>producteurs</a:t>
            </a:r>
          </a:p>
          <a:p>
            <a:pPr marL="439738" indent="374650" algn="l">
              <a:buFont typeface="Wingdings" charset="2"/>
              <a:buChar char="Ø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Formation de 102 </a:t>
            </a:r>
            <a:r>
              <a:rPr lang="fr-FR" sz="2500" dirty="0" smtClean="0">
                <a:solidFill>
                  <a:schemeClr val="tx1"/>
                </a:solidFill>
              </a:rPr>
              <a:t>282 </a:t>
            </a:r>
            <a:r>
              <a:rPr lang="fr-FR" sz="2500" dirty="0" smtClean="0">
                <a:solidFill>
                  <a:schemeClr val="tx1"/>
                </a:solidFill>
              </a:rPr>
              <a:t>producteurs</a:t>
            </a:r>
          </a:p>
          <a:p>
            <a:pPr marL="439738" algn="l">
              <a:defRPr/>
            </a:pPr>
            <a:endParaRPr lang="fr-FR" sz="800" b="1" dirty="0" smtClean="0">
              <a:solidFill>
                <a:schemeClr val="tx1"/>
              </a:solidFill>
            </a:endParaRPr>
          </a:p>
          <a:p>
            <a:pPr marL="41148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CAMPAGNE </a:t>
            </a:r>
            <a:r>
              <a:rPr lang="fr-FR" sz="2500" b="1" dirty="0" smtClean="0">
                <a:solidFill>
                  <a:schemeClr val="tx1"/>
                </a:solidFill>
              </a:rPr>
              <a:t>2016</a:t>
            </a:r>
          </a:p>
          <a:p>
            <a:pPr marL="439738" indent="374650" algn="l">
              <a:buFont typeface="Wingdings" charset="2"/>
              <a:buChar char="Ø"/>
              <a:defRPr/>
            </a:pPr>
            <a:r>
              <a:rPr lang="fr-FR" sz="2500" dirty="0">
                <a:solidFill>
                  <a:schemeClr val="tx1"/>
                </a:solidFill>
              </a:rPr>
              <a:t>650 000 </a:t>
            </a:r>
            <a:r>
              <a:rPr lang="fr-FR" sz="2500" dirty="0">
                <a:solidFill>
                  <a:schemeClr val="tx1"/>
                </a:solidFill>
              </a:rPr>
              <a:t>tonnes </a:t>
            </a:r>
            <a:r>
              <a:rPr lang="fr-FR" sz="2500" dirty="0">
                <a:solidFill>
                  <a:schemeClr val="tx1"/>
                </a:solidFill>
              </a:rPr>
              <a:t>(- 8%) pour environ 350 000 producteurs </a:t>
            </a:r>
          </a:p>
          <a:p>
            <a:pPr marL="439738" indent="374650" algn="l">
              <a:buFont typeface="Wingdings" charset="2"/>
              <a:buChar char="Ø"/>
              <a:defRPr/>
            </a:pPr>
            <a:r>
              <a:rPr lang="fr-FR" sz="2500" dirty="0">
                <a:solidFill>
                  <a:schemeClr val="tx1"/>
                </a:solidFill>
              </a:rPr>
              <a:t>149 950 producteurs formés </a:t>
            </a:r>
          </a:p>
          <a:p>
            <a:pPr marL="439738" indent="374650" algn="l">
              <a:buFont typeface="Wingdings" charset="2"/>
              <a:buChar char="Ø"/>
              <a:defRPr/>
            </a:pPr>
            <a:r>
              <a:rPr lang="fr-FR" sz="2500" dirty="0">
                <a:solidFill>
                  <a:schemeClr val="tx1"/>
                </a:solidFill>
              </a:rPr>
              <a:t>Mauvaises conditions </a:t>
            </a:r>
            <a:r>
              <a:rPr lang="fr-FR" sz="2500" dirty="0" smtClean="0">
                <a:solidFill>
                  <a:schemeClr val="tx1"/>
                </a:solidFill>
              </a:rPr>
              <a:t>climatiques: Baisse </a:t>
            </a:r>
            <a:r>
              <a:rPr lang="fr-FR" sz="2500" dirty="0">
                <a:solidFill>
                  <a:schemeClr val="tx1"/>
                </a:solidFill>
              </a:rPr>
              <a:t>de la </a:t>
            </a:r>
            <a:r>
              <a:rPr lang="fr-FR" sz="2500" dirty="0" smtClean="0">
                <a:solidFill>
                  <a:schemeClr val="tx1"/>
                </a:solidFill>
              </a:rPr>
              <a:t>production;</a:t>
            </a:r>
            <a:endParaRPr lang="en-US" sz="1800" dirty="0" smtClean="0"/>
          </a:p>
        </p:txBody>
      </p:sp>
      <p:pic>
        <p:nvPicPr>
          <p:cNvPr id="8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115" y="6237311"/>
            <a:ext cx="2372246" cy="7594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7312"/>
            <a:ext cx="3563888" cy="62068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2" y="6237310"/>
            <a:ext cx="3498728" cy="6206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3436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8" y="4510"/>
            <a:ext cx="7020272" cy="12642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INITIATIVE 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POUR L’AMELIORATION DE LA PRODUCTION DE NOIX DE CAJOU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091" y="1268758"/>
            <a:ext cx="9115764" cy="4680522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endParaRPr lang="fr-FR" sz="2500" b="1" dirty="0" smtClean="0">
              <a:solidFill>
                <a:prstClr val="black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prstClr val="black"/>
                </a:solidFill>
              </a:rPr>
              <a:t>PROGRAMME DE RECHERCHE SUR L’AMELIORATION DE LA PRODUCTION </a:t>
            </a:r>
          </a:p>
          <a:p>
            <a:pPr marL="68580" algn="just">
              <a:buFont typeface="Wingdings 2" pitchFamily="18" charset="2"/>
              <a:buNone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 -  </a:t>
            </a:r>
            <a:r>
              <a:rPr lang="fr-FR" sz="2500" dirty="0">
                <a:solidFill>
                  <a:prstClr val="black"/>
                </a:solidFill>
              </a:rPr>
              <a:t>R</a:t>
            </a:r>
            <a:r>
              <a:rPr lang="fr-FR" sz="2500" dirty="0" smtClean="0">
                <a:solidFill>
                  <a:prstClr val="black"/>
                </a:solidFill>
              </a:rPr>
              <a:t>echerche </a:t>
            </a:r>
            <a:r>
              <a:rPr lang="fr-FR" sz="2500" dirty="0" smtClean="0">
                <a:solidFill>
                  <a:prstClr val="black"/>
                </a:solidFill>
              </a:rPr>
              <a:t>pour</a:t>
            </a:r>
            <a:r>
              <a:rPr lang="fr-FR" sz="2500" dirty="0" smtClean="0">
                <a:solidFill>
                  <a:prstClr val="black"/>
                </a:solidFill>
              </a:rPr>
              <a:t> </a:t>
            </a:r>
            <a:r>
              <a:rPr lang="fr-FR" sz="2500" dirty="0" smtClean="0">
                <a:solidFill>
                  <a:prstClr val="black"/>
                </a:solidFill>
              </a:rPr>
              <a:t>l’amélioration variétale (CNRA)</a:t>
            </a:r>
          </a:p>
          <a:p>
            <a:pPr marL="68580" algn="just">
              <a:buFont typeface="Wingdings 2" pitchFamily="18" charset="2"/>
              <a:buNone/>
              <a:defRPr/>
            </a:pPr>
            <a:endParaRPr lang="fr-FR" sz="1200" dirty="0" smtClean="0">
              <a:solidFill>
                <a:prstClr val="black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prstClr val="black"/>
                </a:solidFill>
              </a:rPr>
              <a:t>VULGARISATION  DES RESULTATS DE LA RECHERCHE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Installation des pépiniéristes pour la production et la diffusion de plants greffés issus de la recherche.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Conseil agricole: formation des </a:t>
            </a:r>
            <a:r>
              <a:rPr lang="fr-FR" sz="2500" dirty="0" smtClean="0">
                <a:solidFill>
                  <a:prstClr val="black"/>
                </a:solidFill>
              </a:rPr>
              <a:t>producteurs </a:t>
            </a:r>
            <a:r>
              <a:rPr lang="fr-FR" sz="2500" dirty="0" smtClean="0">
                <a:solidFill>
                  <a:prstClr val="black"/>
                </a:solidFill>
              </a:rPr>
              <a:t>sur les techniques agricoles </a:t>
            </a:r>
            <a:r>
              <a:rPr lang="fr-FR" sz="2500" dirty="0" smtClean="0">
                <a:solidFill>
                  <a:prstClr val="black"/>
                </a:solidFill>
              </a:rPr>
              <a:t>(environ </a:t>
            </a:r>
            <a:r>
              <a:rPr lang="fr-FR" sz="2500" dirty="0" smtClean="0">
                <a:solidFill>
                  <a:prstClr val="black"/>
                </a:solidFill>
              </a:rPr>
              <a:t>250 000 paysans formés en </a:t>
            </a:r>
            <a:r>
              <a:rPr lang="fr-FR" sz="2500" dirty="0">
                <a:solidFill>
                  <a:prstClr val="black"/>
                </a:solidFill>
              </a:rPr>
              <a:t>2</a:t>
            </a:r>
            <a:r>
              <a:rPr lang="fr-FR" sz="2500" dirty="0" smtClean="0">
                <a:solidFill>
                  <a:prstClr val="black"/>
                </a:solidFill>
              </a:rPr>
              <a:t> ans)</a:t>
            </a: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Renforcement des capacités :le suivi des producteurs  formés</a:t>
            </a: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19943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2158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2158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286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PERSPECTIVES SUR LES CINQ PROCHAINES ANNEES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8"/>
            <a:ext cx="9144000" cy="3789040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TAUX MOYEN DE CROISSANCE  DE LA </a:t>
            </a:r>
            <a:r>
              <a:rPr lang="fr-FR" sz="2800" b="1" dirty="0" smtClean="0">
                <a:solidFill>
                  <a:prstClr val="black"/>
                </a:solidFill>
              </a:rPr>
              <a:t>PRODUCTION</a:t>
            </a:r>
            <a:endParaRPr lang="fr-FR" sz="2800" b="1" dirty="0" smtClean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fr-FR" sz="2800" dirty="0" smtClean="0">
                <a:solidFill>
                  <a:srgbClr val="0D0D0D"/>
                </a:solidFill>
              </a:rPr>
              <a:t>  </a:t>
            </a:r>
            <a:r>
              <a:rPr lang="fr-FR" sz="2800" dirty="0" smtClean="0">
                <a:solidFill>
                  <a:srgbClr val="0D0D0D"/>
                </a:solidFill>
              </a:rPr>
              <a:t>Les initiatives au niveau de la rechercher et du conseil agricole pourraient </a:t>
            </a:r>
            <a:r>
              <a:rPr lang="fr-FR" sz="2800" dirty="0" smtClean="0">
                <a:solidFill>
                  <a:srgbClr val="0D0D0D"/>
                </a:solidFill>
              </a:rPr>
              <a:t>faire passer </a:t>
            </a:r>
            <a:r>
              <a:rPr lang="fr-FR" sz="2800" dirty="0" smtClean="0">
                <a:solidFill>
                  <a:srgbClr val="0D0D0D"/>
                </a:solidFill>
              </a:rPr>
              <a:t> </a:t>
            </a:r>
            <a:r>
              <a:rPr lang="fr-FR" sz="2800" dirty="0" smtClean="0">
                <a:solidFill>
                  <a:srgbClr val="0D0D0D"/>
                </a:solidFill>
              </a:rPr>
              <a:t>le rendement </a:t>
            </a:r>
            <a:r>
              <a:rPr lang="fr-FR" sz="2800" dirty="0" smtClean="0">
                <a:solidFill>
                  <a:srgbClr val="0D0D0D"/>
                </a:solidFill>
              </a:rPr>
              <a:t>moyen de </a:t>
            </a:r>
            <a:r>
              <a:rPr lang="fr-FR" sz="2800" dirty="0" smtClean="0">
                <a:solidFill>
                  <a:srgbClr val="0D0D0D"/>
                </a:solidFill>
              </a:rPr>
              <a:t>500kgs/ha à </a:t>
            </a:r>
            <a:r>
              <a:rPr lang="fr-FR" sz="2800" dirty="0">
                <a:solidFill>
                  <a:srgbClr val="0D0D0D"/>
                </a:solidFill>
              </a:rPr>
              <a:t>8</a:t>
            </a:r>
            <a:r>
              <a:rPr lang="fr-FR" sz="2800" dirty="0" smtClean="0">
                <a:solidFill>
                  <a:srgbClr val="0D0D0D"/>
                </a:solidFill>
              </a:rPr>
              <a:t>00kgs</a:t>
            </a:r>
            <a:r>
              <a:rPr lang="fr-FR" sz="2800" dirty="0" smtClean="0">
                <a:solidFill>
                  <a:srgbClr val="0D0D0D"/>
                </a:solidFill>
              </a:rPr>
              <a:t>/</a:t>
            </a:r>
            <a:r>
              <a:rPr lang="fr-FR" sz="2800" dirty="0" smtClean="0">
                <a:solidFill>
                  <a:srgbClr val="0D0D0D"/>
                </a:solidFill>
              </a:rPr>
              <a:t>ha sur les 5 prochaines années</a:t>
            </a:r>
            <a:r>
              <a:rPr lang="fr-FR" altLang="ja-JP" sz="2800" dirty="0" smtClean="0">
                <a:solidFill>
                  <a:prstClr val="black"/>
                </a:solidFill>
              </a:rPr>
              <a:t> </a:t>
            </a:r>
            <a:endParaRPr lang="fr-FR" altLang="ja-JP" sz="2800" dirty="0" smtClean="0">
              <a:solidFill>
                <a:prstClr val="black"/>
              </a:solidFill>
            </a:endParaRPr>
          </a:p>
          <a:p>
            <a:pPr indent="-274320" algn="just">
              <a:buFont typeface="Wingdings" panose="05000000000000000000" pitchFamily="2" charset="2"/>
              <a:buChar char="ü"/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PRESPECTIVSES DE PRODUCTION </a:t>
            </a:r>
            <a:r>
              <a:rPr lang="fr-FR" sz="2800" b="1" dirty="0" smtClean="0">
                <a:solidFill>
                  <a:prstClr val="black"/>
                </a:solidFill>
              </a:rPr>
              <a:t>POUR </a:t>
            </a:r>
            <a:r>
              <a:rPr lang="fr-FR" sz="2800" b="1" dirty="0" smtClean="0">
                <a:solidFill>
                  <a:prstClr val="black"/>
                </a:solidFill>
              </a:rPr>
              <a:t>LES CINQ PRCHAINES ANNEES </a:t>
            </a:r>
            <a:endParaRPr lang="fr-FR" sz="2800" b="1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fr-FR" sz="2800" dirty="0" smtClean="0">
                <a:solidFill>
                  <a:schemeClr val="tx1"/>
                </a:solidFill>
              </a:rPr>
              <a:t>P</a:t>
            </a:r>
            <a:r>
              <a:rPr lang="en-US" sz="2800" dirty="0" err="1" smtClean="0">
                <a:solidFill>
                  <a:schemeClr val="tx1"/>
                </a:solidFill>
              </a:rPr>
              <a:t>renant</a:t>
            </a:r>
            <a:r>
              <a:rPr lang="en-US" sz="2800" dirty="0" smtClean="0">
                <a:solidFill>
                  <a:schemeClr val="tx1"/>
                </a:solidFill>
              </a:rPr>
              <a:t> en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compte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les </a:t>
            </a:r>
            <a:r>
              <a:rPr lang="en-US" sz="2800" dirty="0" smtClean="0">
                <a:solidFill>
                  <a:schemeClr val="tx1"/>
                </a:solidFill>
              </a:rPr>
              <a:t>dispositions </a:t>
            </a:r>
            <a:r>
              <a:rPr lang="en-US" sz="2800" dirty="0" err="1" smtClean="0">
                <a:solidFill>
                  <a:schemeClr val="tx1"/>
                </a:solidFill>
              </a:rPr>
              <a:t>prises</a:t>
            </a:r>
            <a:r>
              <a:rPr lang="en-US" sz="2800" dirty="0" smtClean="0">
                <a:solidFill>
                  <a:schemeClr val="tx1"/>
                </a:solidFill>
              </a:rPr>
              <a:t> pour </a:t>
            </a:r>
            <a:r>
              <a:rPr lang="en-US" sz="2800" dirty="0" err="1" smtClean="0">
                <a:solidFill>
                  <a:schemeClr val="tx1"/>
                </a:solidFill>
              </a:rPr>
              <a:t>soutenir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l’accroissement</a:t>
            </a:r>
            <a:r>
              <a:rPr lang="en-US" sz="2800" dirty="0" smtClean="0">
                <a:solidFill>
                  <a:schemeClr val="tx1"/>
                </a:solidFill>
              </a:rPr>
              <a:t> de </a:t>
            </a:r>
            <a:r>
              <a:rPr lang="en-US" sz="2800" dirty="0" smtClean="0">
                <a:solidFill>
                  <a:schemeClr val="tx1"/>
                </a:solidFill>
              </a:rPr>
              <a:t>la </a:t>
            </a:r>
            <a:r>
              <a:rPr lang="en-US" sz="2800" dirty="0" smtClean="0">
                <a:solidFill>
                  <a:schemeClr val="tx1"/>
                </a:solidFill>
              </a:rPr>
              <a:t>production et les </a:t>
            </a:r>
            <a:r>
              <a:rPr lang="en-US" sz="2800" dirty="0" err="1" smtClean="0">
                <a:solidFill>
                  <a:schemeClr val="tx1"/>
                </a:solidFill>
              </a:rPr>
              <a:t>possibles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effets</a:t>
            </a:r>
            <a:r>
              <a:rPr lang="en-US" sz="2800" dirty="0" smtClean="0">
                <a:solidFill>
                  <a:schemeClr val="tx1"/>
                </a:solidFill>
              </a:rPr>
              <a:t> du </a:t>
            </a:r>
            <a:r>
              <a:rPr lang="en-US" sz="2800" dirty="0" err="1" smtClean="0">
                <a:solidFill>
                  <a:schemeClr val="tx1"/>
                </a:solidFill>
              </a:rPr>
              <a:t>climat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smtClean="0">
                <a:solidFill>
                  <a:schemeClr val="tx1"/>
                </a:solidFill>
              </a:rPr>
              <a:t>un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taux</a:t>
            </a:r>
            <a:r>
              <a:rPr lang="en-US" sz="2800" dirty="0" smtClean="0">
                <a:solidFill>
                  <a:schemeClr val="tx1"/>
                </a:solidFill>
              </a:rPr>
              <a:t> de </a:t>
            </a:r>
            <a:r>
              <a:rPr lang="en-US" sz="2800" dirty="0" err="1" smtClean="0">
                <a:solidFill>
                  <a:schemeClr val="tx1"/>
                </a:solidFill>
              </a:rPr>
              <a:t>croissance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moyen</a:t>
            </a:r>
            <a:r>
              <a:rPr lang="en-US" sz="2800" dirty="0" smtClean="0">
                <a:solidFill>
                  <a:schemeClr val="tx1"/>
                </a:solidFill>
              </a:rPr>
              <a:t> de 8% </a:t>
            </a:r>
            <a:r>
              <a:rPr lang="en-US" sz="2800" dirty="0" err="1" smtClean="0">
                <a:solidFill>
                  <a:schemeClr val="tx1"/>
                </a:solidFill>
              </a:rPr>
              <a:t>peut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être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utilisé</a:t>
            </a:r>
            <a:r>
              <a:rPr lang="en-US" sz="2800" dirty="0" smtClean="0">
                <a:solidFill>
                  <a:schemeClr val="tx1"/>
                </a:solidFill>
              </a:rPr>
              <a:t> sans </a:t>
            </a:r>
            <a:r>
              <a:rPr lang="en-US" sz="2800" dirty="0" err="1" smtClean="0">
                <a:solidFill>
                  <a:schemeClr val="tx1"/>
                </a:solidFill>
              </a:rPr>
              <a:t>risque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d’erreur</a:t>
            </a:r>
            <a:r>
              <a:rPr lang="en-US" sz="2800" dirty="0" smtClean="0">
                <a:solidFill>
                  <a:schemeClr val="tx1"/>
                </a:solidFill>
              </a:rPr>
              <a:t> pour la </a:t>
            </a:r>
            <a:r>
              <a:rPr lang="en-US" sz="2800" dirty="0" err="1" smtClean="0">
                <a:solidFill>
                  <a:schemeClr val="tx1"/>
                </a:solidFill>
              </a:rPr>
              <a:t>période</a:t>
            </a:r>
            <a:r>
              <a:rPr lang="en-US" sz="2800" dirty="0" smtClean="0">
                <a:solidFill>
                  <a:schemeClr val="tx1"/>
                </a:solidFill>
              </a:rPr>
              <a:t> de 2017 à 2021.</a:t>
            </a: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8908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PERSPECTIVES SUR LES CINQ PROCHAINES ANNEES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8"/>
            <a:ext cx="9144000" cy="3789040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 La prévision de production de 2017 est de 715 000 Tonnes </a:t>
            </a:r>
          </a:p>
          <a:p>
            <a:pPr algn="just">
              <a:defRPr/>
            </a:pPr>
            <a:endParaRPr lang="fr-FR" sz="2800" b="1" dirty="0" smtClean="0">
              <a:solidFill>
                <a:prstClr val="black"/>
              </a:solidFill>
            </a:endParaRPr>
          </a:p>
          <a:p>
            <a:pPr algn="just">
              <a:defRPr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998670"/>
              </p:ext>
            </p:extLst>
          </p:nvPr>
        </p:nvGraphicFramePr>
        <p:xfrm>
          <a:off x="13855" y="1916832"/>
          <a:ext cx="9130145" cy="3907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7843"/>
                <a:gridCol w="5072302"/>
              </a:tblGrid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b="1" i="1" u="none" strike="noStrike" dirty="0">
                          <a:effectLst/>
                        </a:rPr>
                        <a:t>ANNEE</a:t>
                      </a:r>
                      <a:endParaRPr lang="fr-FR" sz="3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PRODUCTION</a:t>
                      </a:r>
                      <a:endParaRPr lang="fr-FR" sz="36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2016 (1)</a:t>
                      </a:r>
                      <a:endParaRPr lang="fr-FR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>
                          <a:effectLst/>
                        </a:rPr>
                        <a:t>             650 000   </a:t>
                      </a:r>
                      <a:endParaRPr lang="fr-FR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2017 (2)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715 </a:t>
                      </a:r>
                      <a:r>
                        <a:rPr lang="fr-FR" sz="3600" u="none" strike="noStrike" dirty="0" smtClean="0">
                          <a:effectLst/>
                        </a:rPr>
                        <a:t>000*   </a:t>
                      </a:r>
                      <a:r>
                        <a:rPr lang="fr-FR" sz="3600" u="none" strike="noStrike" dirty="0" smtClean="0">
                          <a:effectLst/>
                        </a:rPr>
                        <a:t>(8%</a:t>
                      </a:r>
                      <a:r>
                        <a:rPr lang="fr-FR" sz="3600" u="none" strike="noStrike" dirty="0" smtClean="0">
                          <a:effectLst/>
                        </a:rPr>
                        <a:t>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2018 (3)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</a:t>
                      </a:r>
                      <a:r>
                        <a:rPr lang="fr-FR" sz="3600" u="none" strike="noStrike" dirty="0" smtClean="0">
                          <a:effectLst/>
                        </a:rPr>
                        <a:t>772 </a:t>
                      </a:r>
                      <a:r>
                        <a:rPr lang="fr-FR" sz="3600" u="none" strike="noStrike" dirty="0">
                          <a:effectLst/>
                        </a:rPr>
                        <a:t>2</a:t>
                      </a:r>
                      <a:r>
                        <a:rPr lang="fr-FR" sz="3600" u="none" strike="noStrike" dirty="0" smtClean="0">
                          <a:effectLst/>
                        </a:rPr>
                        <a:t>00     (8%</a:t>
                      </a:r>
                      <a:r>
                        <a:rPr lang="fr-FR" sz="3600" u="none" strike="noStrike" dirty="0" smtClean="0">
                          <a:effectLst/>
                        </a:rPr>
                        <a:t>)  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2019 (4)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</a:t>
                      </a:r>
                      <a:r>
                        <a:rPr lang="fr-FR" sz="3600" u="none" strike="noStrike" dirty="0" smtClean="0">
                          <a:effectLst/>
                        </a:rPr>
                        <a:t>833 976     (8%</a:t>
                      </a:r>
                      <a:r>
                        <a:rPr lang="fr-FR" sz="3600" u="none" strike="noStrike" dirty="0" smtClean="0">
                          <a:effectLst/>
                        </a:rPr>
                        <a:t>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2020 (5)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</a:t>
                      </a:r>
                      <a:r>
                        <a:rPr lang="fr-FR" sz="3600" u="none" strike="noStrike" baseline="0" dirty="0" smtClean="0">
                          <a:effectLst/>
                        </a:rPr>
                        <a:t>   </a:t>
                      </a:r>
                      <a:r>
                        <a:rPr lang="fr-FR" sz="3600" u="none" strike="noStrike" dirty="0" smtClean="0">
                          <a:effectLst/>
                        </a:rPr>
                        <a:t>900 694     (8%</a:t>
                      </a:r>
                      <a:r>
                        <a:rPr lang="fr-FR" sz="3600" u="none" strike="noStrike" dirty="0" smtClean="0">
                          <a:effectLst/>
                        </a:rPr>
                        <a:t>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2021 (6)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</a:t>
                      </a:r>
                      <a:r>
                        <a:rPr lang="fr-FR" sz="3600" u="none" strike="noStrike" baseline="0" dirty="0" smtClean="0">
                          <a:effectLst/>
                        </a:rPr>
                        <a:t>   972 749</a:t>
                      </a:r>
                      <a:r>
                        <a:rPr lang="fr-FR" sz="3600" u="none" strike="noStrike" dirty="0" smtClean="0">
                          <a:effectLst/>
                        </a:rPr>
                        <a:t>    (8%</a:t>
                      </a:r>
                      <a:r>
                        <a:rPr lang="fr-FR" sz="3600" u="none" strike="noStrike" dirty="0" smtClean="0">
                          <a:effectLst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75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947</Words>
  <Application>Microsoft Macintosh PowerPoint</Application>
  <PresentationFormat>Présentation à l'écran (4:3)</PresentationFormat>
  <Paragraphs>135</Paragraphs>
  <Slides>13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Office Theme</vt:lpstr>
      <vt:lpstr>PERSPECTIVES DE CROISSANCE DE LA PRODUCTION DE NOIX DE CAJOU EN COTE D’IVOIRE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THANK YOU FOR YOUR ATTENTION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presentation title here</dc:title>
  <dc:creator>GSV</dc:creator>
  <cp:lastModifiedBy>Simplice GUE</cp:lastModifiedBy>
  <cp:revision>119</cp:revision>
  <dcterms:created xsi:type="dcterms:W3CDTF">2015-08-17T04:28:34Z</dcterms:created>
  <dcterms:modified xsi:type="dcterms:W3CDTF">2017-02-09T04:58:22Z</dcterms:modified>
</cp:coreProperties>
</file>