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embeddedFontLst>
    <p:embeddedFont>
      <p:font typeface="MIMCMB+CIDFont+F3" panose="020B0604020202020204" charset="0"/>
      <p:regular r:id="rId8"/>
    </p:embeddedFont>
    <p:embeddedFont>
      <p:font typeface="AFKAKK+CIDFont+F4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KQDPOC+CIDFont+F1" panose="020B0604020202020204" charset="0"/>
      <p:regular r:id="rId14"/>
    </p:embeddedFont>
    <p:embeddedFont>
      <p:font typeface="SDBMRW+CIDFont+F2" panose="020B0604020202020204" charset="0"/>
      <p:regular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80568" y="1310859"/>
            <a:ext cx="1141976" cy="448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KQDPOC+CIDFont+F1"/>
                <a:cs typeface="KQDPOC+CIDFont+F1"/>
              </a:rPr>
              <a:t>Organized By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4231" y="2786069"/>
            <a:ext cx="1143923" cy="448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FFFFFF"/>
                </a:solidFill>
                <a:latin typeface="KQDPOC+CIDFont+F1"/>
                <a:cs typeface="KQDPOC+CIDFont+F1"/>
              </a:rPr>
              <a:t>Title Sponsor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1714" y="2810165"/>
            <a:ext cx="7556431" cy="79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 smtClean="0">
                <a:solidFill>
                  <a:srgbClr val="000000"/>
                </a:solidFill>
                <a:latin typeface="MIMCMB+CIDFont+F3"/>
                <a:cs typeface="MIMCMB+CIDFont+F3"/>
              </a:rPr>
              <a:t>RCN Processing </a:t>
            </a:r>
            <a:r>
              <a:rPr sz="2400" b="1" dirty="0">
                <a:solidFill>
                  <a:srgbClr val="000000"/>
                </a:solidFill>
                <a:latin typeface="MIMCMB+CIDFont+F3"/>
                <a:cs typeface="MIMCMB+CIDFont+F3"/>
              </a:rPr>
              <a:t>in Africa: Opportunities and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36686" y="2857756"/>
            <a:ext cx="1459938" cy="448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FFFFFF"/>
                </a:solidFill>
                <a:latin typeface="KQDPOC+CIDFont+F1"/>
                <a:cs typeface="KQDPOC+CIDFont+F1"/>
              </a:rPr>
              <a:t>Platinum Sponsor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84006" y="3175984"/>
            <a:ext cx="2080607" cy="79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MIMCMB+CIDFont+F3"/>
                <a:cs typeface="MIMCMB+CIDFont+F3"/>
              </a:rPr>
              <a:t>Challenges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50501" y="3971741"/>
            <a:ext cx="3221159" cy="93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MIMCMB+CIDFont+F3"/>
                <a:cs typeface="MIMCMB+CIDFont+F3"/>
              </a:rPr>
              <a:t>Vasudev Barkur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7225" y="6739997"/>
            <a:ext cx="681594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DBMRW+CIDFont+F2"/>
                <a:cs typeface="SDBMRW+CIDFont+F2"/>
              </a:rPr>
              <a:t>09-11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33694" y="6739997"/>
            <a:ext cx="1343117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DBMRW+CIDFont+F2"/>
                <a:cs typeface="SDBMRW+CIDFont+F2"/>
              </a:rPr>
              <a:t>February, 2017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09616" y="6756811"/>
            <a:ext cx="2367877" cy="4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SDBMRW+CIDFont+F2"/>
                <a:cs typeface="SDBMRW+CIDFont+F2"/>
              </a:rPr>
              <a:t>Grand Copthorne, Singapore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588911"/>
            <a:ext cx="9709720" cy="531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 err="1" smtClean="0">
                <a:solidFill>
                  <a:srgbClr val="000000"/>
                </a:solidFill>
                <a:latin typeface="SDBMRW+CIDFont+F2"/>
                <a:cs typeface="SDBMRW+CIDFont+F2"/>
              </a:rPr>
              <a:t>Afri</a:t>
            </a:r>
            <a:r>
              <a:rPr lang="fr-FR" sz="32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que</a:t>
            </a:r>
            <a:r>
              <a:rPr sz="32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-</a:t>
            </a:r>
            <a:r>
              <a:rPr lang="fr-FR" sz="3200" dirty="0">
                <a:solidFill>
                  <a:srgbClr val="000000"/>
                </a:solidFill>
                <a:latin typeface="SDBMRW+CIDFont+F2"/>
                <a:cs typeface="SDBMRW+CIDFont+F2"/>
              </a:rPr>
              <a:t>P</a:t>
            </a:r>
            <a:r>
              <a:rPr sz="3200" dirty="0" err="1" smtClean="0">
                <a:solidFill>
                  <a:srgbClr val="000000"/>
                </a:solidFill>
                <a:latin typeface="SDBMRW+CIDFont+F2"/>
                <a:cs typeface="SDBMRW+CIDFont+F2"/>
              </a:rPr>
              <a:t>roduction</a:t>
            </a:r>
            <a:r>
              <a:rPr lang="fr-FR" sz="32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 de la récolte</a:t>
            </a:r>
            <a:r>
              <a:rPr sz="32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 </a:t>
            </a:r>
            <a:r>
              <a:rPr sz="3200" dirty="0">
                <a:solidFill>
                  <a:srgbClr val="000000"/>
                </a:solidFill>
                <a:latin typeface="SDBMRW+CIDFont+F2"/>
                <a:cs typeface="SDBMRW+CIDFont+F2"/>
              </a:rPr>
              <a:t>vs </a:t>
            </a:r>
            <a:r>
              <a:rPr lang="fr-FR" sz="32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Transformation</a:t>
            </a:r>
            <a:endParaRPr sz="32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832" y="1532155"/>
            <a:ext cx="974415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KQDPOC+CIDFont+F1"/>
                <a:cs typeface="KQDPOC+CIDFont+F1"/>
              </a:rPr>
              <a:t>Country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8238" y="1532155"/>
            <a:ext cx="1635681" cy="1532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KQDPOC+CIDFont+F1"/>
                <a:cs typeface="KQDPOC+CIDFont+F1"/>
              </a:rPr>
              <a:t>Production-MT</a:t>
            </a:r>
          </a:p>
          <a:p>
            <a:pPr marL="0" marR="0">
              <a:lnSpc>
                <a:spcPts val="38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100,000 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80,000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21082" y="1532155"/>
            <a:ext cx="1534143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KQDPOC+CIDFont+F1"/>
                <a:cs typeface="KQDPOC+CIDFont+F1"/>
              </a:rPr>
              <a:t>Processing-MT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10842" y="1532155"/>
            <a:ext cx="1239897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KQDPOC+CIDFont+F1"/>
                <a:cs typeface="KQDPOC+CIDFont+F1"/>
              </a:rPr>
              <a:t>Percentage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5832" y="2022849"/>
            <a:ext cx="776135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Benin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00078" y="2022849"/>
            <a:ext cx="808704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3,500 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29029" y="2022849"/>
            <a:ext cx="808455" cy="251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3.50%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6.25%</a:t>
            </a:r>
          </a:p>
          <a:p>
            <a:pPr marL="0" marR="0">
              <a:lnSpc>
                <a:spcPts val="386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6.41%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9.41%</a:t>
            </a:r>
          </a:p>
          <a:p>
            <a:pPr marL="0" marR="0">
              <a:lnSpc>
                <a:spcPts val="38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0.95%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5832" y="2512058"/>
            <a:ext cx="1352172" cy="1532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Burkina Faso</a:t>
            </a:r>
          </a:p>
          <a:p>
            <a:pPr marL="0" marR="0">
              <a:lnSpc>
                <a:spcPts val="386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Cote d'ivoire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Ghana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6841" y="2512058"/>
            <a:ext cx="910049" cy="1532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5,000 </a:t>
            </a:r>
          </a:p>
          <a:p>
            <a:pPr marL="0" marR="0">
              <a:lnSpc>
                <a:spcPts val="386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45,000 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8,000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70499" y="3002851"/>
            <a:ext cx="1013421" cy="1041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702,000 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85,000 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05832" y="3982754"/>
            <a:ext cx="2120706" cy="1532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Guinea Bissau/Guinea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Mozambique</a:t>
            </a:r>
          </a:p>
          <a:p>
            <a:pPr marL="0" marR="0">
              <a:lnSpc>
                <a:spcPts val="38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Nigeria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88076" y="3982754"/>
            <a:ext cx="1195843" cy="251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210,000 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105,000 </a:t>
            </a:r>
          </a:p>
          <a:p>
            <a:pPr marL="0" marR="0">
              <a:lnSpc>
                <a:spcPts val="38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155,000 </a:t>
            </a:r>
          </a:p>
          <a:p>
            <a:pPr marL="0" marR="0">
              <a:lnSpc>
                <a:spcPts val="38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185,000 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KQDPOC+CIDFont+F1"/>
                <a:cs typeface="KQDPOC+CIDFont+F1"/>
              </a:rPr>
              <a:t>1,622,000 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00078" y="3982754"/>
            <a:ext cx="808704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2,000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669010" y="4471963"/>
            <a:ext cx="1047879" cy="2022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35,000 </a:t>
            </a:r>
          </a:p>
          <a:p>
            <a:pPr marL="0" marR="0">
              <a:lnSpc>
                <a:spcPts val="38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17,500 </a:t>
            </a:r>
          </a:p>
          <a:p>
            <a:pPr marL="0" marR="0">
              <a:lnSpc>
                <a:spcPts val="38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12,000 </a:t>
            </a:r>
          </a:p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KQDPOC+CIDFont+F1"/>
                <a:cs typeface="KQDPOC+CIDFont+F1"/>
              </a:rPr>
              <a:t>128,000 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27684" y="4471963"/>
            <a:ext cx="909801" cy="1533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33.33%</a:t>
            </a:r>
          </a:p>
          <a:p>
            <a:pPr marL="0" marR="0">
              <a:lnSpc>
                <a:spcPts val="38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11.29%</a:t>
            </a:r>
          </a:p>
          <a:p>
            <a:pPr marL="0" marR="0">
              <a:lnSpc>
                <a:spcPts val="386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6.49%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05832" y="5453350"/>
            <a:ext cx="1018069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Tanzania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05832" y="5942559"/>
            <a:ext cx="826292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KQDPOC+CIDFont+F1"/>
                <a:cs typeface="KQDPOC+CIDFont+F1"/>
              </a:rPr>
              <a:t>TOTAL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622949" y="5942559"/>
            <a:ext cx="813351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KQDPOC+CIDFont+F1"/>
                <a:cs typeface="KQDPOC+CIDFont+F1"/>
              </a:rPr>
              <a:t>7.89%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272810" y="6403546"/>
            <a:ext cx="3297834" cy="914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DATA :West Africa 2015 &amp;  East Africa 2015/16</a:t>
            </a:r>
          </a:p>
          <a:p>
            <a:pPr marL="0" marR="0">
              <a:lnSpc>
                <a:spcPts val="393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70847" y="6903374"/>
            <a:ext cx="1543327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09-11 February, 2017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142" y="275981"/>
            <a:ext cx="9583057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Graph</a:t>
            </a:r>
            <a:r>
              <a:rPr lang="fr-FR" sz="32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e de production de la récolte et transformation</a:t>
            </a:r>
            <a:endParaRPr sz="32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7732" y="1346891"/>
            <a:ext cx="1307179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Figure in ‘000 MT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9103" y="1790637"/>
            <a:ext cx="607519" cy="34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1800.00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14617" y="1880564"/>
            <a:ext cx="666874" cy="34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1,682.50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41648" y="2013169"/>
            <a:ext cx="666874" cy="34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1,622.00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9103" y="2228043"/>
            <a:ext cx="610022" cy="385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1600.00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1400.00</a:t>
            </a:r>
          </a:p>
          <a:p>
            <a:pPr marL="0" marR="0">
              <a:lnSpc>
                <a:spcPts val="344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1200.00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1000.00</a:t>
            </a:r>
          </a:p>
          <a:p>
            <a:pPr marL="0" marR="0">
              <a:lnSpc>
                <a:spcPts val="344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800.00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600.00</a:t>
            </a:r>
          </a:p>
          <a:p>
            <a:pPr marL="0" marR="0">
              <a:lnSpc>
                <a:spcPts val="344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400.00</a:t>
            </a: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200.00</a:t>
            </a:r>
          </a:p>
          <a:p>
            <a:pPr marL="0" marR="0">
              <a:lnSpc>
                <a:spcPts val="3444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0.00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0146" y="2371272"/>
            <a:ext cx="666875" cy="34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1,459.00 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98683" y="2829987"/>
            <a:ext cx="666875" cy="34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1,249.50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154135" y="2942767"/>
            <a:ext cx="666874" cy="34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1,197.80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25636" y="3043379"/>
            <a:ext cx="666874" cy="344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1,152.23 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31387" y="3447186"/>
            <a:ext cx="5707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968.00 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58379" y="3549343"/>
            <a:ext cx="5707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921.00 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486900" y="3770331"/>
            <a:ext cx="5707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820.00 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15405" y="3948595"/>
            <a:ext cx="570740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739.00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55617" y="4059884"/>
            <a:ext cx="543009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688.08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43911" y="4085748"/>
            <a:ext cx="570740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676.50 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46554" y="5208911"/>
            <a:ext cx="5707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134.44 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81461" y="5210455"/>
            <a:ext cx="1192542" cy="416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128.00 </a:t>
            </a:r>
          </a:p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124.33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65449" y="5263841"/>
            <a:ext cx="5707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138.25 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75052" y="5285150"/>
            <a:ext cx="5707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123.25 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525949" y="5356795"/>
            <a:ext cx="507495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95.90 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890483" y="5408599"/>
            <a:ext cx="507496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72.60 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116808" y="5428440"/>
            <a:ext cx="478498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34.40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639571" y="5422302"/>
            <a:ext cx="507495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37.20 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250656" y="5419292"/>
            <a:ext cx="507496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44.34 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96272" y="5428440"/>
            <a:ext cx="507496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57.40 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369241" y="5425352"/>
            <a:ext cx="507496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64.47 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44000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2005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15739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2006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87478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2007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557952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2008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130956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2009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702695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2010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274434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2011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847438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2012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19177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2013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990917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2014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563921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2015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135660" y="5893208"/>
            <a:ext cx="448141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2016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059884" y="6184267"/>
            <a:ext cx="889868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Crop in Africa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029180" y="6184267"/>
            <a:ext cx="1166884" cy="34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SDBMRW+CIDFont+F2"/>
                <a:cs typeface="SDBMRW+CIDFont+F2"/>
              </a:rPr>
              <a:t>Processed in Africa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372335" y="6903374"/>
            <a:ext cx="1543327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09-11 February, 2017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974804" y="6903374"/>
            <a:ext cx="305841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5440" y="588911"/>
            <a:ext cx="5550938" cy="54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Structure de Soutien Actuel</a:t>
            </a:r>
            <a:endParaRPr sz="36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6610" y="1743952"/>
            <a:ext cx="167419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KQDPOC+CIDFont+F1"/>
                <a:cs typeface="KQDPOC+CIDFont+F1"/>
              </a:rPr>
              <a:t>Taxe d’Exportation sur les NCB</a:t>
            </a:r>
            <a:endParaRPr sz="1600" b="1" dirty="0">
              <a:solidFill>
                <a:srgbClr val="000000"/>
              </a:solidFill>
              <a:latin typeface="KQDPOC+CIDFont+F1"/>
              <a:cs typeface="KQDPOC+CIDFont+F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6178" y="1865882"/>
            <a:ext cx="111129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KQDPOC+CIDFont+F1"/>
                <a:cs typeface="KQDPOC+CIDFont+F1"/>
              </a:rPr>
              <a:t>Pays</a:t>
            </a:r>
            <a:endParaRPr sz="1600" b="1" dirty="0">
              <a:solidFill>
                <a:srgbClr val="000000"/>
              </a:solidFill>
              <a:latin typeface="KQDPOC+CIDFont+F1"/>
              <a:cs typeface="KQDPOC+CIDFont+F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5552" y="1865882"/>
            <a:ext cx="165342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KQDPOC+CIDFont+F1"/>
                <a:cs typeface="KQDPOC+CIDFont+F1"/>
              </a:rPr>
              <a:t>Achat Préférentiel</a:t>
            </a:r>
            <a:endParaRPr sz="1600" b="1" dirty="0">
              <a:solidFill>
                <a:srgbClr val="000000"/>
              </a:solidFill>
              <a:latin typeface="KQDPOC+CIDFont+F1"/>
              <a:cs typeface="KQDPOC+CIDFont+F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0444" y="1865882"/>
            <a:ext cx="161284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KQDPOC+CIDFont+F1"/>
                <a:cs typeface="KQDPOC+CIDFont+F1"/>
              </a:rPr>
              <a:t>Autres in</a:t>
            </a:r>
            <a:r>
              <a:rPr sz="1600" b="1" dirty="0" smtClean="0">
                <a:solidFill>
                  <a:srgbClr val="000000"/>
                </a:solidFill>
                <a:latin typeface="KQDPOC+CIDFont+F1"/>
                <a:cs typeface="KQDPOC+CIDFont+F1"/>
              </a:rPr>
              <a:t>c</a:t>
            </a:r>
            <a:r>
              <a:rPr lang="fr-FR" sz="1600" b="1" dirty="0" err="1" smtClean="0">
                <a:solidFill>
                  <a:srgbClr val="000000"/>
                </a:solidFill>
                <a:latin typeface="KQDPOC+CIDFont+F1"/>
                <a:cs typeface="KQDPOC+CIDFont+F1"/>
              </a:rPr>
              <a:t>itives</a:t>
            </a:r>
            <a:endParaRPr sz="1600" b="1" dirty="0">
              <a:solidFill>
                <a:srgbClr val="000000"/>
              </a:solidFill>
              <a:latin typeface="KQDPOC+CIDFont+F1"/>
              <a:cs typeface="KQDPOC+CIDFont+F1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3988" y="1865882"/>
            <a:ext cx="12176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KQDPOC+CIDFont+F1"/>
                <a:cs typeface="KQDPOC+CIDFont+F1"/>
              </a:rPr>
              <a:t>Réduction de Taxe</a:t>
            </a:r>
            <a:endParaRPr sz="1600" b="1" dirty="0">
              <a:solidFill>
                <a:srgbClr val="000000"/>
              </a:solidFill>
              <a:latin typeface="KQDPOC+CIDFont+F1"/>
              <a:cs typeface="KQDPOC+CIDFont+F1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5832" y="2579160"/>
            <a:ext cx="776135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Benin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5152" y="2579160"/>
            <a:ext cx="594540" cy="3877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3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3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02893" y="2579160"/>
            <a:ext cx="594541" cy="3877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3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3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39289" y="2579160"/>
            <a:ext cx="594541" cy="3877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3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  <a:p>
            <a:pPr marL="0" marR="0">
              <a:lnSpc>
                <a:spcPts val="373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16222" y="2579160"/>
            <a:ext cx="592514" cy="3877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3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  <a:p>
            <a:pPr marL="0" marR="0">
              <a:lnSpc>
                <a:spcPts val="373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YES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05832" y="3053127"/>
            <a:ext cx="1352172" cy="150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Burkina Faso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Cote d'ivoire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Ghana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05832" y="4479583"/>
            <a:ext cx="1457175" cy="150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Guinea Bissau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Mozambique</a:t>
            </a:r>
          </a:p>
          <a:p>
            <a:pPr marL="0" marR="0">
              <a:lnSpc>
                <a:spcPts val="374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Nigeria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05832" y="5904456"/>
            <a:ext cx="1018069" cy="552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SDBMRW+CIDFont+F2"/>
                <a:cs typeface="SDBMRW+CIDFont+F2"/>
              </a:rPr>
              <a:t>Tanzania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70847" y="6903374"/>
            <a:ext cx="1543327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09-11 February, 2017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973316" y="6903374"/>
            <a:ext cx="305841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1856" y="588911"/>
            <a:ext cx="327405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 err="1" smtClean="0">
                <a:solidFill>
                  <a:srgbClr val="000000"/>
                </a:solidFill>
                <a:latin typeface="SDBMRW+CIDFont+F2"/>
                <a:cs typeface="SDBMRW+CIDFont+F2"/>
              </a:rPr>
              <a:t>Opportunit</a:t>
            </a:r>
            <a:r>
              <a:rPr lang="fr-FR" sz="36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é</a:t>
            </a:r>
            <a:r>
              <a:rPr sz="36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s</a:t>
            </a:r>
            <a:endParaRPr sz="36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898" y="1634916"/>
            <a:ext cx="470102" cy="359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57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575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9763" y="1622986"/>
            <a:ext cx="780074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000000"/>
                </a:solidFill>
                <a:latin typeface="SDBMRW+CIDFont+F2"/>
                <a:cs typeface="SDBMRW+CIDFont+F2"/>
              </a:rPr>
              <a:t>Proximit</a:t>
            </a: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é à la matière première standard – bénéficier d’une Qualité consistante.</a:t>
            </a:r>
            <a:endParaRPr lang="fr-FR" sz="2000" dirty="0">
              <a:solidFill>
                <a:srgbClr val="000000"/>
              </a:solidFill>
              <a:latin typeface="SDBMRW+CIDFont+F2"/>
              <a:cs typeface="SDBMRW+CIDFont+F2"/>
            </a:endParaRPr>
          </a:p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Soutien du Gouvernement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763" y="3086034"/>
            <a:ext cx="507758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000000"/>
                </a:solidFill>
                <a:latin typeface="SDBMRW+CIDFont+F2"/>
                <a:cs typeface="SDBMRW+CIDFont+F2"/>
              </a:rPr>
              <a:t>Acc</a:t>
            </a: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ès aux ressources humaines</a:t>
            </a:r>
            <a:r>
              <a:rPr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.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9763" y="3817621"/>
            <a:ext cx="1608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000000"/>
                </a:solidFill>
                <a:latin typeface="SDBMRW+CIDFont+F2"/>
                <a:cs typeface="SDBMRW+CIDFont+F2"/>
              </a:rPr>
              <a:t>Tra</a:t>
            </a:r>
            <a:r>
              <a:rPr lang="fr-FR" sz="2000" dirty="0" err="1" smtClean="0">
                <a:solidFill>
                  <a:srgbClr val="000000"/>
                </a:solidFill>
                <a:latin typeface="SDBMRW+CIDFont+F2"/>
                <a:cs typeface="SDBMRW+CIDFont+F2"/>
              </a:rPr>
              <a:t>çabilité</a:t>
            </a:r>
            <a:r>
              <a:rPr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.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9763" y="4549083"/>
            <a:ext cx="586967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err="1" smtClean="0">
                <a:solidFill>
                  <a:srgbClr val="000000"/>
                </a:solidFill>
                <a:latin typeface="SDBMRW+CIDFont+F2"/>
                <a:cs typeface="SDBMRW+CIDFont+F2"/>
              </a:rPr>
              <a:t>Opportunit</a:t>
            </a: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é d’établir des origines organiques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0847" y="6903374"/>
            <a:ext cx="1543327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09-11 February, 2017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73316" y="6903374"/>
            <a:ext cx="305841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70510" y="459252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1856" y="588911"/>
            <a:ext cx="2684267" cy="1243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SDBMRW+CIDFont+F2"/>
                <a:cs typeface="SDBMRW+CIDFont+F2"/>
              </a:rPr>
              <a:t>Challenges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6898" y="1580112"/>
            <a:ext cx="470102" cy="4932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47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47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47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479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FKAKK+CIDFont+F4"/>
                <a:cs typeface="AFKAKK+CIDFont+F4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9763" y="1568182"/>
            <a:ext cx="6517749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Base d’Investissement Elevé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  <a:p>
            <a:pPr marL="0" marR="0">
              <a:lnSpc>
                <a:spcPts val="4799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Challenges liés à l’</a:t>
            </a:r>
            <a:r>
              <a:rPr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Infrastructure</a:t>
            </a: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 et à la Logistique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Ensemble de Compétences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763" y="3396962"/>
            <a:ext cx="17209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C</a:t>
            </a:r>
            <a:r>
              <a:rPr lang="fr-FR" sz="2000" dirty="0" err="1" smtClean="0">
                <a:solidFill>
                  <a:srgbClr val="000000"/>
                </a:solidFill>
                <a:latin typeface="SDBMRW+CIDFont+F2"/>
                <a:cs typeface="SDBMRW+CIDFont+F2"/>
              </a:rPr>
              <a:t>oût</a:t>
            </a: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 de portage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9763" y="4006638"/>
            <a:ext cx="6691089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Coût élevé des opérations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  <a:p>
            <a:pPr marL="0" marR="0">
              <a:lnSpc>
                <a:spcPts val="4799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Absence de marché local pour les off-grades et sous produits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  <a:p>
            <a:pPr marL="0" marR="0">
              <a:lnSpc>
                <a:spcPts val="4799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Exposition au risque de change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9763" y="5835418"/>
            <a:ext cx="212720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SDBMRW+CIDFont+F2"/>
                <a:cs typeface="SDBMRW+CIDFont+F2"/>
              </a:rPr>
              <a:t>Autres challenges</a:t>
            </a:r>
            <a:endParaRPr sz="2000" dirty="0">
              <a:solidFill>
                <a:srgbClr val="000000"/>
              </a:solidFill>
              <a:latin typeface="SDBMRW+CIDFont+F2"/>
              <a:cs typeface="SDBMRW+CIDFont+F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0847" y="6903374"/>
            <a:ext cx="1543327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09-11 February, 2017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73316" y="6903374"/>
            <a:ext cx="305841" cy="414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SDBMRW+CIDFont+F2"/>
                <a:cs typeface="SDBMRW+CIDFont+F2"/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336</Words>
  <Application>Microsoft Office PowerPoint</Application>
  <PresentationFormat>Custom</PresentationFormat>
  <Paragraphs>185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MIMCMB+CIDFont+F3</vt:lpstr>
      <vt:lpstr>AFKAKK+CIDFont+F4</vt:lpstr>
      <vt:lpstr>Calibri</vt:lpstr>
      <vt:lpstr>KQDPOC+CIDFont+F1</vt:lpstr>
      <vt:lpstr>SDBMRW+CIDFont+F2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Geekette</dc:creator>
  <cp:lastModifiedBy>HI</cp:lastModifiedBy>
  <cp:revision>3</cp:revision>
  <dcterms:modified xsi:type="dcterms:W3CDTF">2017-02-26T23:26:40Z</dcterms:modified>
</cp:coreProperties>
</file>