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2" r:id="rId3"/>
    <p:sldId id="265" r:id="rId4"/>
    <p:sldId id="268" r:id="rId5"/>
    <p:sldId id="267" r:id="rId6"/>
    <p:sldId id="270" r:id="rId7"/>
    <p:sldId id="266" r:id="rId8"/>
    <p:sldId id="271" r:id="rId9"/>
    <p:sldId id="269" r:id="rId10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87" d="100"/>
          <a:sy n="87" d="100"/>
        </p:scale>
        <p:origin x="-80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400"/>
              <a:t>Kim ngạch XK nông sản chủ lực VN năm 2016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Sheet1!$C$1</c:f>
              <c:strCache>
                <c:ptCount val="1"/>
                <c:pt idx="0">
                  <c:v>Giá trị (tỷ USD)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2.86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multiLvlStrRef>
              <c:f>Sheet1!$A$2:$B$6</c:f>
              <c:multiLvlStrCache>
                <c:ptCount val="5"/>
                <c:lvl>
                  <c:pt idx="0">
                    <c:v>Cà phê </c:v>
                  </c:pt>
                  <c:pt idx="1">
                    <c:v>Điều nhân</c:v>
                  </c:pt>
                  <c:pt idx="2">
                    <c:v>Rau quả</c:v>
                  </c:pt>
                  <c:pt idx="3">
                    <c:v>Lúa gạo</c:v>
                  </c:pt>
                  <c:pt idx="4">
                    <c:v>Hạt tiêu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</c:lvl>
              </c:multiLvlStrCache>
            </c:multiLvl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3.36</c:v>
                </c:pt>
                <c:pt idx="1">
                  <c:v>2.84</c:v>
                </c:pt>
                <c:pt idx="2">
                  <c:v>2.4</c:v>
                </c:pt>
                <c:pt idx="3">
                  <c:v>2.2000000000000002</c:v>
                </c:pt>
                <c:pt idx="4">
                  <c:v>1.42</c:v>
                </c:pt>
              </c:numCache>
            </c:numRef>
          </c:val>
        </c:ser>
        <c:dLbls/>
        <c:axId val="51344128"/>
        <c:axId val="51345664"/>
      </c:barChart>
      <c:catAx>
        <c:axId val="51344128"/>
        <c:scaling>
          <c:orientation val="minMax"/>
        </c:scaling>
        <c:axPos val="b"/>
        <c:numFmt formatCode="General" sourceLinked="0"/>
        <c:tickLblPos val="nextTo"/>
        <c:crossAx val="51345664"/>
        <c:crosses val="autoZero"/>
        <c:auto val="1"/>
        <c:lblAlgn val="ctr"/>
        <c:lblOffset val="100"/>
      </c:catAx>
      <c:valAx>
        <c:axId val="51345664"/>
        <c:scaling>
          <c:orientation val="minMax"/>
        </c:scaling>
        <c:axPos val="l"/>
        <c:majorGridlines/>
        <c:numFmt formatCode="General" sourceLinked="1"/>
        <c:tickLblPos val="nextTo"/>
        <c:crossAx val="5134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893197725284733"/>
          <c:y val="0.4279330708661418"/>
          <c:w val="0.21606802274715756"/>
          <c:h val="8.3717191601050067E-2"/>
        </c:manualLayout>
      </c:layout>
    </c:legend>
    <c:plotVisOnly val="1"/>
    <c:dispBlanksAs val="gap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E17292-1FCC-4143-8C25-A28930093547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4A4D48A-675B-4429-AE5C-B7BB063635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034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hạt điề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0" y="203835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Parler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du </a:t>
            </a:r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Cajou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pPr algn="r"/>
            <a:r>
              <a:rPr lang="en-US" sz="3200" b="1" dirty="0" err="1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Penser</a:t>
            </a:r>
            <a:r>
              <a:rPr lang="en-US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au Vietnam!”</a:t>
            </a:r>
            <a:endParaRPr lang="en-US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371851"/>
            <a:ext cx="91440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algn="ctr"/>
            <a:r>
              <a:rPr lang="en-US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Alex Tran</a:t>
            </a:r>
          </a:p>
          <a:p>
            <a:pPr lvl="8" algn="ctr"/>
            <a:r>
              <a:rPr lang="en-US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	Trade Promotion Director</a:t>
            </a:r>
          </a:p>
          <a:p>
            <a:pPr lvl="8" algn="ctr"/>
            <a:endParaRPr lang="en-US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8" algn="ctr"/>
            <a:endParaRPr lang="en-US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lvl="8" algn="r"/>
            <a:r>
              <a:rPr lang="en-US" sz="1200" i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Singapore, February 2017</a:t>
            </a:r>
          </a:p>
        </p:txBody>
      </p:sp>
      <p:pic>
        <p:nvPicPr>
          <p:cNvPr id="10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1828800" cy="1389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cashew kernel banner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0" y="2750343"/>
            <a:ext cx="6667500" cy="2393157"/>
          </a:xfrm>
          <a:prstGeom prst="rect">
            <a:avLst/>
          </a:prstGeom>
          <a:noFill/>
        </p:spPr>
      </p:pic>
      <p:pic>
        <p:nvPicPr>
          <p:cNvPr id="7" name="Picture 6" descr="Image result for cashew kernel banner"/>
          <p:cNvPicPr>
            <a:picLocks noChangeAspect="1" noChangeArrowheads="1"/>
          </p:cNvPicPr>
          <p:nvPr/>
        </p:nvPicPr>
        <p:blipFill>
          <a:blip r:embed="rId2" cstate="print">
            <a:lum bright="14000"/>
          </a:blip>
          <a:srcRect/>
          <a:stretch>
            <a:fillRect/>
          </a:stretch>
        </p:blipFill>
        <p:spPr bwMode="auto">
          <a:xfrm>
            <a:off x="2476500" y="2750343"/>
            <a:ext cx="6667500" cy="239315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990600" y="158115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INDUSTRIE DU CAJOU AU VIETNAM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RAPPORT ANNUEL 2016</a:t>
            </a:r>
            <a:endParaRPr lang="en-US" sz="32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PRODUCTION MONDIALE DU CAJOU 2015/2016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INC/ GCC</a:t>
            </a:r>
            <a:endParaRPr lang="en-US" sz="105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590550"/>
          <a:ext cx="8305800" cy="4063997"/>
        </p:xfrm>
        <a:graphic>
          <a:graphicData uri="http://schemas.openxmlformats.org/drawingml/2006/table">
            <a:tbl>
              <a:tblPr/>
              <a:tblGrid>
                <a:gridCol w="2574861"/>
                <a:gridCol w="1597270"/>
                <a:gridCol w="2196646"/>
                <a:gridCol w="1937023"/>
              </a:tblGrid>
              <a:tr h="3653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TÊN NƯỚC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TỒN ĐẦU KỲ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SẢN LƯỢNG THU HOẠCH 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D0D0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TỒN CUỐI KỲ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ẤN ĐỘ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172,700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BỜ BIỂN NGÀ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171,100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VIỆT NAM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GUINEA-BISSAU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52,900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TANZANIA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31,100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NIGERIA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34,400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BRAXIN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33,000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BENIN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32,000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CĂMPUCHIA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INDONESIA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12,000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GHANA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15,300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BURKINA FASO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18,200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MOZAMBIQUE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7,800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SENEGAL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11,800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GAMBIA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2,400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KENYA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1,800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NƯỚC KHÁC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8,300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54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TỔNG CỘNG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736,800</a:t>
                      </a:r>
                      <a:endParaRPr lang="en-US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cs typeface="Times New Roman"/>
                        </a:rPr>
                        <a:t>nil</a:t>
                      </a:r>
                      <a:endParaRPr lang="en-US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494" marR="684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A5A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</a:tr>
            </a:tbl>
          </a:graphicData>
        </a:graphic>
      </p:graphicFrame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Thống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kê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sản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lượng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13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sng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niên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vụ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2015-2016 (ĐVT: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tấn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nhân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Nguồn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Hội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điều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toàn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3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cầu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(GCC)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FOXCOM\Pictures\LOGO - 1 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PRINCIPAUX PRODUITS AGRICOLES EXPORTES PAR LE </a:t>
            </a:r>
          </a:p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VIETNAM EN 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INC/ GCC</a:t>
            </a:r>
            <a:endParaRPr lang="en-US" sz="105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68630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Giá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trị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xuất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khẩu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nông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sản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chủ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lực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của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Việt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Nam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năm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2016 </a:t>
            </a:r>
            <a:endParaRPr lang="en-US" sz="1050" dirty="0" smtClean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Nguồn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Bộ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Công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Thương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050" i="1" dirty="0" err="1" smtClean="0">
                <a:latin typeface="Tahoma" pitchFamily="34" charset="0"/>
                <a:cs typeface="Tahoma" pitchFamily="34" charset="0"/>
              </a:rPr>
              <a:t>Bộ</a:t>
            </a:r>
            <a:r>
              <a:rPr lang="en-US" sz="1050" i="1" dirty="0" smtClean="0">
                <a:latin typeface="Tahoma" pitchFamily="34" charset="0"/>
                <a:cs typeface="Tahoma" pitchFamily="34" charset="0"/>
              </a:rPr>
              <a:t> NN &amp; PT NT)</a:t>
            </a:r>
            <a:endParaRPr lang="en-US" sz="105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Chart 8"/>
          <p:cNvGraphicFramePr/>
          <p:nvPr/>
        </p:nvGraphicFramePr>
        <p:xfrm>
          <a:off x="152400" y="742950"/>
          <a:ext cx="8915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1- HIEP HOI DIEU VIETNAM\1-CO SO DU LIEU - THONG TIN - WEBSITE\2-SACH - BAO - TAP CHI\6-So lieu thong ke\2016\Dieu nhan XK 1990-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14350"/>
            <a:ext cx="8763000" cy="44196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-5578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EXPORTATIONS D’AMANDES DE CAJOU DEPUIS LE </a:t>
            </a:r>
          </a:p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VIETNAM DE 1990-2016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VINACAS</a:t>
            </a:r>
            <a:endParaRPr lang="en-US" sz="1050" dirty="0"/>
          </a:p>
        </p:txBody>
      </p:sp>
      <p:pic>
        <p:nvPicPr>
          <p:cNvPr id="8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3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EXPORTATIONS D’AMANDES DE CAJOU DEPUIS LE VIETNAM EN 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VINACAS</a:t>
            </a:r>
            <a:endParaRPr lang="en-US" sz="105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9375" t="17500" r="26250" b="10278"/>
          <a:stretch>
            <a:fillRect/>
          </a:stretch>
        </p:blipFill>
        <p:spPr bwMode="auto">
          <a:xfrm>
            <a:off x="228600" y="43815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371537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1- HIEP HOI DIEU VIETNAM\1-CO SO DU LIEU - THONG TIN - WEBSITE\2-SACH - BAO - TAP CHI\6-So lieu thong ke\2016\dieu tho NK 1997-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1950"/>
            <a:ext cx="9144000" cy="471443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35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         IMPORTATIONS DE NOIX DE CAJOU BRUTES DU VIETNAM DE 1997-2016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VINACAS</a:t>
            </a:r>
            <a:endParaRPr lang="en-US" sz="1050" dirty="0"/>
          </a:p>
        </p:txBody>
      </p:sp>
      <p:pic>
        <p:nvPicPr>
          <p:cNvPr id="7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4229101"/>
            <a:ext cx="883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wish all the best for this conference!</a:t>
            </a:r>
            <a:endParaRPr lang="en-US" sz="16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Thank you very much!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3335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ahoma" pitchFamily="34" charset="0"/>
                <a:cs typeface="Tahoma" pitchFamily="34" charset="0"/>
              </a:rPr>
              <a:t>         IMPORTATIONS DE NOIX DE CAJOU BRUTES DU VIETNAM EN 2016</a:t>
            </a:r>
            <a:endParaRPr lang="en-US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48600" y="4881890"/>
            <a:ext cx="1295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/>
              <a:t>Source: VINACAS</a:t>
            </a:r>
            <a:endParaRPr lang="en-US" sz="105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9375" t="18611" r="26250" b="9167"/>
          <a:stretch>
            <a:fillRect/>
          </a:stretch>
        </p:blipFill>
        <p:spPr bwMode="auto">
          <a:xfrm>
            <a:off x="0" y="43815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he 9th VINACAS Golden Cashew Rendezvous 2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2550"/>
            <a:ext cx="9144000" cy="23774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943350"/>
            <a:ext cx="91440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very much!</a:t>
            </a:r>
            <a:endParaRPr lang="en-US" sz="20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C:\Users\FOXCOM\Pictures\LOGO - 1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" cy="752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338</Words>
  <Application>Microsoft Office PowerPoint</Application>
  <PresentationFormat>On-screen Show (16:9)</PresentationFormat>
  <Paragraphs>118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YiangDeng</dc:creator>
  <cp:lastModifiedBy>Sankar</cp:lastModifiedBy>
  <cp:revision>131</cp:revision>
  <dcterms:created xsi:type="dcterms:W3CDTF">2006-08-16T00:00:00Z</dcterms:created>
  <dcterms:modified xsi:type="dcterms:W3CDTF">2017-02-21T11:49:10Z</dcterms:modified>
</cp:coreProperties>
</file>