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9" r:id="rId10"/>
    <p:sldId id="268" r:id="rId11"/>
    <p:sldId id="263" r:id="rId12"/>
    <p:sldId id="270" r:id="rId13"/>
    <p:sldId id="264" r:id="rId14"/>
    <p:sldId id="265" r:id="rId15"/>
    <p:sldId id="266" r:id="rId16"/>
    <p:sldId id="267" r:id="rId17"/>
    <p:sldId id="271" r:id="rId18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5D-FF67-46DB-8DED-72AACAF769C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1F3B9B-2BC3-4E45-BDD8-E92AFD95AA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5D-FF67-46DB-8DED-72AACAF769C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3B9B-2BC3-4E45-BDD8-E92AFD95AA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5D-FF67-46DB-8DED-72AACAF769C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3B9B-2BC3-4E45-BDD8-E92AFD95AA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5D-FF67-46DB-8DED-72AACAF769C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3B9B-2BC3-4E45-BDD8-E92AFD95AA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5D-FF67-46DB-8DED-72AACAF769C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1F3B9B-2BC3-4E45-BDD8-E92AFD95AA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5D-FF67-46DB-8DED-72AACAF769C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3B9B-2BC3-4E45-BDD8-E92AFD95AA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5D-FF67-46DB-8DED-72AACAF769C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3B9B-2BC3-4E45-BDD8-E92AFD95AA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5D-FF67-46DB-8DED-72AACAF769C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3B9B-2BC3-4E45-BDD8-E92AFD95AA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5D-FF67-46DB-8DED-72AACAF769C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3B9B-2BC3-4E45-BDD8-E92AFD95AA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5D-FF67-46DB-8DED-72AACAF769C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3B9B-2BC3-4E45-BDD8-E92AFD95AA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5D-FF67-46DB-8DED-72AACAF769C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1F3B9B-2BC3-4E45-BDD8-E92AFD95AA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7847B5D-FF67-46DB-8DED-72AACAF769C7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1F3B9B-2BC3-4E45-BDD8-E92AFD95AA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34" y="-32982"/>
            <a:ext cx="2036763" cy="1470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10136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PRESENTATION DE</a:t>
            </a:r>
          </a:p>
          <a:p>
            <a:pPr algn="ctr"/>
            <a:r>
              <a:rPr lang="en-US" sz="4000" b="1" dirty="0" smtClean="0"/>
              <a:t>MR </a:t>
            </a:r>
            <a:r>
              <a:rPr lang="en-US" sz="4000" b="1" dirty="0"/>
              <a:t>TOLA FASERU</a:t>
            </a:r>
          </a:p>
          <a:p>
            <a:pPr algn="ctr"/>
            <a:r>
              <a:rPr lang="en-US" sz="4000" b="1" dirty="0" smtClean="0"/>
              <a:t>PRESIDENT NATIONAL, </a:t>
            </a:r>
            <a:r>
              <a:rPr lang="en-US" sz="4000" b="1" dirty="0"/>
              <a:t>NATIONAL CASHEW ASSOCIATION OF NIGERIA(NCAN)</a:t>
            </a:r>
          </a:p>
          <a:p>
            <a:pPr algn="ctr"/>
            <a:r>
              <a:rPr lang="en-US" sz="4000" b="1" dirty="0" smtClean="0"/>
              <a:t>AU</a:t>
            </a:r>
            <a:endParaRPr lang="en-US" sz="4000" b="1" dirty="0"/>
          </a:p>
          <a:p>
            <a:pPr algn="ctr"/>
            <a:r>
              <a:rPr lang="en-US" sz="4000" b="1" dirty="0"/>
              <a:t>WORLD CASHEW CONVENTION, </a:t>
            </a:r>
            <a:r>
              <a:rPr lang="en-US" sz="4000" b="1" dirty="0" smtClean="0"/>
              <a:t>SINGAPOUR</a:t>
            </a:r>
            <a:r>
              <a:rPr lang="en-US" sz="4000" b="1" dirty="0"/>
              <a:t> 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9 - 11 FEVRIER, </a:t>
            </a:r>
            <a:r>
              <a:rPr lang="en-US" sz="4000" b="1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11004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30707"/>
            <a:ext cx="1637566" cy="118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220986" cy="577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110153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Son </a:t>
            </a:r>
            <a:r>
              <a:rPr lang="en-US" b="1" dirty="0" smtClean="0"/>
              <a:t>Excellence, </a:t>
            </a:r>
            <a:r>
              <a:rPr lang="en-US" b="1" dirty="0" err="1" smtClean="0"/>
              <a:t>l’</a:t>
            </a:r>
            <a:r>
              <a:rPr lang="en-US" b="1" dirty="0" err="1" smtClean="0"/>
              <a:t>Honorable</a:t>
            </a:r>
            <a:r>
              <a:rPr lang="en-US" b="1" dirty="0" smtClean="0"/>
              <a:t> </a:t>
            </a:r>
            <a:r>
              <a:rPr lang="en-US" b="1" dirty="0" err="1" smtClean="0"/>
              <a:t>Ministre</a:t>
            </a:r>
            <a:r>
              <a:rPr lang="en-US" b="1" dirty="0" smtClean="0"/>
              <a:t> de </a:t>
            </a:r>
            <a:r>
              <a:rPr lang="en-US" b="1" dirty="0" err="1" smtClean="0"/>
              <a:t>l’Agriculture</a:t>
            </a:r>
            <a:r>
              <a:rPr lang="en-US" b="1" dirty="0" smtClean="0"/>
              <a:t> au </a:t>
            </a:r>
            <a:r>
              <a:rPr lang="en-US" b="1" dirty="0" err="1" smtClean="0"/>
              <a:t>lancement</a:t>
            </a:r>
            <a:r>
              <a:rPr lang="en-US" b="1" dirty="0" smtClean="0"/>
              <a:t> de la </a:t>
            </a:r>
            <a:r>
              <a:rPr lang="en-US" b="1" dirty="0" err="1" smtClean="0"/>
              <a:t>saison</a:t>
            </a:r>
            <a:r>
              <a:rPr lang="en-US" b="1" dirty="0" smtClean="0"/>
              <a:t> de Plantation du </a:t>
            </a:r>
            <a:r>
              <a:rPr lang="en-US" b="1" dirty="0" err="1" smtClean="0"/>
              <a:t>Cajou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71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30707"/>
            <a:ext cx="1637566" cy="118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487" y="1371600"/>
            <a:ext cx="81977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La feuille de route se concentre également sur la transformation de la noix de cajou, </a:t>
            </a:r>
            <a:r>
              <a:rPr lang="fr-FR" sz="4000" b="1" dirty="0" smtClean="0"/>
              <a:t>la commercialisation, </a:t>
            </a:r>
            <a:r>
              <a:rPr lang="fr-FR" sz="4000" b="1" dirty="0"/>
              <a:t>la recherche et le développement </a:t>
            </a:r>
            <a:r>
              <a:rPr lang="fr-FR" sz="4000" b="1" dirty="0" smtClean="0"/>
              <a:t>de la </a:t>
            </a:r>
            <a:r>
              <a:rPr lang="fr-FR" sz="4000" b="1" dirty="0"/>
              <a:t>noix de </a:t>
            </a:r>
            <a:r>
              <a:rPr lang="fr-FR" sz="4000" b="1" dirty="0" smtClean="0"/>
              <a:t>cajou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301007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30707"/>
            <a:ext cx="1637566" cy="118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144177"/>
            <a:ext cx="81977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Notre volume projeté pour 2017 est d'environ </a:t>
            </a:r>
            <a:r>
              <a:rPr lang="fr-FR" sz="4000" b="1" dirty="0" smtClean="0"/>
              <a:t>200.000TM </a:t>
            </a:r>
            <a:r>
              <a:rPr lang="fr-FR" sz="4000" b="1" dirty="0"/>
              <a:t>qui </a:t>
            </a:r>
            <a:r>
              <a:rPr lang="fr-FR" sz="4000" b="1" dirty="0" smtClean="0"/>
              <a:t>sera un recouvrement </a:t>
            </a:r>
            <a:r>
              <a:rPr lang="fr-FR" sz="4000" b="1" dirty="0"/>
              <a:t>de la saison 2016. </a:t>
            </a:r>
            <a:r>
              <a:rPr lang="fr-FR" sz="4000" b="1" dirty="0" smtClean="0"/>
              <a:t>La météo a été favorable pour </a:t>
            </a:r>
            <a:r>
              <a:rPr lang="fr-FR" sz="4000" b="1" dirty="0"/>
              <a:t>cette saison et la </a:t>
            </a:r>
            <a:r>
              <a:rPr lang="fr-FR" sz="4000" b="1" dirty="0" smtClean="0"/>
              <a:t>récolte quitte déjà le bord-champ </a:t>
            </a:r>
            <a:r>
              <a:rPr lang="fr-FR" sz="4000" b="1" dirty="0"/>
              <a:t>pour la ville portuaire</a:t>
            </a:r>
            <a:r>
              <a:rPr lang="fr-FR" sz="4000" b="1" dirty="0" smtClean="0"/>
              <a:t>.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0264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30707"/>
            <a:ext cx="1637566" cy="118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144177"/>
            <a:ext cx="81977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Notre estimation est basée sur le </a:t>
            </a:r>
            <a:r>
              <a:rPr lang="fr-FR" sz="4000" b="1" dirty="0" smtClean="0"/>
              <a:t>climat </a:t>
            </a:r>
            <a:r>
              <a:rPr lang="fr-FR" sz="4000" b="1" dirty="0"/>
              <a:t>favorable qui a favorisé la fructification au bon moment, la réduction des pertes de manutention post-récolte au </a:t>
            </a:r>
            <a:r>
              <a:rPr lang="fr-FR" sz="4000" b="1" dirty="0" smtClean="0"/>
              <a:t>cours de </a:t>
            </a:r>
            <a:r>
              <a:rPr lang="fr-FR" sz="4000" b="1" dirty="0"/>
              <a:t>la récolte et la réhabilitation / régénération des vieux </a:t>
            </a:r>
            <a:r>
              <a:rPr lang="fr-FR" sz="4000" b="1" dirty="0" smtClean="0"/>
              <a:t>anacardiers.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93176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30707"/>
            <a:ext cx="1637566" cy="118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448" y="914400"/>
            <a:ext cx="84445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Nos agriculteurs ont été constamment sensibilisés </a:t>
            </a:r>
            <a:r>
              <a:rPr lang="fr-FR" sz="4000" b="1" dirty="0" smtClean="0"/>
              <a:t>sur </a:t>
            </a:r>
            <a:r>
              <a:rPr lang="fr-FR" sz="4000" b="1" dirty="0"/>
              <a:t>la nécessité </a:t>
            </a:r>
            <a:r>
              <a:rPr lang="fr-FR" sz="4000" b="1" dirty="0" smtClean="0"/>
              <a:t>du séchage de leurs </a:t>
            </a:r>
            <a:r>
              <a:rPr lang="fr-FR" sz="4000" b="1" dirty="0"/>
              <a:t>noix de cajou à 8% </a:t>
            </a:r>
            <a:r>
              <a:rPr lang="fr-FR" sz="4000" b="1" dirty="0" smtClean="0"/>
              <a:t>au bord-champ; </a:t>
            </a:r>
            <a:r>
              <a:rPr lang="fr-FR" sz="4000" b="1" dirty="0"/>
              <a:t>Nous refusons </a:t>
            </a:r>
            <a:r>
              <a:rPr lang="fr-FR" sz="4000" b="1" dirty="0" smtClean="0"/>
              <a:t>tout compromis </a:t>
            </a:r>
            <a:r>
              <a:rPr lang="fr-FR" sz="4000" b="1" dirty="0"/>
              <a:t>sur la qualité de nos noix de cajou. La qualité </a:t>
            </a:r>
            <a:r>
              <a:rPr lang="fr-FR" sz="4000" b="1" dirty="0" smtClean="0"/>
              <a:t>nous est </a:t>
            </a:r>
            <a:r>
              <a:rPr lang="fr-FR" sz="4000" b="1" dirty="0"/>
              <a:t>très </a:t>
            </a:r>
            <a:r>
              <a:rPr lang="fr-FR" sz="4000" b="1" dirty="0" smtClean="0"/>
              <a:t>importante et </a:t>
            </a:r>
            <a:r>
              <a:rPr lang="fr-FR" sz="4000" b="1" dirty="0"/>
              <a:t>elle est devenue notre priorité absolue</a:t>
            </a:r>
            <a:r>
              <a:rPr lang="fr-FR" sz="4000" b="1" dirty="0" smtClean="0"/>
              <a:t>.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584847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30707"/>
            <a:ext cx="1637566" cy="118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448" y="1066800"/>
            <a:ext cx="84445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Nous continuons à engager </a:t>
            </a:r>
            <a:r>
              <a:rPr lang="fr-FR" sz="4000" b="1" dirty="0" smtClean="0"/>
              <a:t>diverses </a:t>
            </a:r>
            <a:r>
              <a:rPr lang="fr-FR" sz="4000" b="1" dirty="0"/>
              <a:t>compagnies maritimes et </a:t>
            </a:r>
            <a:r>
              <a:rPr lang="fr-FR" sz="4000" b="1" dirty="0" smtClean="0"/>
              <a:t>autres </a:t>
            </a:r>
            <a:r>
              <a:rPr lang="fr-FR" sz="4000" b="1" dirty="0"/>
              <a:t>fournisseurs de services dans notre quête </a:t>
            </a:r>
            <a:r>
              <a:rPr lang="fr-FR" sz="4000" b="1" dirty="0" smtClean="0"/>
              <a:t>de réduction du </a:t>
            </a:r>
            <a:r>
              <a:rPr lang="fr-FR" sz="4000" b="1" dirty="0"/>
              <a:t>temps de transit de </a:t>
            </a:r>
            <a:r>
              <a:rPr lang="fr-FR" sz="4000" b="1" dirty="0" smtClean="0"/>
              <a:t>notre cajou </a:t>
            </a:r>
            <a:r>
              <a:rPr lang="fr-FR" sz="4000" b="1" dirty="0"/>
              <a:t>entre le port de chargement et le port de destination et nous avons </a:t>
            </a:r>
            <a:r>
              <a:rPr lang="fr-FR" sz="4000" b="1" dirty="0" smtClean="0"/>
              <a:t>accompli des efforts considérables.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858483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30707"/>
            <a:ext cx="1637566" cy="118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508" y="914400"/>
            <a:ext cx="84445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Enfin, un effort concerté </a:t>
            </a:r>
            <a:r>
              <a:rPr lang="fr-FR" sz="4000" b="1" dirty="0" smtClean="0"/>
              <a:t>a été mis en </a:t>
            </a:r>
            <a:r>
              <a:rPr lang="fr-FR" sz="4000" b="1" dirty="0"/>
              <a:t>place pour éliminer totalement les activités des </a:t>
            </a:r>
            <a:r>
              <a:rPr lang="fr-FR" sz="4000" b="1" dirty="0" smtClean="0"/>
              <a:t>intrus </a:t>
            </a:r>
            <a:r>
              <a:rPr lang="fr-FR" sz="4000" b="1" dirty="0"/>
              <a:t>étrangers </a:t>
            </a:r>
            <a:r>
              <a:rPr lang="fr-FR" sz="4000" b="1" dirty="0" smtClean="0"/>
              <a:t>au bord-champ avec l’équipe de travail mise en place par le NCAN </a:t>
            </a:r>
            <a:r>
              <a:rPr lang="fr-FR" sz="4000" b="1" dirty="0"/>
              <a:t>et </a:t>
            </a:r>
            <a:r>
              <a:rPr lang="fr-FR" sz="4000" b="1" dirty="0" smtClean="0"/>
              <a:t>habilitée </a:t>
            </a:r>
            <a:r>
              <a:rPr lang="fr-FR" sz="4000" b="1" dirty="0"/>
              <a:t>à </a:t>
            </a:r>
            <a:r>
              <a:rPr lang="fr-FR" sz="4000" b="1" dirty="0" smtClean="0"/>
              <a:t>faire respecter les lois. </a:t>
            </a:r>
            <a:r>
              <a:rPr lang="fr-FR" sz="4000" b="1" dirty="0"/>
              <a:t>Cela réduira drastiquement les distorsions de prix à la ferme et améliorera la qualité</a:t>
            </a:r>
            <a:r>
              <a:rPr lang="fr-FR" sz="4000" b="1" dirty="0" smtClean="0"/>
              <a:t>.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908188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30707"/>
            <a:ext cx="1637566" cy="118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6604000" cy="545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04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585"/>
            <a:ext cx="1637566" cy="118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09600"/>
            <a:ext cx="845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Bienvenue </a:t>
            </a:r>
            <a:r>
              <a:rPr lang="fr-FR" sz="3600" b="1" dirty="0" smtClean="0"/>
              <a:t>au World Cashew Convention 2017, dont le thème est intitulé «Accepter le Changement».</a:t>
            </a:r>
            <a:endParaRPr lang="fr-FR" sz="3600" b="1" dirty="0"/>
          </a:p>
          <a:p>
            <a:r>
              <a:rPr lang="fr-FR" sz="3600" b="1" dirty="0"/>
              <a:t>Je vous présente les salutations des </a:t>
            </a:r>
            <a:r>
              <a:rPr lang="fr-FR" sz="3600" b="1" dirty="0" smtClean="0"/>
              <a:t>acteurs </a:t>
            </a:r>
            <a:r>
              <a:rPr lang="fr-FR" sz="3600" b="1" dirty="0"/>
              <a:t>du </a:t>
            </a:r>
            <a:r>
              <a:rPr lang="fr-FR" sz="3600" b="1" dirty="0" smtClean="0"/>
              <a:t>cajou du </a:t>
            </a:r>
            <a:r>
              <a:rPr lang="fr-FR" sz="3600" b="1" dirty="0"/>
              <a:t>Nigeria. Par ailleurs, nous avons marqué le début de notre saison de noix de cajou le lundi 6 Février 2017 et donc la saison a </a:t>
            </a:r>
            <a:r>
              <a:rPr lang="fr-FR" sz="3600" b="1" dirty="0" smtClean="0"/>
              <a:t>démarré </a:t>
            </a:r>
            <a:r>
              <a:rPr lang="fr-FR" sz="3600" b="1" dirty="0"/>
              <a:t>et est en plein essor</a:t>
            </a:r>
            <a:r>
              <a:rPr lang="fr-FR" sz="3600" b="1" dirty="0" smtClean="0"/>
              <a:t>.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28927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585"/>
            <a:ext cx="1637566" cy="118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856357"/>
            <a:ext cx="845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PERSPECTIVES DU MARCHE DES NCB</a:t>
            </a:r>
            <a:endParaRPr lang="en-US" sz="3600" b="1" dirty="0"/>
          </a:p>
          <a:p>
            <a:pPr algn="ctr"/>
            <a:r>
              <a:rPr lang="fr-FR" sz="3600" b="1" dirty="0"/>
              <a:t>La saison 2016 a été particulièrement difficile pour </a:t>
            </a:r>
            <a:r>
              <a:rPr lang="fr-FR" sz="3600" b="1" dirty="0" smtClean="0"/>
              <a:t>le </a:t>
            </a:r>
            <a:r>
              <a:rPr lang="fr-FR" sz="3600" b="1" dirty="0"/>
              <a:t>cajou N</a:t>
            </a:r>
            <a:r>
              <a:rPr lang="fr-FR" sz="3600" b="1" dirty="0" smtClean="0"/>
              <a:t>igérian et Africain, en effet </a:t>
            </a:r>
            <a:r>
              <a:rPr lang="fr-FR" sz="3600" b="1" dirty="0"/>
              <a:t>la floraison a commencé très tard en raison du changement climatique et la taille des récoltes était faible par rapport à notre projection</a:t>
            </a:r>
            <a:r>
              <a:rPr lang="fr-FR" sz="3600" b="1" dirty="0" smtClean="0"/>
              <a:t>.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90137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76200"/>
            <a:ext cx="1637566" cy="118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702030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Notre </a:t>
            </a:r>
            <a:r>
              <a:rPr lang="fr-FR" sz="4000" b="1" dirty="0" smtClean="0"/>
              <a:t>production totale </a:t>
            </a:r>
            <a:r>
              <a:rPr lang="fr-FR" sz="4000" b="1" dirty="0"/>
              <a:t>pour 2016 était de 175 000 </a:t>
            </a:r>
            <a:r>
              <a:rPr lang="fr-FR" sz="4000" b="1" dirty="0" smtClean="0"/>
              <a:t>TM, </a:t>
            </a:r>
            <a:r>
              <a:rPr lang="fr-FR" sz="4000" b="1" dirty="0"/>
              <a:t>soit un peu plus </a:t>
            </a:r>
            <a:r>
              <a:rPr lang="fr-FR" sz="4000" b="1" dirty="0" smtClean="0"/>
              <a:t>que celle </a:t>
            </a:r>
            <a:r>
              <a:rPr lang="fr-FR" sz="4000" b="1" dirty="0"/>
              <a:t>de 160 000 </a:t>
            </a:r>
            <a:r>
              <a:rPr lang="fr-FR" sz="4000" b="1" dirty="0" smtClean="0"/>
              <a:t>TM en </a:t>
            </a:r>
            <a:r>
              <a:rPr lang="fr-FR" sz="4000" b="1" dirty="0"/>
              <a:t>2015. Les </a:t>
            </a:r>
            <a:r>
              <a:rPr lang="fr-FR" sz="4000" b="1" dirty="0" smtClean="0"/>
              <a:t>résultats </a:t>
            </a:r>
            <a:r>
              <a:rPr lang="fr-FR" sz="4000" b="1" dirty="0"/>
              <a:t>découlant des </a:t>
            </a:r>
            <a:r>
              <a:rPr lang="fr-FR" sz="4000" b="1" dirty="0" smtClean="0"/>
              <a:t>activités de manutention post-récoltes appropriées ont </a:t>
            </a:r>
            <a:r>
              <a:rPr lang="fr-FR" sz="4000" b="1" dirty="0"/>
              <a:t>compensé la courte récolte de l'année.</a:t>
            </a:r>
            <a:r>
              <a:rPr lang="en-US" sz="4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227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585"/>
            <a:ext cx="1637566" cy="118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036" y="1066800"/>
            <a:ext cx="845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En 2016, nous avons mis sur pied la feuille de route </a:t>
            </a:r>
            <a:r>
              <a:rPr lang="fr-FR" sz="3600" b="1" dirty="0" smtClean="0"/>
              <a:t>du cajou</a:t>
            </a:r>
            <a:r>
              <a:rPr lang="fr-FR" sz="3600" b="1" dirty="0"/>
              <a:t>, un plan quadriennal pour le développement de la noix de cajou qui a été présenté à l'honorable ministre de l'Agriculture et à son équipe. La feuille de route vise à accroître la production primaire de 175 000 tonnes à 500 000 tonnes d'ici 2020</a:t>
            </a:r>
            <a:r>
              <a:rPr lang="fr-FR" sz="3600" b="1" dirty="0" smtClean="0"/>
              <a:t>.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87438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585"/>
            <a:ext cx="1637566" cy="118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036" y="937558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Cela sera réalisé en plantant 53 millions </a:t>
            </a:r>
            <a:r>
              <a:rPr lang="fr-FR" sz="3600" b="1" dirty="0" smtClean="0"/>
              <a:t>nouveaux </a:t>
            </a:r>
            <a:r>
              <a:rPr lang="fr-FR" sz="3600" b="1" dirty="0"/>
              <a:t>anacardiers à travers le pays. Le secteur privé a déjà intégré la feuille de route et a commencé des plantations commerciales de noix de cajou à travers le pays. Au moment </a:t>
            </a:r>
            <a:r>
              <a:rPr lang="fr-FR" sz="3600" b="1" dirty="0" smtClean="0"/>
              <a:t>où je vous parle, </a:t>
            </a:r>
            <a:r>
              <a:rPr lang="fr-FR" sz="3600" b="1" dirty="0"/>
              <a:t>pas moins de 20 000 hectares ont été cultivés pour </a:t>
            </a:r>
            <a:r>
              <a:rPr lang="fr-FR" sz="3600" b="1" dirty="0" smtClean="0"/>
              <a:t>l'anacarde.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70226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585"/>
            <a:ext cx="1637566" cy="118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5" t="2305" r="8832"/>
          <a:stretch/>
        </p:blipFill>
        <p:spPr bwMode="auto">
          <a:xfrm>
            <a:off x="76200" y="0"/>
            <a:ext cx="658845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619802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PRESENTATION </a:t>
            </a:r>
            <a:r>
              <a:rPr lang="en-US" b="1" dirty="0" smtClean="0">
                <a:latin typeface="Calibri" panose="020F0502020204030204" pitchFamily="34" charset="0"/>
              </a:rPr>
              <a:t>DE LA FEUILLE DE ROUTE DU CAJOU A L’HONORABLE MINISTRE DE L’AGRICULTURE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7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30707"/>
            <a:ext cx="1637566" cy="118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" y="685800"/>
            <a:ext cx="7437967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5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30707"/>
            <a:ext cx="1637566" cy="1181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371600"/>
            <a:ext cx="81977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Le gouvernement a également uni ses forces avec le secteur privé puisque la toute première saison officielle de plantation a été </a:t>
            </a:r>
            <a:r>
              <a:rPr lang="fr-FR" sz="4000" b="1" dirty="0" smtClean="0"/>
              <a:t>lancée </a:t>
            </a:r>
            <a:r>
              <a:rPr lang="fr-FR" sz="4000" b="1" dirty="0"/>
              <a:t>dans le sud-ouest du </a:t>
            </a:r>
            <a:r>
              <a:rPr lang="fr-FR" sz="4000" b="1" dirty="0" smtClean="0"/>
              <a:t>Nigéria</a:t>
            </a:r>
            <a:r>
              <a:rPr lang="fr-FR" sz="4000" b="1" dirty="0"/>
              <a:t>, qui est une des principales zones de production du pays</a:t>
            </a:r>
            <a:r>
              <a:rPr lang="fr-FR" sz="4000" b="1" dirty="0" smtClean="0"/>
              <a:t>.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603576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642</TotalTime>
  <Words>608</Words>
  <Application>Microsoft Office PowerPoint</Application>
  <PresentationFormat>On-screen Show (4:3)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Tokunbo PC</dc:creator>
  <cp:lastModifiedBy>HI</cp:lastModifiedBy>
  <cp:revision>19</cp:revision>
  <cp:lastPrinted>2017-02-07T11:57:20Z</cp:lastPrinted>
  <dcterms:created xsi:type="dcterms:W3CDTF">2017-02-07T09:13:06Z</dcterms:created>
  <dcterms:modified xsi:type="dcterms:W3CDTF">2017-02-20T16:45:59Z</dcterms:modified>
</cp:coreProperties>
</file>