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56500"/>
  <p:notesSz cx="10693400" cy="7556500"/>
  <p:embeddedFontLst>
    <p:embeddedFont>
      <p:font typeface="LQWANI+Arial,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FULLR+Wingdings-Regular" panose="05000000000000000000" charset="2"/>
      <p:regular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77253" y="0"/>
            <a:ext cx="1010793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9831" y="518280"/>
            <a:ext cx="8656042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sz="4300" dirty="0">
                <a:solidFill>
                  <a:srgbClr val="705854"/>
                </a:solidFill>
                <a:latin typeface="CDLDDE+Arial"/>
                <a:cs typeface="CDLDDE+Arial"/>
              </a:rPr>
              <a:t>responsAbility Investments AG</a:t>
            </a:r>
          </a:p>
          <a:p>
            <a:pPr marL="0" marR="0">
              <a:lnSpc>
                <a:spcPts val="4926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smtClean="0">
                <a:solidFill>
                  <a:srgbClr val="705854"/>
                </a:solidFill>
                <a:latin typeface="LQWANI+Arial,Bold"/>
                <a:cs typeface="LQWANI+Arial,Bold"/>
              </a:rPr>
              <a:t>FINANCING THE CASHEW</a:t>
            </a:r>
          </a:p>
          <a:p>
            <a:pPr marL="0" marR="0">
              <a:lnSpc>
                <a:spcPts val="4826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smtClean="0">
                <a:solidFill>
                  <a:srgbClr val="705854"/>
                </a:solidFill>
                <a:latin typeface="LQWANI+Arial,Bold"/>
                <a:cs typeface="LQWANI+Arial,Bold"/>
              </a:rPr>
              <a:t>SECTOR</a:t>
            </a:r>
            <a:endParaRPr sz="4400" dirty="0">
              <a:solidFill>
                <a:srgbClr val="705854"/>
              </a:solidFill>
              <a:latin typeface="LQWANI+Arial,Bold"/>
              <a:cs typeface="LQWANI+Arial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264" y="6756024"/>
            <a:ext cx="5499249" cy="63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Shiru Mwangi,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Regional Head Agriculture Debt Investments  Sub Saharan Africa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9257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4729" y="294317"/>
            <a:ext cx="8180781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850" dirty="0" smtClean="0">
                <a:solidFill>
                  <a:srgbClr val="705854"/>
                </a:solidFill>
                <a:latin typeface="CDLDDE+Arial"/>
                <a:cs typeface="CDLDDE+Arial"/>
              </a:rPr>
              <a:t>UNE PLATEFORME POUR L’INVESTISSMENT</a:t>
            </a:r>
            <a:endParaRPr sz="3850" dirty="0">
              <a:solidFill>
                <a:srgbClr val="705854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402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dirty="0" smtClean="0">
                <a:solidFill>
                  <a:srgbClr val="705854"/>
                </a:solidFill>
                <a:latin typeface="CDLDDE+Arial"/>
                <a:cs typeface="CDLDDE+Arial"/>
              </a:rPr>
              <a:t>Deux Catégories d’Actifs et trois secteurs</a:t>
            </a:r>
            <a:endParaRPr sz="3100" dirty="0">
              <a:solidFill>
                <a:srgbClr val="705854"/>
              </a:solidFill>
              <a:latin typeface="CDLDDE+Arial"/>
              <a:cs typeface="CDLDDE+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7013" y="2541032"/>
            <a:ext cx="1333580" cy="66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F1E66"/>
                </a:solidFill>
                <a:latin typeface="LQWANI+Arial,Bold"/>
                <a:cs typeface="LQWANI+Arial,Bold"/>
              </a:rPr>
              <a:t>Finance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9028" y="2541032"/>
            <a:ext cx="1725885" cy="66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78E39"/>
                </a:solidFill>
                <a:latin typeface="LQWANI+Arial,Bold"/>
                <a:cs typeface="LQWANI+Arial,Bold"/>
              </a:rPr>
              <a:t>Agriculture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5013" y="2547136"/>
            <a:ext cx="123594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F37021"/>
                </a:solidFill>
                <a:latin typeface="LQWANI+Arial,Bold"/>
                <a:cs typeface="LQWANI+Arial,Bold"/>
              </a:rPr>
              <a:t>Energ</a:t>
            </a:r>
            <a:r>
              <a:rPr lang="fr-FR" sz="2000" dirty="0" err="1" smtClean="0">
                <a:solidFill>
                  <a:srgbClr val="F37021"/>
                </a:solidFill>
                <a:latin typeface="LQWANI+Arial,Bold"/>
                <a:cs typeface="LQWANI+Arial,Bold"/>
              </a:rPr>
              <a:t>ie</a:t>
            </a:r>
            <a:endParaRPr sz="2000" dirty="0">
              <a:solidFill>
                <a:srgbClr val="F37021"/>
              </a:solidFill>
              <a:latin typeface="LQWANI+Arial,Bold"/>
              <a:cs typeface="LQWANI+Arial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258" y="3337699"/>
            <a:ext cx="192049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54413C"/>
                </a:solidFill>
                <a:latin typeface="LQWANI+Arial,Bold"/>
                <a:cs typeface="LQWANI+Arial,Bold"/>
              </a:rPr>
              <a:t>Financement par emprunt Privé</a:t>
            </a:r>
            <a:endParaRPr sz="1750" dirty="0">
              <a:solidFill>
                <a:srgbClr val="54413C"/>
              </a:solidFill>
              <a:latin typeface="LQWANI+Arial,Bold"/>
              <a:cs typeface="LQWANI+Arial,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1568" y="3665302"/>
            <a:ext cx="659111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5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Plateforme intégrée avec une puissante méthode d’investissement systématique et des personnes </a:t>
            </a:r>
            <a:r>
              <a:rPr lang="fr-FR" sz="2650" dirty="0" err="1" smtClean="0">
                <a:solidFill>
                  <a:srgbClr val="000000"/>
                </a:solidFill>
                <a:latin typeface="LQWANI+Arial,Bold"/>
                <a:cs typeface="LQWANI+Arial,Bold"/>
              </a:rPr>
              <a:t>expérimentéessur</a:t>
            </a:r>
            <a:r>
              <a:rPr lang="fr-FR" sz="265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 le terrain</a:t>
            </a:r>
            <a:endParaRPr sz="26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257" y="4780165"/>
            <a:ext cx="179789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53403B"/>
                </a:solidFill>
                <a:latin typeface="LQWANI+Arial,Bold"/>
                <a:cs typeface="LQWANI+Arial,Bold"/>
              </a:rPr>
              <a:t>Placement en Actions Privé</a:t>
            </a:r>
            <a:endParaRPr sz="1750" dirty="0">
              <a:solidFill>
                <a:srgbClr val="53403B"/>
              </a:solidFill>
              <a:latin typeface="LQWANI+Arial,Bold"/>
              <a:cs typeface="LQWANI+Arial,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264" y="6794886"/>
            <a:ext cx="340883" cy="43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56450" y="6794886"/>
            <a:ext cx="3990468" cy="63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Please refer to the disclaimer  pages and/or the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appendixes for the applicable legal 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9257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" y="294317"/>
            <a:ext cx="10891316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400" dirty="0" smtClean="0">
                <a:solidFill>
                  <a:srgbClr val="705854"/>
                </a:solidFill>
                <a:latin typeface="CDLDDE+Arial"/>
                <a:cs typeface="CDLDDE+Arial"/>
              </a:rPr>
              <a:t>FINANCEMENT PAR EMPRUNT DE L’AGRICULTURE</a:t>
            </a:r>
            <a:endParaRPr sz="3400" dirty="0">
              <a:solidFill>
                <a:srgbClr val="705854"/>
              </a:solidFill>
              <a:latin typeface="CDLDDE+Arial"/>
              <a:cs typeface="CDLDDE+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0643" y="620030"/>
            <a:ext cx="1333579" cy="66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LQWANI+Arial,Bold"/>
                <a:cs typeface="LQWANI+Arial,Bold"/>
              </a:rPr>
              <a:t>Finance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729" y="894605"/>
            <a:ext cx="400078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dirty="0" smtClean="0">
                <a:solidFill>
                  <a:srgbClr val="705854"/>
                </a:solidFill>
                <a:latin typeface="CDLDDE+Arial"/>
                <a:cs typeface="CDLDDE+Arial"/>
              </a:rPr>
              <a:t>Solide Palmarès</a:t>
            </a:r>
            <a:endParaRPr sz="3100" dirty="0">
              <a:solidFill>
                <a:srgbClr val="705854"/>
              </a:solidFill>
              <a:latin typeface="CDLDDE+Arial"/>
              <a:cs typeface="CDLDDE+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0627" y="1568815"/>
            <a:ext cx="2179986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6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FFFFFF"/>
                </a:solidFill>
                <a:latin typeface="LQWANI+Arial,Bold"/>
                <a:cs typeface="LQWANI+Arial,Bold"/>
              </a:rPr>
              <a:t>USD 248m</a:t>
            </a:r>
          </a:p>
          <a:p>
            <a:pPr marL="0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invest</a:t>
            </a:r>
            <a:r>
              <a:rPr lang="fr-FR" sz="2000" dirty="0" err="1" smtClean="0">
                <a:solidFill>
                  <a:srgbClr val="FFFFFF"/>
                </a:solidFill>
                <a:latin typeface="CDLDDE+Arial"/>
                <a:cs typeface="CDLDDE+Arial"/>
              </a:rPr>
              <a:t>is</a:t>
            </a:r>
            <a:endParaRPr sz="200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5975" y="1768684"/>
            <a:ext cx="1689855" cy="1121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LQWANI+Arial,Bold"/>
                <a:cs typeface="LQWANI+Arial,Bold"/>
              </a:rPr>
              <a:t>42%</a:t>
            </a:r>
          </a:p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DLDDE+Arial"/>
                <a:cs typeface="CDLDDE+Arial"/>
              </a:rPr>
              <a:t>production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14852" y="2473534"/>
            <a:ext cx="3208480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LQWANI+Arial,Bold"/>
                <a:cs typeface="LQWANI+Arial,Bold"/>
              </a:rPr>
              <a:t>37%</a:t>
            </a:r>
          </a:p>
          <a:p>
            <a:pPr marL="0" marR="0">
              <a:lnSpc>
                <a:spcPts val="253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transformation</a:t>
            </a:r>
            <a:r>
              <a:rPr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 </a:t>
            </a:r>
            <a:r>
              <a:rPr sz="2000" dirty="0">
                <a:solidFill>
                  <a:srgbClr val="FFFFFF"/>
                </a:solidFill>
                <a:latin typeface="CDLDDE+Arial"/>
                <a:cs typeface="CDLDDE+Arial"/>
              </a:rPr>
              <a:t>&amp; </a:t>
            </a:r>
            <a:r>
              <a:rPr sz="2000" dirty="0" err="1" smtClean="0">
                <a:solidFill>
                  <a:srgbClr val="FFFFFF"/>
                </a:solidFill>
                <a:latin typeface="CDLDDE+Arial"/>
                <a:cs typeface="CDLDDE+Arial"/>
              </a:rPr>
              <a:t>logisti</a:t>
            </a:r>
            <a:r>
              <a:rPr lang="fr-FR" sz="2000" dirty="0" err="1" smtClean="0">
                <a:solidFill>
                  <a:srgbClr val="FFFFFF"/>
                </a:solidFill>
                <a:latin typeface="CDLDDE+Arial"/>
                <a:cs typeface="CDLDDE+Arial"/>
              </a:rPr>
              <a:t>ques</a:t>
            </a:r>
            <a:r>
              <a:rPr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 </a:t>
            </a:r>
            <a:endParaRPr sz="2000" dirty="0">
              <a:solidFill>
                <a:srgbClr val="FFFFFF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3017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LQWANI+Arial,Bold"/>
                <a:cs typeface="LQWANI+Arial,Bold"/>
              </a:rPr>
              <a:t>21% </a:t>
            </a:r>
          </a:p>
          <a:p>
            <a:pPr marL="0" marR="0">
              <a:lnSpc>
                <a:spcPts val="253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DLDDE+Arial"/>
                <a:cs typeface="CDLDDE+Arial"/>
              </a:rPr>
              <a:t>distribution &amp; </a:t>
            </a:r>
            <a:r>
              <a:rPr lang="fr-FR"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détail</a:t>
            </a:r>
            <a:endParaRPr sz="200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0164" y="2666255"/>
            <a:ext cx="222612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LQWANI+Arial,Bold"/>
                <a:cs typeface="LQWANI+Arial,Bold"/>
              </a:rPr>
              <a:t>USD 1 bn</a:t>
            </a:r>
          </a:p>
          <a:p>
            <a:pPr marL="0" marR="0">
              <a:lnSpc>
                <a:spcPts val="262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d</a:t>
            </a:r>
            <a:r>
              <a:rPr lang="fr-FR" sz="2000" dirty="0" err="1" smtClean="0">
                <a:solidFill>
                  <a:srgbClr val="FFFFFF"/>
                </a:solidFill>
                <a:latin typeface="CDLDDE+Arial"/>
                <a:cs typeface="CDLDDE+Arial"/>
              </a:rPr>
              <a:t>éboursés</a:t>
            </a:r>
            <a:endParaRPr sz="200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8163" y="3358921"/>
            <a:ext cx="2012099" cy="1005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1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FFFFFF"/>
                </a:solidFill>
                <a:latin typeface="LQWANI+Arial,Bold"/>
                <a:cs typeface="LQWANI+Arial,Bold"/>
              </a:rPr>
              <a:t>131 </a:t>
            </a:r>
          </a:p>
          <a:p>
            <a:pPr marL="0" marR="0">
              <a:lnSpc>
                <a:spcPts val="3991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FFFFFF"/>
                </a:solidFill>
                <a:latin typeface="CDLDDE+Arial"/>
                <a:cs typeface="CDLDDE+Arial"/>
              </a:rPr>
              <a:t>clients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8608" y="3926611"/>
            <a:ext cx="2690313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1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FFFFFF"/>
                </a:solidFill>
                <a:latin typeface="LQWANI+Arial,Bold"/>
                <a:cs typeface="LQWANI+Arial,Bold"/>
              </a:rPr>
              <a:t>303 </a:t>
            </a:r>
            <a:r>
              <a:rPr lang="fr-FR" sz="3550" dirty="0" smtClean="0">
                <a:solidFill>
                  <a:srgbClr val="FFFFFF"/>
                </a:solidFill>
                <a:latin typeface="LQWANI+Arial,Bold"/>
                <a:cs typeface="LQWANI+Arial,Bold"/>
              </a:rPr>
              <a:t>deals</a:t>
            </a:r>
            <a:r>
              <a:rPr sz="3550" dirty="0" smtClean="0">
                <a:solidFill>
                  <a:srgbClr val="FFFFFF"/>
                </a:solidFill>
                <a:latin typeface="LQWANI+Arial,Bold"/>
                <a:cs typeface="LQWANI+Arial,Bold"/>
              </a:rPr>
              <a:t> </a:t>
            </a:r>
            <a:endParaRPr sz="3550" dirty="0">
              <a:solidFill>
                <a:srgbClr val="FFFFFF"/>
              </a:solidFill>
              <a:latin typeface="LQWANI+Arial,Bold"/>
              <a:cs typeface="LQWANI+Arial,Bold"/>
            </a:endParaRPr>
          </a:p>
          <a:p>
            <a:pPr marL="0" marR="0">
              <a:lnSpc>
                <a:spcPts val="2945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Très bien structurés avec des charges fixes et flottantes sur les actions</a:t>
            </a:r>
            <a:endParaRPr sz="2200" dirty="0">
              <a:solidFill>
                <a:srgbClr val="FFFFFF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264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CMAs</a:t>
            </a:r>
            <a:r>
              <a:rPr sz="2200" dirty="0">
                <a:solidFill>
                  <a:srgbClr val="FFFFFF"/>
                </a:solidFill>
                <a:latin typeface="CDLDDE+Arial"/>
                <a:cs typeface="CDLDDE+Arial"/>
              </a:rPr>
              <a:t>, </a:t>
            </a:r>
            <a:r>
              <a:rPr lang="fr-FR"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garanties des sociétés</a:t>
            </a:r>
            <a:r>
              <a:rPr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 </a:t>
            </a:r>
            <a:r>
              <a:rPr sz="2200" dirty="0">
                <a:solidFill>
                  <a:srgbClr val="FFFFFF"/>
                </a:solidFill>
                <a:latin typeface="CDLDDE+Arial"/>
                <a:cs typeface="CDLDDE+Arial"/>
              </a:rPr>
              <a:t>etc.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20697" y="4196408"/>
            <a:ext cx="1897619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Invest</a:t>
            </a:r>
            <a:r>
              <a:rPr lang="fr-FR" sz="2200" dirty="0" err="1" smtClean="0">
                <a:solidFill>
                  <a:srgbClr val="FFFFFF"/>
                </a:solidFill>
                <a:latin typeface="CDLDDE+Arial"/>
                <a:cs typeface="CDLDDE+Arial"/>
              </a:rPr>
              <a:t>is</a:t>
            </a:r>
            <a:r>
              <a:rPr lang="fr-FR"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 </a:t>
            </a:r>
            <a:r>
              <a:rPr lang="fr-FR"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dans </a:t>
            </a:r>
            <a:r>
              <a:rPr sz="3550" dirty="0" smtClean="0">
                <a:solidFill>
                  <a:srgbClr val="FFFFFF"/>
                </a:solidFill>
                <a:latin typeface="LQWANI+Arial,Bold"/>
                <a:cs typeface="LQWANI+Arial,Bold"/>
              </a:rPr>
              <a:t>50</a:t>
            </a:r>
            <a:endParaRPr sz="3550" dirty="0">
              <a:solidFill>
                <a:srgbClr val="FFFFFF"/>
              </a:solidFill>
              <a:latin typeface="LQWANI+Arial,Bold"/>
              <a:cs typeface="LQWANI+Arial,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868" y="4336559"/>
            <a:ext cx="236730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LQWANI+Arial,Bold"/>
                <a:cs typeface="LQWANI+Arial,Bold"/>
              </a:rPr>
              <a:t>25% </a:t>
            </a:r>
          </a:p>
          <a:p>
            <a:pPr marL="0" marR="0">
              <a:lnSpc>
                <a:spcPts val="3269"/>
              </a:lnSpc>
              <a:spcBef>
                <a:spcPts val="0"/>
              </a:spcBef>
              <a:spcAft>
                <a:spcPts val="0"/>
              </a:spcAft>
            </a:pPr>
            <a:endParaRPr sz="265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50956" y="4386916"/>
            <a:ext cx="199941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50" dirty="0" smtClean="0">
                <a:solidFill>
                  <a:srgbClr val="FFFFFF"/>
                </a:solidFill>
                <a:latin typeface="CDLDDE+Arial"/>
                <a:cs typeface="CDLDDE+Arial"/>
              </a:rPr>
              <a:t>Financement à long terme</a:t>
            </a:r>
            <a:endParaRPr sz="265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8139" y="5069661"/>
            <a:ext cx="155388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>
                <a:solidFill>
                  <a:srgbClr val="FFFFFF"/>
                </a:solidFill>
                <a:latin typeface="CDLDDE+Arial"/>
                <a:cs typeface="CDLDDE+Arial"/>
              </a:rPr>
              <a:t>Pays</a:t>
            </a:r>
            <a:endParaRPr sz="220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7173" y="5561600"/>
            <a:ext cx="1782539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DLDDE+Arial"/>
                <a:cs typeface="CDLDDE+Arial"/>
              </a:rPr>
              <a:t>Experience </a:t>
            </a:r>
          </a:p>
          <a:p>
            <a:pPr marL="0" marR="0">
              <a:lnSpc>
                <a:spcPts val="238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dans</a:t>
            </a:r>
            <a:r>
              <a:rPr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 </a:t>
            </a:r>
            <a:endParaRPr sz="2000" dirty="0">
              <a:solidFill>
                <a:srgbClr val="FFFFFF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3449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LQWANI+Arial,Bold"/>
                <a:cs typeface="LQWANI+Arial,Bold"/>
              </a:rPr>
              <a:t>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81117" y="5701301"/>
            <a:ext cx="1026262" cy="102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LQWANI+Arial,Bold"/>
                <a:cs typeface="LQWANI+Arial,Bold"/>
              </a:rPr>
              <a:t>16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70177" y="6176026"/>
            <a:ext cx="808377" cy="102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FFFFFF"/>
                </a:solidFill>
                <a:latin typeface="LQWANI+Arial,Bold"/>
                <a:cs typeface="LQWANI+Arial,Bold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70262" y="6160147"/>
            <a:ext cx="381427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FFFFFF"/>
                </a:solidFill>
                <a:latin typeface="CDLDDE+Arial"/>
                <a:cs typeface="CDLDDE+Arial"/>
              </a:rPr>
              <a:t>Responsables des Investissement</a:t>
            </a:r>
            <a:endParaRPr sz="175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1590" y="6244173"/>
            <a:ext cx="179637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8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FFFFFF"/>
                </a:solidFill>
                <a:latin typeface="CDLDDE+Arial"/>
                <a:cs typeface="CDLDDE+Arial"/>
              </a:rPr>
              <a:t>produits</a:t>
            </a:r>
            <a:endParaRPr sz="2000" dirty="0">
              <a:solidFill>
                <a:srgbClr val="FFFFFF"/>
              </a:solidFill>
              <a:latin typeface="CDLDDE+Arial"/>
              <a:cs typeface="CDLDDE+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6264" y="6794886"/>
            <a:ext cx="340883" cy="43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5"/>
                </a:solidFill>
                <a:latin typeface="CDLDDE+Arial"/>
                <a:cs typeface="CDLDDE+Arial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48351" y="6785967"/>
            <a:ext cx="1370431" cy="400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705855"/>
                </a:solidFill>
                <a:latin typeface="CDLDDE+Arial"/>
                <a:cs typeface="CDLDDE+Arial"/>
              </a:rPr>
              <a:t>as of 30.12.2016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9257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294317"/>
            <a:ext cx="10335873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smtClean="0">
                <a:solidFill>
                  <a:srgbClr val="705854"/>
                </a:solidFill>
                <a:latin typeface="CDLDDE+Arial"/>
                <a:cs typeface="CDLDDE+Arial"/>
              </a:rPr>
              <a:t>PORTE-FEUILLE AFRIQUE S</a:t>
            </a:r>
            <a:r>
              <a:rPr sz="3600" dirty="0" smtClean="0">
                <a:solidFill>
                  <a:srgbClr val="705854"/>
                </a:solidFill>
                <a:latin typeface="CDLDDE+Arial"/>
                <a:cs typeface="CDLDDE+Arial"/>
              </a:rPr>
              <a:t>UB-SAHAR</a:t>
            </a:r>
            <a:r>
              <a:rPr lang="fr-FR" sz="3600" dirty="0" smtClean="0">
                <a:solidFill>
                  <a:srgbClr val="705854"/>
                </a:solidFill>
                <a:latin typeface="CDLDDE+Arial"/>
                <a:cs typeface="CDLDDE+Arial"/>
              </a:rPr>
              <a:t>IENNE</a:t>
            </a:r>
            <a:endParaRPr sz="3600" dirty="0">
              <a:solidFill>
                <a:srgbClr val="705854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402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dirty="0" smtClean="0">
                <a:solidFill>
                  <a:srgbClr val="705854"/>
                </a:solidFill>
                <a:latin typeface="CDLDDE+Arial"/>
                <a:cs typeface="CDLDDE+Arial"/>
              </a:rPr>
              <a:t>Exposition à la dette Agricole dans la région</a:t>
            </a:r>
            <a:endParaRPr sz="3100" dirty="0">
              <a:solidFill>
                <a:srgbClr val="705854"/>
              </a:solidFill>
              <a:latin typeface="CDLDDE+Arial"/>
              <a:cs typeface="CDLDDE+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1553" y="2959625"/>
            <a:ext cx="369984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dirty="0" smtClean="0">
                <a:solidFill>
                  <a:srgbClr val="47903A"/>
                </a:solidFill>
                <a:latin typeface="LQWANI+Arial,Bold"/>
                <a:cs typeface="LQWANI+Arial,Bold"/>
              </a:rPr>
              <a:t>60m </a:t>
            </a:r>
            <a:r>
              <a:rPr sz="3100" dirty="0" smtClean="0">
                <a:solidFill>
                  <a:srgbClr val="47903A"/>
                </a:solidFill>
                <a:latin typeface="LQWANI+Arial,Bold"/>
                <a:cs typeface="LQWANI+Arial,Bold"/>
              </a:rPr>
              <a:t>USD</a:t>
            </a:r>
            <a:r>
              <a:rPr lang="fr-FR" sz="3100" dirty="0" smtClean="0">
                <a:solidFill>
                  <a:srgbClr val="47903A"/>
                </a:solidFill>
                <a:latin typeface="LQWANI+Arial,Bold"/>
                <a:cs typeface="LQWANI+Arial,Bold"/>
              </a:rPr>
              <a:t> </a:t>
            </a:r>
            <a:r>
              <a:rPr lang="fr-FR" sz="2650" dirty="0" smtClean="0">
                <a:solidFill>
                  <a:srgbClr val="000000"/>
                </a:solidFill>
                <a:latin typeface="CDLDDE+Arial"/>
                <a:cs typeface="LQWANI+Arial,Bold"/>
              </a:rPr>
              <a:t>de volume i</a:t>
            </a:r>
            <a:r>
              <a:rPr sz="26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nvest</a:t>
            </a:r>
            <a:r>
              <a:rPr lang="fr-FR"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i</a:t>
            </a:r>
            <a:r>
              <a:rPr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 </a:t>
            </a:r>
            <a:endParaRPr sz="26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553" y="3832877"/>
            <a:ext cx="1113596" cy="196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79039"/>
                </a:solidFill>
                <a:latin typeface="LQWANI+Arial,Bold"/>
                <a:cs typeface="LQWANI+Arial,Bold"/>
              </a:rPr>
              <a:t>11 </a:t>
            </a:r>
          </a:p>
          <a:p>
            <a:pPr marL="0" marR="0">
              <a:lnSpc>
                <a:spcPts val="3701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79039"/>
                </a:solidFill>
                <a:latin typeface="LQWANI+Arial,Bold"/>
                <a:cs typeface="LQWANI+Arial,Bold"/>
              </a:rPr>
              <a:t>32</a:t>
            </a:r>
          </a:p>
          <a:p>
            <a:pPr marL="0" marR="0">
              <a:lnSpc>
                <a:spcPts val="3696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79039"/>
                </a:solidFill>
                <a:latin typeface="LQWANI+Arial,Bold"/>
                <a:cs typeface="LQWANI+Arial,Bold"/>
              </a:rPr>
              <a:t>14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5047" y="3883234"/>
            <a:ext cx="186814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pays</a:t>
            </a:r>
            <a:endParaRPr sz="26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6383" y="4353388"/>
            <a:ext cx="315501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cont</a:t>
            </a:r>
            <a:r>
              <a:rPr lang="fr-FR" sz="26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re</a:t>
            </a:r>
            <a:r>
              <a:rPr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parties</a:t>
            </a:r>
            <a:endParaRPr sz="2650" dirty="0">
              <a:solidFill>
                <a:srgbClr val="000000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369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Matières Premi</a:t>
            </a:r>
            <a:r>
              <a:rPr lang="fr-FR"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ères</a:t>
            </a:r>
            <a:endParaRPr sz="26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1553" y="5242577"/>
            <a:ext cx="1483330" cy="102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5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79039"/>
                </a:solidFill>
                <a:latin typeface="LQWANI+Arial,Bold"/>
                <a:cs typeface="LQWANI+Arial,Bold"/>
              </a:rPr>
              <a:t>21%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94616" y="5292934"/>
            <a:ext cx="397216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Investissements à long terme</a:t>
            </a:r>
            <a:r>
              <a:rPr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 </a:t>
            </a:r>
            <a:endParaRPr sz="26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8583" y="5305513"/>
            <a:ext cx="2505727" cy="5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05854"/>
                </a:solidFill>
                <a:latin typeface="LQWANI+Arial,Bold"/>
                <a:cs typeface="LQWANI+Arial,Bold"/>
              </a:rPr>
              <a:t>Investment volume per country</a:t>
            </a:r>
          </a:p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05854"/>
                </a:solidFill>
                <a:latin typeface="CDLDDE+Arial"/>
                <a:cs typeface="CDLDDE+Arial"/>
              </a:rPr>
              <a:t>as of 30.12.2016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81879" y="5694895"/>
            <a:ext cx="1926353" cy="736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05854"/>
                </a:solidFill>
                <a:latin typeface="CDLDDE+Arial"/>
                <a:cs typeface="CDLDDE+Arial"/>
              </a:rPr>
              <a:t>more than USD 10 million</a:t>
            </a:r>
          </a:p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05854"/>
                </a:solidFill>
                <a:latin typeface="CDLDDE+Arial"/>
                <a:cs typeface="CDLDDE+Arial"/>
              </a:rPr>
              <a:t>USD 5 – 10 million</a:t>
            </a:r>
          </a:p>
          <a:p>
            <a:pPr marL="0" marR="0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05854"/>
                </a:solidFill>
                <a:latin typeface="CDLDDE+Arial"/>
                <a:cs typeface="CDLDDE+Arial"/>
              </a:rPr>
              <a:t>less than USD 5 million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6264" y="6794886"/>
            <a:ext cx="340883" cy="43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44280" y="6812482"/>
            <a:ext cx="5393935" cy="47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705854"/>
                </a:solidFill>
                <a:latin typeface="CDLDDE+Arial"/>
                <a:cs typeface="CDLDDE+Arial"/>
              </a:rPr>
              <a:t>Please refer to the disclaimer pages and/or the appendixes for the applicable legal information</a:t>
            </a:r>
          </a:p>
          <a:p>
            <a:pPr marL="0" marR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705854"/>
                </a:solidFill>
                <a:latin typeface="CDLDDE+Arial"/>
                <a:cs typeface="CDLDDE+Arial"/>
              </a:rPr>
              <a:t>SSA – Sub-Saharan Africa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09257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9876" y="300413"/>
            <a:ext cx="7209112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0"/>
              </a:lnSpc>
              <a:spcBef>
                <a:spcPts val="0"/>
              </a:spcBef>
              <a:spcAft>
                <a:spcPts val="0"/>
              </a:spcAft>
            </a:pPr>
            <a:r>
              <a:rPr sz="3850" dirty="0" smtClean="0">
                <a:solidFill>
                  <a:srgbClr val="705854"/>
                </a:solidFill>
                <a:latin typeface="CDLDDE+Arial"/>
                <a:cs typeface="CDLDDE+Arial"/>
              </a:rPr>
              <a:t>FINANC</a:t>
            </a:r>
            <a:r>
              <a:rPr lang="fr-FR" sz="3850" dirty="0" smtClean="0">
                <a:solidFill>
                  <a:srgbClr val="705854"/>
                </a:solidFill>
                <a:latin typeface="CDLDDE+Arial"/>
                <a:cs typeface="CDLDDE+Arial"/>
              </a:rPr>
              <a:t>EMENT DU CAJOU</a:t>
            </a:r>
            <a:endParaRPr sz="3850" dirty="0">
              <a:solidFill>
                <a:srgbClr val="705854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3846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705854"/>
                </a:solidFill>
                <a:latin typeface="CDLDDE+Arial"/>
                <a:cs typeface="CDLDDE+Arial"/>
              </a:rPr>
              <a:t>Structure: </a:t>
            </a:r>
            <a:r>
              <a:rPr sz="2650" dirty="0" smtClean="0">
                <a:solidFill>
                  <a:srgbClr val="705854"/>
                </a:solidFill>
                <a:latin typeface="CDLDDE+Arial"/>
                <a:cs typeface="CDLDDE+Arial"/>
              </a:rPr>
              <a:t>port</a:t>
            </a:r>
            <a:r>
              <a:rPr lang="fr-FR" sz="2650" dirty="0" err="1" smtClean="0">
                <a:solidFill>
                  <a:srgbClr val="705854"/>
                </a:solidFill>
                <a:latin typeface="CDLDDE+Arial"/>
                <a:cs typeface="CDLDDE+Arial"/>
              </a:rPr>
              <a:t>efeuille</a:t>
            </a:r>
            <a:r>
              <a:rPr lang="fr-FR" sz="2650" dirty="0" smtClean="0">
                <a:solidFill>
                  <a:srgbClr val="705854"/>
                </a:solidFill>
                <a:latin typeface="CDLDDE+Arial"/>
                <a:cs typeface="CDLDDE+Arial"/>
              </a:rPr>
              <a:t> </a:t>
            </a:r>
            <a:r>
              <a:rPr sz="2650" dirty="0" smtClean="0">
                <a:solidFill>
                  <a:srgbClr val="705854"/>
                </a:solidFill>
                <a:latin typeface="CDLDDE+Arial"/>
                <a:cs typeface="CDLDDE+Arial"/>
              </a:rPr>
              <a:t>(USD</a:t>
            </a:r>
            <a:r>
              <a:rPr sz="2650" dirty="0">
                <a:solidFill>
                  <a:srgbClr val="705854"/>
                </a:solidFill>
                <a:latin typeface="CDLDDE+Arial"/>
                <a:cs typeface="CDLDDE+Arial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3455" y="1733632"/>
            <a:ext cx="1978490" cy="88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LQWANI+Arial,Bold"/>
                <a:cs typeface="LQWANI+Arial,Bold"/>
              </a:rPr>
              <a:t>USD 20m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6461" y="1775599"/>
            <a:ext cx="255677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Société</a:t>
            </a:r>
            <a:r>
              <a:rPr sz="175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s</a:t>
            </a:r>
            <a:r>
              <a:rPr lang="fr-FR" sz="175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 Ciblées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: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461" y="2045250"/>
            <a:ext cx="435872" cy="58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4212" y="2043828"/>
            <a:ext cx="3287377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Transformateurs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 </a:t>
            </a:r>
            <a:r>
              <a:rPr lang="fr-FR"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se conformant aux critères</a:t>
            </a:r>
            <a:r>
              <a:rPr lang="fr-FR" sz="1750" dirty="0">
                <a:solidFill>
                  <a:srgbClr val="000000"/>
                </a:solidFill>
                <a:latin typeface="CDLDDE+Arial"/>
                <a:cs typeface="CDLDDE+Arial"/>
              </a:rPr>
              <a:t> 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S&amp;E 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87491" y="2047626"/>
            <a:ext cx="685215" cy="636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China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1.2m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62557" y="2473584"/>
            <a:ext cx="1149858" cy="636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Netherlands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1,2m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6461" y="2582455"/>
            <a:ext cx="435872" cy="58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0587" y="2581033"/>
            <a:ext cx="290655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Memb</a:t>
            </a:r>
            <a:r>
              <a:rPr lang="fr-FR" sz="17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re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s </a:t>
            </a:r>
            <a:r>
              <a:rPr lang="fr-FR"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du réseau 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ACA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461" y="3118243"/>
            <a:ext cx="2395859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Pays Ciblés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: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461" y="3388651"/>
            <a:ext cx="435872" cy="58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0587" y="3387229"/>
            <a:ext cx="258626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Afrique de l’Ouest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: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0593" y="3654307"/>
            <a:ext cx="2884440" cy="98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2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CDLDDE+Arial"/>
                <a:cs typeface="CDLDDE+Arial"/>
              </a:rPr>
              <a:t>Côte d’Ivoire, Ghana, Benin, 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CDLDDE+Arial"/>
                <a:cs typeface="CDLDDE+Arial"/>
              </a:rPr>
              <a:t>Togo, Burkina Faso, Guinea</a:t>
            </a:r>
          </a:p>
          <a:p>
            <a:pPr marL="0" marR="0">
              <a:lnSpc>
                <a:spcPts val="1854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CDLDDE+Arial"/>
                <a:cs typeface="CDLDDE+Arial"/>
              </a:rPr>
              <a:t>Bissau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64209" y="3700404"/>
            <a:ext cx="1187029" cy="636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Côte d’Ivoire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0,2m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80455" y="3759078"/>
            <a:ext cx="858966" cy="636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Vietnam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11m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05735" y="3847470"/>
            <a:ext cx="676062" cy="63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Benin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0,5m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46461" y="4362487"/>
            <a:ext cx="435872" cy="108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  <a:p>
            <a:pPr marL="0" marR="0">
              <a:lnSpc>
                <a:spcPts val="3966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40587" y="4361065"/>
            <a:ext cx="238110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Afrique de l’Est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: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1902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Tanzani</a:t>
            </a:r>
            <a:r>
              <a:rPr lang="fr-FR" sz="1550" dirty="0" smtClean="0">
                <a:solidFill>
                  <a:srgbClr val="000000"/>
                </a:solidFill>
                <a:latin typeface="CDLDDE+Arial"/>
                <a:cs typeface="CDLDDE+Arial"/>
              </a:rPr>
              <a:t>e</a:t>
            </a:r>
            <a:r>
              <a:rPr sz="1550" dirty="0" smtClean="0">
                <a:solidFill>
                  <a:srgbClr val="000000"/>
                </a:solidFill>
                <a:latin typeface="CDLDDE+Arial"/>
                <a:cs typeface="CDLDDE+Arial"/>
              </a:rPr>
              <a:t>, </a:t>
            </a:r>
            <a:r>
              <a:rPr sz="1550" dirty="0">
                <a:solidFill>
                  <a:srgbClr val="000000"/>
                </a:solidFill>
                <a:latin typeface="CDLDDE+Arial"/>
                <a:cs typeface="CDLDDE+Arial"/>
              </a:rPr>
              <a:t>Mozambique</a:t>
            </a:r>
          </a:p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As</a:t>
            </a:r>
            <a:r>
              <a:rPr lang="fr-FR" sz="17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ie</a:t>
            </a:r>
            <a:r>
              <a:rPr lang="fr-FR"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: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70727" y="4582800"/>
            <a:ext cx="1010571" cy="636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Singapore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2m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96691" y="4839594"/>
            <a:ext cx="917731" cy="63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Tanzania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0.6m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39647" y="5007996"/>
            <a:ext cx="749992" cy="63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Ghana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1.6m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93933" y="5131825"/>
            <a:ext cx="253291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2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Ind</a:t>
            </a:r>
            <a:r>
              <a:rPr lang="fr-FR" sz="1550" dirty="0" smtClean="0">
                <a:solidFill>
                  <a:srgbClr val="000000"/>
                </a:solidFill>
                <a:latin typeface="CDLDDE+Arial"/>
                <a:cs typeface="CDLDDE+Arial"/>
              </a:rPr>
              <a:t>e</a:t>
            </a:r>
            <a:r>
              <a:rPr sz="1550" dirty="0" smtClean="0">
                <a:solidFill>
                  <a:srgbClr val="000000"/>
                </a:solidFill>
                <a:latin typeface="CDLDDE+Arial"/>
                <a:cs typeface="CDLDDE+Arial"/>
              </a:rPr>
              <a:t>, </a:t>
            </a:r>
            <a:r>
              <a:rPr sz="1550" dirty="0">
                <a:solidFill>
                  <a:srgbClr val="000000"/>
                </a:solidFill>
                <a:latin typeface="CDLDDE+Arial"/>
                <a:cs typeface="CDLDDE+Arial"/>
              </a:rPr>
              <a:t>Vietnam, </a:t>
            </a:r>
            <a:r>
              <a:rPr sz="15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Indon</a:t>
            </a:r>
            <a:r>
              <a:rPr lang="fr-FR" sz="155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ésie</a:t>
            </a:r>
            <a:endParaRPr sz="15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90453" y="5481198"/>
            <a:ext cx="629024" cy="63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DLDDE+Arial"/>
                <a:cs typeface="CDLDDE+Arial"/>
              </a:rPr>
              <a:t>Togo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QWANI+Arial,Bold"/>
                <a:cs typeface="LQWANI+Arial,Bold"/>
              </a:rPr>
              <a:t>1.8m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46461" y="5636653"/>
            <a:ext cx="2598840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LQWANI+Arial,Bold"/>
                <a:cs typeface="LQWANI+Arial,Bold"/>
              </a:rPr>
              <a:t>Types </a:t>
            </a:r>
            <a:r>
              <a:rPr lang="fr-FR" sz="175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de prêts</a:t>
            </a:r>
            <a:r>
              <a:rPr sz="1750" dirty="0" smtClean="0">
                <a:solidFill>
                  <a:srgbClr val="000000"/>
                </a:solidFill>
                <a:latin typeface="CDLDDE+Arial"/>
                <a:cs typeface="CDLDDE+Arial"/>
              </a:rPr>
              <a:t>: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   </a:t>
            </a:r>
            <a:r>
              <a:rPr lang="fr-FR" sz="1750" dirty="0" smtClean="0">
                <a:solidFill>
                  <a:srgbClr val="000000"/>
                </a:solidFill>
                <a:latin typeface="CDLDDE+Arial"/>
                <a:cs typeface="LFULLR+Wingdings-Regular"/>
              </a:rPr>
              <a:t>Court et long terme</a:t>
            </a:r>
            <a:endParaRPr sz="175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9221" y="6740378"/>
            <a:ext cx="2585596" cy="262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0"/>
              </a:lnSpc>
              <a:spcBef>
                <a:spcPts val="0"/>
              </a:spcBef>
              <a:spcAft>
                <a:spcPts val="0"/>
              </a:spcAft>
            </a:pPr>
            <a:r>
              <a:rPr sz="750" b="1" dirty="0">
                <a:solidFill>
                  <a:srgbClr val="705854"/>
                </a:solidFill>
                <a:latin typeface="GTGCQF+Verdana-Bold"/>
                <a:cs typeface="GTGCQF+Verdana-Bold"/>
              </a:rPr>
              <a:t>NB: Committed  amount as of 30.12.2016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86264" y="6794886"/>
            <a:ext cx="340883" cy="43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44275" y="6812477"/>
            <a:ext cx="5393935" cy="29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705854"/>
                </a:solidFill>
                <a:latin typeface="CDLDDE+Arial"/>
                <a:cs typeface="CDLDDE+Arial"/>
              </a:rPr>
              <a:t>Please refer to the disclaimer pages and/or the appendixes for the applicable legal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34132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4729" y="294317"/>
            <a:ext cx="9817320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850" dirty="0" smtClean="0">
                <a:solidFill>
                  <a:srgbClr val="705854"/>
                </a:solidFill>
                <a:latin typeface="CDLDDE+Arial"/>
                <a:cs typeface="CDLDDE+Arial"/>
              </a:rPr>
              <a:t>BESOIN DE FINANCEMENT DANS LE SECTEUR DU CAJOU</a:t>
            </a:r>
            <a:endParaRPr sz="3850" dirty="0">
              <a:solidFill>
                <a:srgbClr val="705854"/>
              </a:solidFill>
              <a:latin typeface="CDLDDE+Arial"/>
              <a:cs typeface="CDLDDE+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729" y="1447875"/>
            <a:ext cx="586610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0"/>
              </a:lnSpc>
            </a:pPr>
            <a:r>
              <a:rPr lang="fr-FR" sz="220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Commerçants de Noix de Ca</a:t>
            </a:r>
            <a:r>
              <a:rPr lang="fr-FR" sz="2400" dirty="0" smtClean="0">
                <a:solidFill>
                  <a:srgbClr val="705854"/>
                </a:solidFill>
                <a:latin typeface="CDLDDE+Arial"/>
                <a:cs typeface="CDLDDE+Arial"/>
              </a:rPr>
              <a:t>j</a:t>
            </a:r>
            <a:r>
              <a:rPr lang="fr-FR" sz="220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ou </a:t>
            </a: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br</a:t>
            </a:r>
            <a:r>
              <a:rPr lang="fr-FR" sz="220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utes</a:t>
            </a:r>
            <a:r>
              <a:rPr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:</a:t>
            </a:r>
            <a:endParaRPr sz="220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164" y="1847402"/>
            <a:ext cx="547047" cy="72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729" y="1845627"/>
            <a:ext cx="6730203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Financ</a:t>
            </a:r>
            <a:r>
              <a:rPr lang="fr-FR" sz="220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ement</a:t>
            </a: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 de la lacune entre le paiement des noix de cajou brutes aux agriculteurs et le paiement de la part des acheteurs</a:t>
            </a:r>
            <a:r>
              <a:rPr lang="fr-FR" sz="2200" dirty="0">
                <a:solidFill>
                  <a:srgbClr val="000000"/>
                </a:solidFill>
                <a:latin typeface="CDLDDE+Arial"/>
                <a:cs typeface="CDLDDE+Arial"/>
              </a:rPr>
              <a:t> </a:t>
            </a:r>
            <a:r>
              <a:rPr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(</a:t>
            </a: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habituellement quelques semaines/un mois)</a:t>
            </a:r>
            <a:endParaRPr sz="220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164" y="3120781"/>
            <a:ext cx="547047" cy="72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8866" y="3118733"/>
            <a:ext cx="562594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Financ</a:t>
            </a:r>
            <a:r>
              <a:rPr lang="fr-FR" sz="220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ement</a:t>
            </a: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 des véhicules et Entrepôts</a:t>
            </a:r>
            <a:endParaRPr sz="220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729" y="3426789"/>
            <a:ext cx="565008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>
                <a:solidFill>
                  <a:srgbClr val="000000"/>
                </a:solidFill>
                <a:latin typeface="LQWANI+Arial,Bold"/>
                <a:cs typeface="LQWANI+Arial,Bold"/>
              </a:rPr>
              <a:t>Pour les Usines de Transformation</a:t>
            </a:r>
            <a:endParaRPr sz="220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164" y="3800420"/>
            <a:ext cx="547047" cy="72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9370" y="3850258"/>
            <a:ext cx="6335522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Financement de la lacune entre le paiement des noix de cajou brutes aux agriculteurs et le paiement de la part des acheteurs (habituellement quelques semaines/jusqu’à un mois)</a:t>
            </a:r>
          </a:p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173" y="5079818"/>
            <a:ext cx="547047" cy="1101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  <a:p>
            <a:pPr marL="0" marR="0">
              <a:lnSpc>
                <a:spcPts val="292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3296" y="5078043"/>
            <a:ext cx="54175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Financ</a:t>
            </a:r>
            <a:r>
              <a:rPr lang="fr-FR" sz="2200" dirty="0" err="1" smtClean="0">
                <a:solidFill>
                  <a:srgbClr val="000000"/>
                </a:solidFill>
                <a:latin typeface="CDLDDE+Arial"/>
                <a:cs typeface="CDLDDE+Arial"/>
              </a:rPr>
              <a:t>ement</a:t>
            </a: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 des coûts de transformation</a:t>
            </a:r>
          </a:p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Achat de Véhicules, Machines et Equipements</a:t>
            </a:r>
            <a:endParaRPr sz="220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156" y="6126043"/>
            <a:ext cx="547047" cy="72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FULLR+Wingdings-Regular"/>
                <a:cs typeface="LFULLR+Wingdings-Regular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1627" y="6124268"/>
            <a:ext cx="504912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>
                <a:solidFill>
                  <a:srgbClr val="000000"/>
                </a:solidFill>
                <a:latin typeface="CDLDDE+Arial"/>
                <a:cs typeface="CDLDDE+Arial"/>
              </a:rPr>
              <a:t>Construction d’Usine</a:t>
            </a:r>
            <a:endParaRPr sz="2200" dirty="0">
              <a:solidFill>
                <a:srgbClr val="000000"/>
              </a:solidFill>
              <a:latin typeface="CDLDDE+Arial"/>
              <a:cs typeface="CDLDDE+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6264" y="6794886"/>
            <a:ext cx="573198" cy="43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6/76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09257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9876" y="300413"/>
            <a:ext cx="7497144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850" dirty="0" smtClean="0">
                <a:solidFill>
                  <a:srgbClr val="705854"/>
                </a:solidFill>
                <a:latin typeface="CDLDDE+Arial"/>
                <a:cs typeface="CDLDDE+Arial"/>
              </a:rPr>
              <a:t>FINANCEMENT DU CAJOU</a:t>
            </a:r>
            <a:endParaRPr sz="3850" dirty="0">
              <a:solidFill>
                <a:srgbClr val="705854"/>
              </a:solidFill>
              <a:latin typeface="CDLDDE+Arial"/>
              <a:cs typeface="CDLDDE+Arial"/>
            </a:endParaRPr>
          </a:p>
          <a:p>
            <a:pPr marL="0" marR="0">
              <a:lnSpc>
                <a:spcPts val="384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50" dirty="0" smtClean="0">
                <a:solidFill>
                  <a:srgbClr val="705854"/>
                </a:solidFill>
                <a:latin typeface="CDLDDE+Arial"/>
                <a:cs typeface="CDLDDE+Arial"/>
              </a:rPr>
              <a:t>Une </a:t>
            </a:r>
            <a:r>
              <a:rPr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vid</a:t>
            </a:r>
            <a:r>
              <a:rPr lang="fr-FR"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é</a:t>
            </a:r>
            <a:r>
              <a:rPr sz="2650" dirty="0" smtClean="0">
                <a:solidFill>
                  <a:srgbClr val="000000"/>
                </a:solidFill>
                <a:latin typeface="CDLDDE+Arial"/>
                <a:cs typeface="CDLDDE+Arial"/>
              </a:rPr>
              <a:t>o </a:t>
            </a:r>
            <a:r>
              <a:rPr lang="fr-FR" sz="2650" dirty="0" smtClean="0">
                <a:solidFill>
                  <a:srgbClr val="705854"/>
                </a:solidFill>
                <a:latin typeface="CDLDDE+Arial"/>
                <a:cs typeface="CDLDDE+Arial"/>
              </a:rPr>
              <a:t>vaut un millier de mots</a:t>
            </a:r>
            <a:endParaRPr sz="2650" dirty="0">
              <a:solidFill>
                <a:srgbClr val="705854"/>
              </a:solidFill>
              <a:latin typeface="CDLDDE+Arial"/>
              <a:cs typeface="CDLDDE+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264" y="6794886"/>
            <a:ext cx="340883" cy="43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4275" y="6812477"/>
            <a:ext cx="5393935" cy="29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705854"/>
                </a:solidFill>
                <a:latin typeface="CDLDDE+Arial"/>
                <a:cs typeface="CDLDDE+Arial"/>
              </a:rPr>
              <a:t>Please refer to the disclaimer pages and/or the appendixes for the applicable legal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9257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89789" y="6778572"/>
            <a:ext cx="5143290" cy="70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9E9EA0"/>
                </a:solidFill>
                <a:latin typeface="CDLDDE+Arial"/>
                <a:cs typeface="CDLDDE+Arial"/>
              </a:rPr>
              <a:t>Tel. +41 44 250 99 30 | Fax +41 44 250 99 31 | info@responsAbility.com</a:t>
            </a:r>
          </a:p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9E9EA0"/>
                </a:solidFill>
                <a:latin typeface="CDLDDE+Arial"/>
                <a:cs typeface="CDLDDE+Arial"/>
              </a:rPr>
              <a:t>2016 responsAbility Investments AG. All rights 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8027" y="7114609"/>
            <a:ext cx="312857" cy="36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9E9EA0"/>
                </a:solidFill>
                <a:latin typeface="CDLDDE+Arial"/>
                <a:cs typeface="CDLDDE+Arial"/>
              </a:rPr>
              <a:t>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9257" y="0"/>
            <a:ext cx="1007527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4729" y="294317"/>
            <a:ext cx="5427871" cy="1280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0"/>
              </a:lnSpc>
              <a:spcBef>
                <a:spcPts val="0"/>
              </a:spcBef>
              <a:spcAft>
                <a:spcPts val="0"/>
              </a:spcAft>
            </a:pPr>
            <a:r>
              <a:rPr sz="3850" dirty="0">
                <a:solidFill>
                  <a:srgbClr val="705854"/>
                </a:solidFill>
                <a:latin typeface="CDLDDE+Arial"/>
                <a:cs typeface="CDLDDE+Arial"/>
              </a:rPr>
              <a:t>LEGAL DISCLAIMER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713" y="1624179"/>
            <a:ext cx="10625647" cy="289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This  information   material  was  produced  by  responsAbility   Investments   AG and/or  its  affiliates   with  the greatest   of care  and  to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the  best of  its knowledge   and  belief.  However,  responsAbility   Investments  AG  provides  no  guarantee  with  regard  to its  content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and  completeness   and  does   not  accept  any  liability   for  losses   which  might   arise  from  making   use  of  this  information.   The</a:t>
            </a:r>
          </a:p>
          <a:p>
            <a:pPr marL="0" marR="0">
              <a:lnSpc>
                <a:spcPts val="131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opinions  expressed  in  this information   material  are those  of responsAbility   Investments  AG  at the  time of  writing  and are  subject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to change  at any  time without  notice.  If  nothing  is indicated  to the  contrary,  all  figures are  unaudited.  This  information  material  is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provided   for  information   purposes   only   and  is  for   the  exclusive   use  of   the  recipient.   It  does   not  constitute   an   offer  or  a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recommendation   to buy  or  sell financial   instruments  or  services  and  does not  release  the  recipient  from  exercising  his/her  own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judgment.   The  recipient    is  in  particular    recommended   to  check   that   the  information   provided   is   in  line   with  his/her   own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circumstances   with  regard   to  any  legal,  regulatory,   tax  or  other  consequences,    if necessary   with  the  help   of a  professional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advisor.  This  information  material  may  not be reproduced   either  in part  or in full  without  the written  permission   of responsAbility.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It  is expressly   not  intended  for  persons   who,  due to  their  nationality   or  place  of  residence,   are not  permitted   access  to  such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information   under local  law.  Neither  this  information   material  nor  any copy  thereof  may  be sent,  taken  into  or distributed   in  the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United  States  or to  any  U. S.  person.  Every  investment  involves  risk,  especially   with  regard  to fluctuations   in value  and  return.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Investments   in  foreign  currencies   involve  the  additional   risk  that  the  foreign  currency   might  lose  value  against   the  investor's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reference   currency.   It   should  be   noted  that   historical   returns   and   financial   market   scenarios   are  no   guarantee   of  future</a:t>
            </a:r>
          </a:p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735" y="4449672"/>
            <a:ext cx="5722203" cy="400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DLDDE+Arial"/>
                <a:cs typeface="CDLDDE+Arial"/>
              </a:rPr>
              <a:t>Copyright  © 2017  responsAbility   Investments  AG. All  rights  reserved.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6264" y="6794886"/>
            <a:ext cx="340883" cy="43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6450" y="6794886"/>
            <a:ext cx="3990468" cy="63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Please refer to the disclaimer  pages and/or the</a:t>
            </a:r>
          </a:p>
          <a:p>
            <a:pPr marL="0" marR="0">
              <a:lnSpc>
                <a:spcPts val="158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705854"/>
                </a:solidFill>
                <a:latin typeface="CDLDDE+Arial"/>
                <a:cs typeface="CDLDDE+Arial"/>
              </a:rPr>
              <a:t>appendixes for the applicable legal 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858</Words>
  <Application>Microsoft Office PowerPoint</Application>
  <PresentationFormat>Custom</PresentationFormat>
  <Paragraphs>153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CDLDDE+Arial</vt:lpstr>
      <vt:lpstr>LQWANI+Arial,Bold</vt:lpstr>
      <vt:lpstr>GTGCQF+Verdana-Bold</vt:lpstr>
      <vt:lpstr>Calibri</vt:lpstr>
      <vt:lpstr>LFULLR+Wingdings-Regular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Geekette</dc:creator>
  <cp:lastModifiedBy>HI</cp:lastModifiedBy>
  <cp:revision>6</cp:revision>
  <dcterms:modified xsi:type="dcterms:W3CDTF">2017-02-26T23:11:35Z</dcterms:modified>
</cp:coreProperties>
</file>