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2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3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1EAA6-7018-4787-98ED-F3770DC4C0B9}" type="datetimeFigureOut">
              <a:rPr lang="en-US" smtClean="0"/>
              <a:pPr/>
              <a:t>2/20/2017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4977E-5C86-42DF-877A-3387CC1F9AB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1589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2/20/2017</a:t>
            </a:fld>
            <a:endParaRPr lang="en-IN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17" name="Picture 16" descr="CASew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</p:spTree>
  </p:cSld>
  <p:clrMapOvr>
    <a:masterClrMapping/>
  </p:clrMapOvr>
  <p:transition spd="med" advClick="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2/20/2017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 advClick="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155" y="55541"/>
            <a:ext cx="7499768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124744"/>
            <a:ext cx="822960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2/20/2017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8" name="Picture 7" descr="CASew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  <p:pic>
        <p:nvPicPr>
          <p:cNvPr id="7" name="Picture 6" descr="WCC-Logo-1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892923" y="44624"/>
            <a:ext cx="1215581" cy="725297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764704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0" y="6295172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Radson Logo.pn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6660232" y="5827656"/>
            <a:ext cx="2232248" cy="4175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 advClick="0">
    <p:randomBar dir="vert"/>
  </p:transition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5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CC-Logo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2809608" cy="1676400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5715008" y="1000108"/>
            <a:ext cx="1714512" cy="428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Organised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By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6241475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09-11 February, 2017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00628" y="6248400"/>
            <a:ext cx="383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400" dirty="0"/>
              <a:t>	</a:t>
            </a:r>
            <a:endParaRPr lang="en-US" sz="1400" dirty="0"/>
          </a:p>
        </p:txBody>
      </p:sp>
      <p:pic>
        <p:nvPicPr>
          <p:cNvPr id="12" name="Picture 11" descr="CASew 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1500174"/>
            <a:ext cx="2796723" cy="285752"/>
          </a:xfrm>
          <a:prstGeom prst="rect">
            <a:avLst/>
          </a:prstGeom>
        </p:spPr>
      </p:pic>
      <p:pic>
        <p:nvPicPr>
          <p:cNvPr id="13" name="Picture 12" descr="Re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00827" y="2786058"/>
            <a:ext cx="2214578" cy="510526"/>
          </a:xfrm>
          <a:prstGeom prst="rect">
            <a:avLst/>
          </a:prstGeom>
        </p:spPr>
      </p:pic>
      <p:pic>
        <p:nvPicPr>
          <p:cNvPr id="14" name="Picture 13" descr="PPTETG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00562" y="2643183"/>
            <a:ext cx="1428760" cy="720424"/>
          </a:xfrm>
          <a:prstGeom prst="rect">
            <a:avLst/>
          </a:prstGeom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4357686" y="2285992"/>
            <a:ext cx="1714512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IN" sz="1300" b="1" dirty="0">
                <a:solidFill>
                  <a:schemeClr val="bg1"/>
                </a:solidFill>
              </a:rPr>
              <a:t>Title Sponsor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6929454" y="2357430"/>
            <a:ext cx="1714512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IN" sz="1300" b="1" dirty="0">
                <a:solidFill>
                  <a:schemeClr val="bg1"/>
                </a:solidFill>
              </a:rPr>
              <a:t>Platinum Sponsor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61252" y="6257887"/>
            <a:ext cx="2381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Grand </a:t>
            </a:r>
            <a:r>
              <a:rPr lang="en-IN" sz="1400" dirty="0" err="1"/>
              <a:t>Copthorne</a:t>
            </a:r>
            <a:r>
              <a:rPr lang="en-IN" sz="1400" dirty="0"/>
              <a:t>, Singapore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71600" y="1988840"/>
            <a:ext cx="750099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IN" sz="3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IN" sz="3600" b="1" dirty="0" err="1" smtClean="0">
                <a:solidFill>
                  <a:schemeClr val="accent5">
                    <a:lumMod val="75000"/>
                  </a:schemeClr>
                </a:solidFill>
              </a:rPr>
              <a:t>Acheteurs</a:t>
            </a:r>
            <a:r>
              <a:rPr lang="en-IN" sz="3600" b="1" dirty="0" smtClean="0">
                <a:solidFill>
                  <a:schemeClr val="accent5">
                    <a:lumMod val="75000"/>
                  </a:schemeClr>
                </a:solidFill>
              </a:rPr>
              <a:t> et </a:t>
            </a:r>
            <a:r>
              <a:rPr lang="en-IN" sz="3600" b="1" dirty="0" err="1" smtClean="0">
                <a:solidFill>
                  <a:schemeClr val="accent5">
                    <a:lumMod val="75000"/>
                  </a:schemeClr>
                </a:solidFill>
              </a:rPr>
              <a:t>Vendeurs</a:t>
            </a:r>
            <a:r>
              <a:rPr lang="en-IN" sz="3600" b="1" dirty="0" smtClean="0">
                <a:solidFill>
                  <a:schemeClr val="accent5">
                    <a:lumMod val="75000"/>
                  </a:schemeClr>
                </a:solidFill>
              </a:rPr>
              <a:t> de NCB</a:t>
            </a:r>
            <a:endParaRPr lang="en-IN" sz="3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IN" dirty="0" smtClean="0">
                <a:solidFill>
                  <a:schemeClr val="accent5">
                    <a:lumMod val="75000"/>
                  </a:schemeClr>
                </a:solidFill>
              </a:rPr>
              <a:t>Droits</a:t>
            </a:r>
            <a:r>
              <a:rPr lang="en-IN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IN" dirty="0" err="1" smtClean="0">
                <a:solidFill>
                  <a:schemeClr val="accent5">
                    <a:lumMod val="75000"/>
                  </a:schemeClr>
                </a:solidFill>
              </a:rPr>
              <a:t>Responsabilités</a:t>
            </a:r>
            <a:r>
              <a:rPr lang="en-IN" dirty="0" smtClean="0">
                <a:solidFill>
                  <a:schemeClr val="accent5">
                    <a:lumMod val="75000"/>
                  </a:schemeClr>
                </a:solidFill>
              </a:rPr>
              <a:t> et </a:t>
            </a:r>
            <a:r>
              <a:rPr lang="en-IN" dirty="0" err="1" smtClean="0">
                <a:solidFill>
                  <a:schemeClr val="accent5">
                    <a:lumMod val="75000"/>
                  </a:schemeClr>
                </a:solidFill>
              </a:rPr>
              <a:t>Itinéraire</a:t>
            </a:r>
            <a:r>
              <a:rPr lang="en-IN" dirty="0" smtClean="0">
                <a:solidFill>
                  <a:schemeClr val="accent5">
                    <a:lumMod val="75000"/>
                  </a:schemeClr>
                </a:solidFill>
              </a:rPr>
              <a:t> à </a:t>
            </a:r>
            <a:r>
              <a:rPr lang="en-IN" dirty="0" err="1" smtClean="0">
                <a:solidFill>
                  <a:schemeClr val="accent5">
                    <a:lumMod val="75000"/>
                  </a:schemeClr>
                </a:solidFill>
              </a:rPr>
              <a:t>suivre</a:t>
            </a:r>
            <a:r>
              <a:rPr lang="en-IN" dirty="0" smtClean="0">
                <a:solidFill>
                  <a:schemeClr val="accent5">
                    <a:lumMod val="75000"/>
                  </a:schemeClr>
                </a:solidFill>
              </a:rPr>
              <a:t> pour de </a:t>
            </a:r>
            <a:r>
              <a:rPr lang="en-IN" dirty="0" err="1">
                <a:solidFill>
                  <a:schemeClr val="accent5">
                    <a:lumMod val="75000"/>
                  </a:schemeClr>
                </a:solidFill>
              </a:rPr>
              <a:t>M</a:t>
            </a:r>
            <a:r>
              <a:rPr lang="en-IN" dirty="0" err="1" smtClean="0">
                <a:solidFill>
                  <a:schemeClr val="accent5">
                    <a:lumMod val="75000"/>
                  </a:schemeClr>
                </a:solidFill>
              </a:rPr>
              <a:t>eilleures</a:t>
            </a:r>
            <a:r>
              <a:rPr lang="en-IN" dirty="0" smtClean="0">
                <a:solidFill>
                  <a:schemeClr val="accent5">
                    <a:lumMod val="75000"/>
                  </a:schemeClr>
                </a:solidFill>
              </a:rPr>
              <a:t> Relations</a:t>
            </a:r>
            <a:endParaRPr lang="en-IN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endParaRPr lang="en-IN" sz="3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endParaRPr lang="en-IN" sz="360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IN" sz="3600" b="1" dirty="0" smtClean="0">
                <a:solidFill>
                  <a:schemeClr val="accent5">
                    <a:lumMod val="75000"/>
                  </a:schemeClr>
                </a:solidFill>
              </a:rPr>
              <a:t>Rajiv Kumar</a:t>
            </a:r>
            <a:endParaRPr lang="en-IN" sz="360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endParaRPr lang="en-IN" sz="36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IN" sz="2400" dirty="0" smtClean="0">
                <a:solidFill>
                  <a:schemeClr val="accent5">
                    <a:lumMod val="75000"/>
                  </a:schemeClr>
                </a:solidFill>
              </a:rPr>
              <a:t>9 </a:t>
            </a:r>
            <a:r>
              <a:rPr lang="en-IN" sz="2400" dirty="0" err="1" smtClean="0">
                <a:solidFill>
                  <a:schemeClr val="accent5">
                    <a:lumMod val="75000"/>
                  </a:schemeClr>
                </a:solidFill>
              </a:rPr>
              <a:t>Février</a:t>
            </a:r>
            <a:r>
              <a:rPr lang="en-IN" sz="24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IN" sz="2400" dirty="0" smtClean="0">
                <a:solidFill>
                  <a:schemeClr val="accent5">
                    <a:lumMod val="75000"/>
                  </a:schemeClr>
                </a:solidFill>
              </a:rPr>
              <a:t>2017</a:t>
            </a:r>
            <a:endParaRPr lang="en-IN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241475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Radson 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868144" y="5445224"/>
            <a:ext cx="2724147" cy="509587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Click="0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Un </a:t>
            </a:r>
            <a:r>
              <a:rPr lang="en-IN" dirty="0" err="1" smtClean="0"/>
              <a:t>Meilleur</a:t>
            </a:r>
            <a:r>
              <a:rPr lang="en-IN" dirty="0" smtClean="0"/>
              <a:t> </a:t>
            </a:r>
            <a:r>
              <a:rPr lang="en-IN" dirty="0" err="1" smtClean="0"/>
              <a:t>Partenariat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10</a:t>
            </a:fld>
            <a:endParaRPr lang="en-IN"/>
          </a:p>
        </p:txBody>
      </p:sp>
      <p:pic>
        <p:nvPicPr>
          <p:cNvPr id="10" name="Content Placeholder 9" descr="agreemen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62521" y="2060848"/>
            <a:ext cx="5717791" cy="2787867"/>
          </a:xfrm>
        </p:spPr>
      </p:pic>
    </p:spTree>
  </p:cSld>
  <p:clrMapOvr>
    <a:masterClrMapping/>
  </p:clrMapOvr>
  <p:transition spd="med" advClick="0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“</a:t>
            </a:r>
            <a:r>
              <a:rPr lang="fr-FR" dirty="0"/>
              <a:t>Nous devons continuer </a:t>
            </a:r>
            <a:r>
              <a:rPr lang="fr-FR" dirty="0" smtClean="0"/>
              <a:t>d’essayer </a:t>
            </a:r>
            <a:r>
              <a:rPr lang="fr-FR" dirty="0"/>
              <a:t>de résoudre les problèmes, un à un, étape par étape, </a:t>
            </a:r>
            <a:r>
              <a:rPr lang="fr-FR" dirty="0" smtClean="0"/>
              <a:t>même si ce n’est pas sur </a:t>
            </a:r>
            <a:r>
              <a:rPr lang="fr-FR" dirty="0"/>
              <a:t>la base de la confiance et de la coopération, </a:t>
            </a:r>
            <a:r>
              <a:rPr lang="fr-FR" dirty="0" smtClean="0"/>
              <a:t>au </a:t>
            </a:r>
            <a:r>
              <a:rPr lang="fr-FR" dirty="0"/>
              <a:t>moins sur celle de la tolérance mutuelle et de l'intérêt personnel</a:t>
            </a:r>
            <a:r>
              <a:rPr lang="fr-FR" dirty="0" smtClean="0"/>
              <a:t>.</a:t>
            </a:r>
            <a:r>
              <a:rPr lang="en-IN" dirty="0" smtClean="0"/>
              <a:t>”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	- Lester B. Pearson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 algn="ctr">
              <a:buNone/>
            </a:pPr>
            <a:r>
              <a:rPr lang="en-IN" sz="6600" b="1" dirty="0" smtClean="0"/>
              <a:t>MERCI</a:t>
            </a:r>
            <a:endParaRPr lang="en-IN" sz="66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  <p:transition spd="med" advClick="0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err="1" smtClean="0"/>
              <a:t>L’</a:t>
            </a:r>
            <a:r>
              <a:rPr lang="en-IN" dirty="0" err="1" smtClean="0"/>
              <a:t>El</a:t>
            </a:r>
            <a:r>
              <a:rPr lang="en-IN" dirty="0" smtClean="0"/>
              <a:t> </a:t>
            </a:r>
            <a:r>
              <a:rPr lang="en-IN" dirty="0" smtClean="0"/>
              <a:t>Dorado </a:t>
            </a:r>
            <a:r>
              <a:rPr lang="en-IN" dirty="0" smtClean="0"/>
              <a:t>pour les</a:t>
            </a:r>
            <a:r>
              <a:rPr lang="en-IN" dirty="0" smtClean="0"/>
              <a:t> </a:t>
            </a:r>
            <a:r>
              <a:rPr lang="en-IN" dirty="0" err="1" smtClean="0"/>
              <a:t>Acheteurs</a:t>
            </a:r>
            <a:r>
              <a:rPr lang="en-IN" dirty="0" smtClean="0"/>
              <a:t> de NCB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 smtClean="0">
                <a:latin typeface="Bell MT"/>
              </a:rPr>
              <a:t>Le 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 </a:t>
            </a:r>
            <a:r>
              <a:rPr lang="en-IN" b="1" dirty="0" err="1">
                <a:latin typeface="Bell MT"/>
              </a:rPr>
              <a:t>r</a:t>
            </a:r>
            <a:r>
              <a:rPr lang="en-IN" b="1" dirty="0" err="1" smtClean="0">
                <a:latin typeface="Bell MT"/>
              </a:rPr>
              <a:t>endement</a:t>
            </a:r>
            <a:r>
              <a:rPr lang="en-IN" b="1" dirty="0" smtClean="0">
                <a:latin typeface="Bell MT"/>
              </a:rPr>
              <a:t> de la                         </a:t>
            </a:r>
            <a:r>
              <a:rPr lang="en-IN" b="1" dirty="0" err="1" smtClean="0">
                <a:latin typeface="Bell MT"/>
              </a:rPr>
              <a:t>Guinée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Bissau</a:t>
            </a:r>
          </a:p>
          <a:p>
            <a:r>
              <a:rPr lang="en-IN" b="1" dirty="0">
                <a:latin typeface="Bell MT"/>
              </a:rPr>
              <a:t>L</a:t>
            </a:r>
            <a:r>
              <a:rPr lang="en-IN" b="1" dirty="0" smtClean="0">
                <a:latin typeface="Bell MT"/>
              </a:rPr>
              <a:t>e 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 </a:t>
            </a:r>
            <a:r>
              <a:rPr lang="en-IN" b="1" dirty="0" err="1" smtClean="0">
                <a:latin typeface="Bell MT"/>
              </a:rPr>
              <a:t>grainage</a:t>
            </a:r>
            <a:r>
              <a:rPr lang="en-IN" b="1" dirty="0" smtClean="0">
                <a:latin typeface="Bell MT"/>
              </a:rPr>
              <a:t> du</a:t>
            </a:r>
            <a:r>
              <a:rPr lang="en-IN" b="1" dirty="0" smtClean="0">
                <a:latin typeface="Bell MT"/>
              </a:rPr>
              <a:t>		 </a:t>
            </a:r>
            <a:r>
              <a:rPr lang="en-IN" b="1" dirty="0" smtClean="0">
                <a:latin typeface="Bell MT"/>
              </a:rPr>
              <a:t>                 </a:t>
            </a:r>
            <a:r>
              <a:rPr lang="en-IN" b="1" dirty="0" err="1" smtClean="0">
                <a:latin typeface="Bell MT"/>
              </a:rPr>
              <a:t>Brésil</a:t>
            </a:r>
            <a:endParaRPr lang="en-IN" b="1" dirty="0" smtClean="0">
              <a:latin typeface="Bell MT"/>
            </a:endParaRPr>
          </a:p>
          <a:p>
            <a:r>
              <a:rPr lang="en-IN" b="1" dirty="0" smtClean="0">
                <a:latin typeface="Bell MT"/>
              </a:rPr>
              <a:t>La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 </a:t>
            </a:r>
            <a:r>
              <a:rPr lang="en-IN" b="1" dirty="0" err="1" smtClean="0">
                <a:latin typeface="Bell MT"/>
              </a:rPr>
              <a:t>couleur</a:t>
            </a:r>
            <a:r>
              <a:rPr lang="en-IN" b="1" dirty="0" smtClean="0">
                <a:latin typeface="Bell MT"/>
              </a:rPr>
              <a:t> du</a:t>
            </a:r>
            <a:r>
              <a:rPr lang="en-IN" b="1" dirty="0" smtClean="0">
                <a:latin typeface="Bell MT"/>
              </a:rPr>
              <a:t>		 </a:t>
            </a:r>
            <a:r>
              <a:rPr lang="en-IN" b="1" dirty="0" smtClean="0">
                <a:latin typeface="Bell MT"/>
              </a:rPr>
              <a:t>                 </a:t>
            </a:r>
            <a:r>
              <a:rPr lang="en-IN" b="1" dirty="0" err="1" smtClean="0">
                <a:latin typeface="Bell MT"/>
              </a:rPr>
              <a:t>Bénin</a:t>
            </a:r>
            <a:endParaRPr lang="en-IN" b="1" dirty="0" smtClean="0">
              <a:latin typeface="Bell MT"/>
            </a:endParaRPr>
          </a:p>
          <a:p>
            <a:r>
              <a:rPr lang="en-IN" b="1" dirty="0" smtClean="0">
                <a:latin typeface="Bell MT"/>
              </a:rPr>
              <a:t>La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 texture de</a:t>
            </a:r>
            <a:r>
              <a:rPr lang="en-IN" b="1" dirty="0" smtClean="0">
                <a:latin typeface="Bell MT"/>
              </a:rPr>
              <a:t>		</a:t>
            </a:r>
            <a:r>
              <a:rPr lang="en-IN" b="1" dirty="0" smtClean="0">
                <a:latin typeface="Bell MT"/>
              </a:rPr>
              <a:t>                  Maharashtra</a:t>
            </a:r>
            <a:endParaRPr lang="en-IN" b="1" dirty="0" smtClean="0">
              <a:latin typeface="Bell MT"/>
            </a:endParaRPr>
          </a:p>
          <a:p>
            <a:r>
              <a:rPr lang="en-IN" b="1" dirty="0" smtClean="0">
                <a:latin typeface="Bell MT"/>
              </a:rPr>
              <a:t>L’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 </a:t>
            </a:r>
            <a:r>
              <a:rPr lang="en-IN" b="1" dirty="0" err="1" smtClean="0">
                <a:latin typeface="Bell MT"/>
              </a:rPr>
              <a:t>uniformité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err="1" smtClean="0">
                <a:latin typeface="Bell MT"/>
              </a:rPr>
              <a:t>en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err="1" smtClean="0">
                <a:latin typeface="Bell MT"/>
              </a:rPr>
              <a:t>taille</a:t>
            </a:r>
            <a:r>
              <a:rPr lang="en-IN" b="1" dirty="0" smtClean="0">
                <a:latin typeface="Bell MT"/>
              </a:rPr>
              <a:t> de</a:t>
            </a:r>
            <a:r>
              <a:rPr lang="en-IN" b="1" dirty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               </a:t>
            </a:r>
            <a:r>
              <a:rPr lang="en-IN" b="1" dirty="0" err="1" smtClean="0">
                <a:latin typeface="Bell MT"/>
              </a:rPr>
              <a:t>l’</a:t>
            </a:r>
            <a:r>
              <a:rPr lang="en-IN" b="1" dirty="0" err="1" smtClean="0">
                <a:latin typeface="Bell MT"/>
              </a:rPr>
              <a:t>Indonésie</a:t>
            </a:r>
            <a:endParaRPr lang="en-IN" b="1" dirty="0" smtClean="0">
              <a:latin typeface="Bell MT"/>
            </a:endParaRPr>
          </a:p>
          <a:p>
            <a:r>
              <a:rPr lang="en-IN" b="1" dirty="0" smtClean="0">
                <a:latin typeface="Bell MT"/>
              </a:rPr>
              <a:t>La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 </a:t>
            </a:r>
            <a:r>
              <a:rPr lang="en-IN" b="1" dirty="0" err="1" smtClean="0">
                <a:latin typeface="Bell MT"/>
              </a:rPr>
              <a:t>facilité</a:t>
            </a:r>
            <a:r>
              <a:rPr lang="en-IN" b="1" dirty="0" smtClean="0">
                <a:latin typeface="Bell MT"/>
              </a:rPr>
              <a:t> de transformation de </a:t>
            </a:r>
            <a:r>
              <a:rPr lang="en-IN" b="1" dirty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    la </a:t>
            </a:r>
            <a:r>
              <a:rPr lang="en-IN" b="1" dirty="0" err="1" smtClean="0">
                <a:latin typeface="Bell MT"/>
              </a:rPr>
              <a:t>Tanzanie</a:t>
            </a:r>
            <a:endParaRPr lang="en-IN" b="1" dirty="0" smtClean="0">
              <a:latin typeface="Bell MT"/>
            </a:endParaRPr>
          </a:p>
          <a:p>
            <a:endParaRPr lang="en-IN" b="1" dirty="0" smtClean="0">
              <a:latin typeface="Bell MT"/>
            </a:endParaRPr>
          </a:p>
          <a:p>
            <a:r>
              <a:rPr lang="en-IN" b="1" dirty="0" smtClean="0">
                <a:latin typeface="Bell MT"/>
              </a:rPr>
              <a:t>Tout </a:t>
            </a:r>
            <a:r>
              <a:rPr lang="en-IN" b="1" dirty="0" err="1" smtClean="0">
                <a:latin typeface="Bell MT"/>
              </a:rPr>
              <a:t>cela</a:t>
            </a:r>
            <a:r>
              <a:rPr lang="en-IN" b="1" dirty="0" smtClean="0">
                <a:latin typeface="Bell MT"/>
              </a:rPr>
              <a:t> au prix des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.....			</a:t>
            </a:r>
            <a:r>
              <a:rPr lang="en-IN" b="1" dirty="0" smtClean="0">
                <a:latin typeface="Bell MT"/>
              </a:rPr>
              <a:t>ARACHIDES</a:t>
            </a:r>
            <a:endParaRPr lang="en-IN" b="1" dirty="0" smtClean="0">
              <a:latin typeface="Bell M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2</a:t>
            </a:fld>
            <a:endParaRPr lang="en-IN"/>
          </a:p>
        </p:txBody>
      </p:sp>
      <p:pic>
        <p:nvPicPr>
          <p:cNvPr id="7" name="Picture 6" descr="peanut-clipart-k127331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4579434"/>
            <a:ext cx="1656184" cy="1636699"/>
          </a:xfrm>
          <a:prstGeom prst="rect">
            <a:avLst/>
          </a:prstGeom>
        </p:spPr>
      </p:pic>
    </p:spTree>
  </p:cSld>
  <p:clrMapOvr>
    <a:masterClrMapping/>
  </p:clrMapOvr>
  <p:transition spd="med" advClick="0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err="1" smtClean="0"/>
              <a:t>L’El</a:t>
            </a:r>
            <a:r>
              <a:rPr lang="en-IN" dirty="0" smtClean="0"/>
              <a:t> </a:t>
            </a:r>
            <a:r>
              <a:rPr lang="en-IN" dirty="0" smtClean="0"/>
              <a:t>Dorado </a:t>
            </a:r>
            <a:r>
              <a:rPr lang="en-IN" dirty="0" smtClean="0"/>
              <a:t>pour les </a:t>
            </a:r>
            <a:r>
              <a:rPr lang="en-IN" dirty="0" err="1" smtClean="0"/>
              <a:t>Vendeurs</a:t>
            </a:r>
            <a:r>
              <a:rPr lang="en-IN" dirty="0" smtClean="0"/>
              <a:t> de NCB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 smtClean="0">
                <a:latin typeface="Bell MT"/>
              </a:rPr>
              <a:t>Le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</a:t>
            </a:r>
            <a:r>
              <a:rPr lang="en-IN" b="1" dirty="0" err="1" smtClean="0">
                <a:latin typeface="Bell MT"/>
              </a:rPr>
              <a:t>rendement</a:t>
            </a:r>
            <a:r>
              <a:rPr lang="en-IN" b="1" dirty="0" smtClean="0">
                <a:latin typeface="Bell MT"/>
              </a:rPr>
              <a:t> du</a:t>
            </a:r>
            <a:r>
              <a:rPr lang="en-IN" b="1" dirty="0" smtClean="0">
                <a:latin typeface="Bell MT"/>
              </a:rPr>
              <a:t>		 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Mali</a:t>
            </a:r>
            <a:endParaRPr lang="en-IN" b="1" dirty="0" smtClean="0">
              <a:latin typeface="Bell MT"/>
            </a:endParaRPr>
          </a:p>
          <a:p>
            <a:r>
              <a:rPr lang="en-IN" b="1" dirty="0" smtClean="0">
                <a:latin typeface="Bell MT"/>
              </a:rPr>
              <a:t>Le 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</a:t>
            </a:r>
            <a:r>
              <a:rPr lang="en-IN" b="1" dirty="0" err="1" smtClean="0">
                <a:latin typeface="Bell MT"/>
              </a:rPr>
              <a:t>grainage</a:t>
            </a:r>
            <a:r>
              <a:rPr lang="en-IN" b="1" dirty="0" smtClean="0">
                <a:latin typeface="Bell MT"/>
              </a:rPr>
              <a:t> du </a:t>
            </a:r>
            <a:r>
              <a:rPr lang="en-IN" b="1" dirty="0" smtClean="0">
                <a:latin typeface="Bell MT"/>
              </a:rPr>
              <a:t>		 	</a:t>
            </a:r>
            <a:r>
              <a:rPr lang="en-IN" b="1" dirty="0" smtClean="0">
                <a:latin typeface="Bell MT"/>
              </a:rPr>
              <a:t>     Madagascar</a:t>
            </a:r>
            <a:endParaRPr lang="en-IN" b="1" dirty="0" smtClean="0">
              <a:latin typeface="Bell MT"/>
            </a:endParaRPr>
          </a:p>
          <a:p>
            <a:r>
              <a:rPr lang="en-IN" b="1" dirty="0" smtClean="0">
                <a:latin typeface="Bell MT"/>
              </a:rPr>
              <a:t>La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</a:t>
            </a:r>
            <a:r>
              <a:rPr lang="en-IN" b="1" dirty="0" err="1" smtClean="0">
                <a:latin typeface="Bell MT"/>
              </a:rPr>
              <a:t>couleur</a:t>
            </a:r>
            <a:r>
              <a:rPr lang="en-IN" b="1" dirty="0" smtClean="0">
                <a:latin typeface="Bell MT"/>
              </a:rPr>
              <a:t> du </a:t>
            </a:r>
            <a:r>
              <a:rPr lang="en-IN" b="1" dirty="0" smtClean="0">
                <a:latin typeface="Bell MT"/>
              </a:rPr>
              <a:t>		 	</a:t>
            </a:r>
            <a:r>
              <a:rPr lang="en-IN" b="1" dirty="0" smtClean="0">
                <a:latin typeface="Bell MT"/>
              </a:rPr>
              <a:t>     </a:t>
            </a:r>
            <a:r>
              <a:rPr lang="en-IN" b="1" dirty="0" err="1" smtClean="0">
                <a:latin typeface="Bell MT"/>
              </a:rPr>
              <a:t>Brésil</a:t>
            </a:r>
            <a:endParaRPr lang="en-IN" b="1" dirty="0" smtClean="0">
              <a:latin typeface="Bell MT"/>
            </a:endParaRPr>
          </a:p>
          <a:p>
            <a:r>
              <a:rPr lang="en-IN" b="1" dirty="0" smtClean="0">
                <a:latin typeface="Bell MT"/>
              </a:rPr>
              <a:t>La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texture du</a:t>
            </a:r>
            <a:r>
              <a:rPr lang="en-IN" b="1" dirty="0" smtClean="0">
                <a:latin typeface="Bell MT"/>
              </a:rPr>
              <a:t>			</a:t>
            </a:r>
            <a:r>
              <a:rPr lang="en-IN" b="1" dirty="0" smtClean="0">
                <a:latin typeface="Bell MT"/>
              </a:rPr>
              <a:t>     Mozambique</a:t>
            </a:r>
            <a:endParaRPr lang="en-IN" b="1" dirty="0" smtClean="0">
              <a:latin typeface="Bell MT"/>
            </a:endParaRPr>
          </a:p>
          <a:p>
            <a:r>
              <a:rPr lang="en-IN" b="1" dirty="0" smtClean="0">
                <a:latin typeface="Bell MT"/>
              </a:rPr>
              <a:t>L’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</a:t>
            </a:r>
            <a:r>
              <a:rPr lang="en-IN" b="1" dirty="0" err="1" smtClean="0">
                <a:latin typeface="Bell MT"/>
              </a:rPr>
              <a:t>uniformité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err="1" smtClean="0">
                <a:latin typeface="Bell MT"/>
              </a:rPr>
              <a:t>en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err="1" smtClean="0">
                <a:latin typeface="Bell MT"/>
              </a:rPr>
              <a:t>taille</a:t>
            </a:r>
            <a:r>
              <a:rPr lang="en-IN" b="1" dirty="0" smtClean="0">
                <a:latin typeface="Bell MT"/>
              </a:rPr>
              <a:t> du               </a:t>
            </a:r>
            <a:r>
              <a:rPr lang="en-IN" b="1" dirty="0" err="1" smtClean="0">
                <a:latin typeface="Bell MT"/>
              </a:rPr>
              <a:t>Sénégal</a:t>
            </a:r>
            <a:endParaRPr lang="en-IN" b="1" dirty="0" smtClean="0">
              <a:latin typeface="Bell MT"/>
            </a:endParaRPr>
          </a:p>
          <a:p>
            <a:r>
              <a:rPr lang="en-IN" b="1" dirty="0" smtClean="0">
                <a:latin typeface="Bell MT"/>
              </a:rPr>
              <a:t>La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	</a:t>
            </a:r>
            <a:r>
              <a:rPr lang="en-IN" b="1" dirty="0" smtClean="0">
                <a:latin typeface="Bell MT"/>
              </a:rPr>
              <a:t>          </a:t>
            </a:r>
            <a:r>
              <a:rPr lang="en-IN" b="1" dirty="0" err="1" smtClean="0">
                <a:latin typeface="Bell MT"/>
              </a:rPr>
              <a:t>facilité</a:t>
            </a:r>
            <a:r>
              <a:rPr lang="en-IN" b="1" dirty="0" smtClean="0">
                <a:latin typeface="Bell MT"/>
              </a:rPr>
              <a:t> de transformation du     Nigeria</a:t>
            </a:r>
            <a:endParaRPr lang="en-IN" b="1" dirty="0" smtClean="0">
              <a:latin typeface="Bell MT"/>
            </a:endParaRPr>
          </a:p>
          <a:p>
            <a:endParaRPr lang="en-IN" b="1" dirty="0" smtClean="0">
              <a:latin typeface="Bell MT"/>
            </a:endParaRPr>
          </a:p>
          <a:p>
            <a:r>
              <a:rPr lang="en-IN" b="1" dirty="0" smtClean="0">
                <a:latin typeface="Bell MT"/>
              </a:rPr>
              <a:t>Tout </a:t>
            </a:r>
            <a:r>
              <a:rPr lang="en-IN" b="1" dirty="0" err="1" smtClean="0">
                <a:latin typeface="Bell MT"/>
              </a:rPr>
              <a:t>cela</a:t>
            </a:r>
            <a:r>
              <a:rPr lang="en-IN" b="1" dirty="0" smtClean="0">
                <a:latin typeface="Bell MT"/>
              </a:rPr>
              <a:t> au prix de l’</a:t>
            </a:r>
            <a:r>
              <a:rPr lang="en-IN" b="1" dirty="0" smtClean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.....	</a:t>
            </a:r>
            <a:r>
              <a:rPr lang="en-IN" b="1" dirty="0">
                <a:latin typeface="Bell MT"/>
              </a:rPr>
              <a:t> </a:t>
            </a:r>
            <a:r>
              <a:rPr lang="en-IN" b="1" dirty="0" smtClean="0">
                <a:latin typeface="Bell MT"/>
              </a:rPr>
              <a:t>                OR</a:t>
            </a:r>
            <a:endParaRPr lang="en-IN" b="1" dirty="0" smtClean="0">
              <a:latin typeface="Bell M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3</a:t>
            </a:fld>
            <a:endParaRPr lang="en-IN"/>
          </a:p>
        </p:txBody>
      </p:sp>
      <p:pic>
        <p:nvPicPr>
          <p:cNvPr id="6" name="Picture 5" descr="gol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4653136"/>
            <a:ext cx="3057525" cy="149542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Click="0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ACHETEUR</a:t>
            </a:r>
            <a:r>
              <a:rPr lang="en-IN" dirty="0" smtClean="0"/>
              <a:t> </a:t>
            </a:r>
            <a:r>
              <a:rPr lang="en-IN" dirty="0" smtClean="0"/>
              <a:t>VS </a:t>
            </a:r>
            <a:r>
              <a:rPr lang="en-IN" dirty="0" smtClean="0"/>
              <a:t>VENDEUR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4</a:t>
            </a:fld>
            <a:endParaRPr lang="en-IN"/>
          </a:p>
        </p:txBody>
      </p:sp>
      <p:pic>
        <p:nvPicPr>
          <p:cNvPr id="8" name="Content Placeholder 7" descr="tug of wa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2132856"/>
            <a:ext cx="6545068" cy="2592288"/>
          </a:xfrm>
        </p:spPr>
      </p:pic>
    </p:spTree>
  </p:cSld>
  <p:clrMapOvr>
    <a:masterClrMapping/>
  </p:clrMapOvr>
  <p:transition spd="med" advClick="0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 smtClean="0"/>
              <a:t>Problèmes</a:t>
            </a:r>
            <a:r>
              <a:rPr lang="en-IN" dirty="0" smtClean="0"/>
              <a:t> </a:t>
            </a:r>
            <a:r>
              <a:rPr lang="en-IN" dirty="0" err="1" smtClean="0"/>
              <a:t>Communs</a:t>
            </a:r>
            <a:r>
              <a:rPr lang="en-IN" dirty="0" smtClean="0"/>
              <a:t> </a:t>
            </a:r>
            <a:r>
              <a:rPr lang="en-IN" dirty="0" err="1" smtClean="0"/>
              <a:t>Soulevés</a:t>
            </a:r>
            <a:r>
              <a:rPr lang="en-IN" dirty="0" smtClean="0"/>
              <a:t> par les </a:t>
            </a:r>
            <a:r>
              <a:rPr lang="en-IN" dirty="0" err="1" smtClean="0"/>
              <a:t>Vendeurs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err="1" smtClean="0"/>
              <a:t>Défauts</a:t>
            </a:r>
            <a:endParaRPr lang="en-IN" dirty="0" smtClean="0"/>
          </a:p>
          <a:p>
            <a:r>
              <a:rPr lang="en-IN" dirty="0" smtClean="0"/>
              <a:t>Retards de </a:t>
            </a:r>
            <a:r>
              <a:rPr lang="en-IN" dirty="0" err="1" smtClean="0"/>
              <a:t>paiements</a:t>
            </a:r>
            <a:endParaRPr lang="en-IN" dirty="0" smtClean="0"/>
          </a:p>
          <a:p>
            <a:r>
              <a:rPr lang="fr-FR" dirty="0"/>
              <a:t>Règlement des réclamations</a:t>
            </a:r>
          </a:p>
          <a:p>
            <a:r>
              <a:rPr lang="fr-FR" dirty="0"/>
              <a:t>Réciprocité dans les demandes de règlement</a:t>
            </a:r>
          </a:p>
          <a:p>
            <a:r>
              <a:rPr lang="fr-FR" dirty="0" smtClean="0"/>
              <a:t>Non-respect des </a:t>
            </a:r>
            <a:r>
              <a:rPr lang="fr-FR" dirty="0"/>
              <a:t>conditions contractuelles</a:t>
            </a:r>
          </a:p>
          <a:p>
            <a:r>
              <a:rPr lang="fr-FR" dirty="0" smtClean="0"/>
              <a:t>Altercations concernant l'enquête </a:t>
            </a:r>
            <a:r>
              <a:rPr lang="fr-FR" dirty="0"/>
              <a:t>de qualité</a:t>
            </a:r>
          </a:p>
          <a:p>
            <a:r>
              <a:rPr lang="fr-FR" dirty="0"/>
              <a:t>Retard dans le dédouanement du </a:t>
            </a:r>
            <a:r>
              <a:rPr lang="fr-FR" dirty="0" smtClean="0"/>
              <a:t>fret</a:t>
            </a:r>
            <a:endParaRPr lang="en-IN" dirty="0" smtClean="0"/>
          </a:p>
          <a:p>
            <a:endParaRPr lang="en-IN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  <p:transition spd="med" advClick="0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err="1" smtClean="0"/>
              <a:t>Problèmes</a:t>
            </a:r>
            <a:r>
              <a:rPr lang="en-IN" dirty="0" smtClean="0"/>
              <a:t> </a:t>
            </a:r>
            <a:r>
              <a:rPr lang="en-IN" dirty="0" err="1" smtClean="0"/>
              <a:t>Communs</a:t>
            </a:r>
            <a:r>
              <a:rPr lang="en-IN" dirty="0" smtClean="0"/>
              <a:t> </a:t>
            </a:r>
            <a:r>
              <a:rPr lang="en-IN" dirty="0" err="1" smtClean="0"/>
              <a:t>Soulevés</a:t>
            </a:r>
            <a:r>
              <a:rPr lang="en-IN" dirty="0" smtClean="0"/>
              <a:t> oar les </a:t>
            </a:r>
            <a:r>
              <a:rPr lang="en-IN" dirty="0" err="1" smtClean="0"/>
              <a:t>Acheteurs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err="1" smtClean="0"/>
              <a:t>Défauts</a:t>
            </a:r>
            <a:endParaRPr lang="en-IN" dirty="0" smtClean="0"/>
          </a:p>
          <a:p>
            <a:r>
              <a:rPr lang="fr-FR" dirty="0"/>
              <a:t>Retards d'expédition</a:t>
            </a:r>
          </a:p>
          <a:p>
            <a:r>
              <a:rPr lang="fr-FR" dirty="0"/>
              <a:t>Règlement des réclamations</a:t>
            </a:r>
          </a:p>
          <a:p>
            <a:r>
              <a:rPr lang="fr-FR" dirty="0" smtClean="0"/>
              <a:t>Taux d’humidité</a:t>
            </a:r>
            <a:endParaRPr lang="fr-FR" dirty="0"/>
          </a:p>
          <a:p>
            <a:r>
              <a:rPr lang="fr-FR" dirty="0" smtClean="0"/>
              <a:t>Conditions de contrat </a:t>
            </a:r>
            <a:r>
              <a:rPr lang="fr-FR" dirty="0"/>
              <a:t>compliquées et </a:t>
            </a:r>
            <a:r>
              <a:rPr lang="fr-FR" dirty="0" smtClean="0"/>
              <a:t>vagues</a:t>
            </a:r>
            <a:endParaRPr lang="fr-FR" dirty="0"/>
          </a:p>
          <a:p>
            <a:r>
              <a:rPr lang="fr-FR" dirty="0"/>
              <a:t>Matériaux d'emballage pour conteneurs (sacs secs et papier kraft)</a:t>
            </a:r>
          </a:p>
          <a:p>
            <a:r>
              <a:rPr lang="fr-FR" dirty="0"/>
              <a:t>Avances</a:t>
            </a:r>
            <a:endParaRPr lang="en-IN" dirty="0" smtClean="0"/>
          </a:p>
          <a:p>
            <a:endParaRPr lang="en-IN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  <p:transition spd="med" advClick="0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S’agit-il</a:t>
            </a:r>
            <a:r>
              <a:rPr lang="en-IN" dirty="0" smtClean="0"/>
              <a:t> de</a:t>
            </a:r>
            <a:r>
              <a:rPr lang="en-IN" dirty="0" smtClean="0"/>
              <a:t> </a:t>
            </a:r>
            <a:r>
              <a:rPr lang="en-IN" dirty="0" smtClean="0"/>
              <a:t>6 </a:t>
            </a:r>
            <a:r>
              <a:rPr lang="en-IN" dirty="0" err="1" smtClean="0"/>
              <a:t>ou</a:t>
            </a:r>
            <a:r>
              <a:rPr lang="en-IN" dirty="0" smtClean="0"/>
              <a:t> de</a:t>
            </a:r>
            <a:r>
              <a:rPr lang="en-IN" dirty="0" smtClean="0"/>
              <a:t> </a:t>
            </a:r>
            <a:r>
              <a:rPr lang="en-IN" dirty="0" smtClean="0"/>
              <a:t>9?</a:t>
            </a:r>
            <a:endParaRPr lang="en-IN" dirty="0"/>
          </a:p>
        </p:txBody>
      </p:sp>
      <p:pic>
        <p:nvPicPr>
          <p:cNvPr id="6" name="Content Placeholder 5" descr="two-points-view-joe-john-right-their-different-s-disagree-5007484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8269"/>
          <a:stretch>
            <a:fillRect/>
          </a:stretch>
        </p:blipFill>
        <p:spPr>
          <a:xfrm>
            <a:off x="1979712" y="764704"/>
            <a:ext cx="5544232" cy="4608512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  <p:transition spd="med" advClick="0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err="1" smtClean="0"/>
              <a:t>Regarder</a:t>
            </a:r>
            <a:r>
              <a:rPr lang="en-IN" dirty="0" smtClean="0"/>
              <a:t> du point de </a:t>
            </a:r>
            <a:r>
              <a:rPr lang="en-IN" dirty="0" err="1" smtClean="0"/>
              <a:t>vue</a:t>
            </a:r>
            <a:r>
              <a:rPr lang="en-IN" dirty="0" smtClean="0"/>
              <a:t> de </a:t>
            </a:r>
            <a:r>
              <a:rPr lang="en-IN" dirty="0" err="1" smtClean="0"/>
              <a:t>l’autre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err="1" smtClean="0"/>
              <a:t>Enquête</a:t>
            </a:r>
            <a:r>
              <a:rPr lang="en-IN" dirty="0" smtClean="0"/>
              <a:t> de </a:t>
            </a:r>
            <a:r>
              <a:rPr lang="en-IN" dirty="0" err="1" smtClean="0"/>
              <a:t>qualité</a:t>
            </a:r>
            <a:r>
              <a:rPr lang="en-IN" dirty="0" smtClean="0"/>
              <a:t> du point de </a:t>
            </a:r>
            <a:r>
              <a:rPr lang="en-IN" dirty="0" err="1" smtClean="0"/>
              <a:t>vue</a:t>
            </a:r>
            <a:r>
              <a:rPr lang="en-IN" dirty="0" smtClean="0"/>
              <a:t> de </a:t>
            </a:r>
            <a:r>
              <a:rPr lang="en-IN" dirty="0" err="1" smtClean="0"/>
              <a:t>l’acheteur</a:t>
            </a:r>
            <a:endParaRPr lang="en-IN" dirty="0" smtClean="0"/>
          </a:p>
          <a:p>
            <a:pPr lvl="1"/>
            <a:r>
              <a:rPr lang="fr-FR" dirty="0" smtClean="0"/>
              <a:t>Une </a:t>
            </a:r>
            <a:r>
              <a:rPr lang="fr-FR" dirty="0"/>
              <a:t>approximation statistique</a:t>
            </a:r>
          </a:p>
          <a:p>
            <a:pPr lvl="1"/>
            <a:r>
              <a:rPr lang="fr-FR" dirty="0" smtClean="0"/>
              <a:t>Rendement </a:t>
            </a:r>
            <a:r>
              <a:rPr lang="fr-FR" dirty="0"/>
              <a:t>du test de découpe ≠ </a:t>
            </a:r>
            <a:r>
              <a:rPr lang="fr-FR" dirty="0" smtClean="0"/>
              <a:t>Rendement de la Transformation</a:t>
            </a:r>
          </a:p>
          <a:p>
            <a:pPr lvl="1"/>
            <a:r>
              <a:rPr lang="fr-FR" dirty="0" smtClean="0"/>
              <a:t>Le </a:t>
            </a:r>
            <a:r>
              <a:rPr lang="fr-FR" dirty="0"/>
              <a:t>même rendement donne différentes valeurs</a:t>
            </a:r>
          </a:p>
          <a:p>
            <a:pPr lvl="1"/>
            <a:r>
              <a:rPr lang="fr-FR" dirty="0" smtClean="0"/>
              <a:t>Les dégâts causés par l’humidité sont difficiles </a:t>
            </a:r>
            <a:r>
              <a:rPr lang="fr-FR" dirty="0"/>
              <a:t>à estimer</a:t>
            </a:r>
            <a:endParaRPr lang="en-IN" dirty="0" smtClean="0"/>
          </a:p>
          <a:p>
            <a:r>
              <a:rPr lang="en-IN" dirty="0" err="1" smtClean="0"/>
              <a:t>Approvisionnement</a:t>
            </a:r>
            <a:r>
              <a:rPr lang="en-IN" dirty="0" smtClean="0"/>
              <a:t> du point de </a:t>
            </a:r>
            <a:r>
              <a:rPr lang="en-IN" dirty="0" err="1" smtClean="0"/>
              <a:t>vue</a:t>
            </a:r>
            <a:r>
              <a:rPr lang="en-IN" dirty="0" smtClean="0"/>
              <a:t> du </a:t>
            </a:r>
            <a:r>
              <a:rPr lang="en-IN" dirty="0" err="1" smtClean="0"/>
              <a:t>vendeur</a:t>
            </a:r>
            <a:endParaRPr lang="en-IN" dirty="0" smtClean="0"/>
          </a:p>
          <a:p>
            <a:pPr lvl="1"/>
            <a:r>
              <a:rPr lang="en-IN" dirty="0" err="1" smtClean="0"/>
              <a:t>Sévère</a:t>
            </a:r>
            <a:r>
              <a:rPr lang="en-IN" dirty="0" smtClean="0"/>
              <a:t> </a:t>
            </a:r>
            <a:r>
              <a:rPr lang="en-IN" dirty="0" err="1" smtClean="0"/>
              <a:t>risque</a:t>
            </a:r>
            <a:r>
              <a:rPr lang="en-IN" dirty="0" smtClean="0"/>
              <a:t> financier</a:t>
            </a:r>
            <a:endParaRPr lang="en-IN" dirty="0" smtClean="0"/>
          </a:p>
          <a:p>
            <a:pPr lvl="1"/>
            <a:r>
              <a:rPr lang="en-IN" dirty="0" err="1" smtClean="0"/>
              <a:t>Qualité</a:t>
            </a:r>
            <a:r>
              <a:rPr lang="en-IN" dirty="0" smtClean="0"/>
              <a:t>?</a:t>
            </a:r>
            <a:endParaRPr lang="en-IN" dirty="0" smtClean="0"/>
          </a:p>
          <a:p>
            <a:pPr lvl="1"/>
            <a:r>
              <a:rPr lang="en-IN" dirty="0" smtClean="0"/>
              <a:t>M</a:t>
            </a:r>
            <a:r>
              <a:rPr lang="en-IN" dirty="0" smtClean="0"/>
              <a:t>arché </a:t>
            </a:r>
            <a:r>
              <a:rPr lang="en-IN" dirty="0" err="1" smtClean="0"/>
              <a:t>en</a:t>
            </a:r>
            <a:r>
              <a:rPr lang="en-IN" dirty="0" smtClean="0"/>
              <a:t> </a:t>
            </a:r>
            <a:r>
              <a:rPr lang="en-IN" dirty="0" err="1" smtClean="0"/>
              <a:t>baisse</a:t>
            </a:r>
            <a:r>
              <a:rPr lang="en-IN" dirty="0" smtClean="0"/>
              <a:t> </a:t>
            </a:r>
            <a:r>
              <a:rPr lang="en-IN" dirty="0" smtClean="0"/>
              <a:t>≠ Profits</a:t>
            </a:r>
          </a:p>
          <a:p>
            <a:pPr lvl="1"/>
            <a:r>
              <a:rPr lang="en-IN" dirty="0" err="1" smtClean="0"/>
              <a:t>Problèmes</a:t>
            </a:r>
            <a:r>
              <a:rPr lang="en-IN" dirty="0" smtClean="0"/>
              <a:t> </a:t>
            </a:r>
            <a:r>
              <a:rPr lang="en-IN" dirty="0" err="1" smtClean="0"/>
              <a:t>logistiques</a:t>
            </a:r>
            <a:endParaRPr lang="en-IN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  <p:transition spd="med" advClick="0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Caractère</a:t>
            </a:r>
            <a:r>
              <a:rPr lang="en-IN" dirty="0" smtClean="0"/>
              <a:t> Sacré du</a:t>
            </a:r>
            <a:r>
              <a:rPr lang="en-IN" dirty="0" smtClean="0"/>
              <a:t> </a:t>
            </a:r>
            <a:r>
              <a:rPr lang="en-IN" dirty="0" err="1" smtClean="0"/>
              <a:t>Contrat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9</a:t>
            </a:fld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-39378" y="5301208"/>
            <a:ext cx="90323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2000" dirty="0" smtClean="0">
                <a:solidFill>
                  <a:schemeClr val="accent5">
                    <a:lumMod val="75000"/>
                  </a:schemeClr>
                </a:solidFill>
              </a:rPr>
              <a:t>“Il </a:t>
            </a:r>
            <a:r>
              <a:rPr lang="en-IN" sz="2000" dirty="0" err="1" smtClean="0">
                <a:solidFill>
                  <a:schemeClr val="accent5">
                    <a:lumMod val="75000"/>
                  </a:schemeClr>
                </a:solidFill>
              </a:rPr>
              <a:t>est</a:t>
            </a:r>
            <a:r>
              <a:rPr lang="en-IN" sz="2000" dirty="0" smtClean="0">
                <a:solidFill>
                  <a:schemeClr val="accent5">
                    <a:lumMod val="75000"/>
                  </a:schemeClr>
                </a:solidFill>
              </a:rPr>
              <a:t> impossible </a:t>
            </a:r>
            <a:r>
              <a:rPr lang="en-IN" sz="2000" dirty="0" err="1" smtClean="0">
                <a:solidFill>
                  <a:schemeClr val="accent5">
                    <a:lumMod val="75000"/>
                  </a:schemeClr>
                </a:solidFill>
              </a:rPr>
              <a:t>d’annuler</a:t>
            </a:r>
            <a:r>
              <a:rPr lang="en-IN" sz="2000" dirty="0" smtClean="0">
                <a:solidFill>
                  <a:schemeClr val="accent5">
                    <a:lumMod val="75000"/>
                  </a:schemeClr>
                </a:solidFill>
              </a:rPr>
              <a:t> la signature d’un </a:t>
            </a:r>
            <a:r>
              <a:rPr lang="en-IN" sz="2000" dirty="0" err="1" smtClean="0">
                <a:solidFill>
                  <a:schemeClr val="accent5">
                    <a:lumMod val="75000"/>
                  </a:schemeClr>
                </a:solidFill>
              </a:rPr>
              <a:t>contrat</a:t>
            </a:r>
            <a:r>
              <a:rPr lang="en-IN" sz="2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IN" sz="2000" dirty="0" err="1" smtClean="0">
                <a:solidFill>
                  <a:schemeClr val="accent5">
                    <a:lumMod val="75000"/>
                  </a:schemeClr>
                </a:solidFill>
              </a:rPr>
              <a:t>alors</a:t>
            </a:r>
            <a:r>
              <a:rPr lang="en-IN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IN" sz="2000" dirty="0" err="1" smtClean="0">
                <a:solidFill>
                  <a:schemeClr val="accent5">
                    <a:lumMod val="75000"/>
                  </a:schemeClr>
                </a:solidFill>
              </a:rPr>
              <a:t>réfléchissez</a:t>
            </a:r>
            <a:r>
              <a:rPr lang="en-IN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IN" sz="2000" dirty="0" err="1" smtClean="0">
                <a:solidFill>
                  <a:schemeClr val="accent5">
                    <a:lumMod val="75000"/>
                  </a:schemeClr>
                </a:solidFill>
              </a:rPr>
              <a:t>correctement</a:t>
            </a:r>
            <a:r>
              <a:rPr lang="en-IN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IN" sz="2000" dirty="0" err="1" smtClean="0">
                <a:solidFill>
                  <a:schemeClr val="accent5">
                    <a:lumMod val="75000"/>
                  </a:schemeClr>
                </a:solidFill>
              </a:rPr>
              <a:t>avant</a:t>
            </a:r>
            <a:r>
              <a:rPr lang="en-IN" sz="2000" dirty="0" smtClean="0">
                <a:solidFill>
                  <a:schemeClr val="accent5">
                    <a:lumMod val="75000"/>
                  </a:schemeClr>
                </a:solidFill>
              </a:rPr>
              <a:t> de le signer</a:t>
            </a:r>
            <a:r>
              <a:rPr lang="en-IN" sz="2000" dirty="0" smtClean="0">
                <a:solidFill>
                  <a:schemeClr val="accent5">
                    <a:lumMod val="75000"/>
                  </a:schemeClr>
                </a:solidFill>
              </a:rPr>
              <a:t>”</a:t>
            </a:r>
            <a:endParaRPr lang="en-IN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IN" sz="2000" dirty="0" smtClean="0">
                <a:solidFill>
                  <a:schemeClr val="accent5">
                    <a:lumMod val="75000"/>
                  </a:schemeClr>
                </a:solidFill>
              </a:rPr>
              <a:t> - Warren Buffet</a:t>
            </a:r>
            <a:endParaRPr lang="en-IN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2" name="Content Placeholder 11" descr="contract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908720"/>
            <a:ext cx="3600400" cy="4176464"/>
          </a:xfrm>
        </p:spPr>
      </p:pic>
    </p:spTree>
  </p:cSld>
  <p:clrMapOvr>
    <a:masterClrMapping/>
  </p:clrMapOvr>
  <p:transition spd="med" advClick="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</TotalTime>
  <Words>318</Words>
  <Application>Microsoft Office PowerPoint</Application>
  <PresentationFormat>On-screen Show (4:3)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Bell MT</vt:lpstr>
      <vt:lpstr>Calibri</vt:lpstr>
      <vt:lpstr>Office Theme</vt:lpstr>
      <vt:lpstr>PowerPoint Presentation</vt:lpstr>
      <vt:lpstr>L’El Dorado pour les Acheteurs de NCB</vt:lpstr>
      <vt:lpstr>L’El Dorado pour les Vendeurs de NCB</vt:lpstr>
      <vt:lpstr>ACHETEUR VS VENDEUR</vt:lpstr>
      <vt:lpstr>Problèmes Communs Soulevés par les Vendeurs</vt:lpstr>
      <vt:lpstr>Problèmes Communs Soulevés oar les Acheteurs</vt:lpstr>
      <vt:lpstr>S’agit-il de 6 ou de 9?</vt:lpstr>
      <vt:lpstr>Regarder du point de vue de l’autre</vt:lpstr>
      <vt:lpstr>Caractère Sacré du Contrat</vt:lpstr>
      <vt:lpstr>Un Meilleur Partenariat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design-pc</dc:creator>
  <cp:lastModifiedBy>HI</cp:lastModifiedBy>
  <cp:revision>59</cp:revision>
  <dcterms:created xsi:type="dcterms:W3CDTF">2016-02-16T09:50:06Z</dcterms:created>
  <dcterms:modified xsi:type="dcterms:W3CDTF">2017-02-20T15:53:40Z</dcterms:modified>
</cp:coreProperties>
</file>