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rawings/drawing2.xml" ContentType="application/vnd.openxmlformats-officedocument.drawingml.chartshapes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charts/chart6.xml" ContentType="application/vnd.openxmlformats-officedocument.drawingml.char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Default Extension="gif" ContentType="image/gif"/>
  <Override PartName="/ppt/notesSlides/notesSlide6.xml" ContentType="application/vnd.openxmlformats-officedocument.presentationml.notesSlide+xml"/>
  <Override PartName="/ppt/charts/chart3.xml" ContentType="application/vnd.openxmlformats-officedocument.drawingml.chart+xml"/>
  <Override PartName="/ppt/notesSlides/notesSlide7.xml" ContentType="application/vnd.openxmlformats-officedocument.presentationml.notesSlide+xml"/>
  <Override PartName="/ppt/charts/chart4.xml" ContentType="application/vnd.openxmlformats-officedocument.drawingml.chart+xml"/>
  <Override PartName="/ppt/charts/chart5.xml" ContentType="application/vnd.openxmlformats-officedocument.drawingml.chart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rawings/drawing1.xml" ContentType="application/vnd.openxmlformats-officedocument.drawingml.chartshapes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7" r:id="rId2"/>
    <p:sldId id="277" r:id="rId3"/>
    <p:sldId id="286" r:id="rId4"/>
    <p:sldId id="269" r:id="rId5"/>
    <p:sldId id="275" r:id="rId6"/>
    <p:sldId id="278" r:id="rId7"/>
    <p:sldId id="279" r:id="rId8"/>
    <p:sldId id="273" r:id="rId9"/>
    <p:sldId id="274" r:id="rId10"/>
    <p:sldId id="270" r:id="rId11"/>
    <p:sldId id="272" r:id="rId12"/>
    <p:sldId id="281" r:id="rId13"/>
    <p:sldId id="280" r:id="rId14"/>
    <p:sldId id="282" r:id="rId15"/>
    <p:sldId id="287" r:id="rId16"/>
    <p:sldId id="271" r:id="rId17"/>
    <p:sldId id="284" r:id="rId18"/>
    <p:sldId id="285" r:id="rId1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40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ree%20Nuts%20Groth%20Rate%20Comparison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ree%20Nuts%20Groth%20Rate%20Comparison.xlsx" TargetMode="External"/></Relationships>
</file>

<file path=ppt/charts/_rels/chart3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1.xml"/><Relationship Id="rId1" Type="http://schemas.openxmlformats.org/officeDocument/2006/relationships/oleObject" Target="file:///C:\Users\client\AppData\Local\Microsoft\Windows\Temporary%20Internet%20Files\Content.Outlook\D1ZP3PNJ\Monthwise%20import%20stats(2000-2016).xls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ree%20Nuts%20Groth%20Rate%20Comparison.xlsx" TargetMode="External"/></Relationships>
</file>

<file path=ppt/charts/_rels/chart5.xml.rels><?xml version="1.0" encoding="UTF-8" standalone="yes"?>
<Relationships xmlns="http://schemas.openxmlformats.org/package/2006/relationships"><Relationship Id="rId2" Type="http://schemas.openxmlformats.org/officeDocument/2006/relationships/chartUserShapes" Target="../drawings/drawing2.xml"/><Relationship Id="rId1" Type="http://schemas.openxmlformats.org/officeDocument/2006/relationships/oleObject" Target="file:///C:\Users\client\Documents\Monthwise%20import%20stats(2000-2016)%20(Autosaved).xls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D:\Tree%20Nuts%20Groth%20Rate%20Comparison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IN"/>
  <c:chart>
    <c:title>
      <c:tx>
        <c:rich>
          <a:bodyPr/>
          <a:lstStyle/>
          <a:p>
            <a:pPr>
              <a:defRPr/>
            </a:pPr>
            <a:r>
              <a:rPr lang="en-US"/>
              <a:t>World Production of RCN by regions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Sheet2!$B$3</c:f>
              <c:strCache>
                <c:ptCount val="1"/>
                <c:pt idx="0">
                  <c:v>India</c:v>
                </c:pt>
              </c:strCache>
            </c:strRef>
          </c:tx>
          <c:dLbls>
            <c:dLbl>
              <c:idx val="24"/>
              <c:layout>
                <c:manualLayout>
                  <c:x val="0"/>
                  <c:y val="6.84410646387833E-2"/>
                </c:manualLayout>
              </c:layout>
              <c:tx>
                <c:rich>
                  <a:bodyPr/>
                  <a:lstStyle/>
                  <a:p>
                    <a:r>
                      <a:rPr lang="en-US" sz="1400" b="1" dirty="0" smtClean="0">
                        <a:latin typeface="Times New Roman" pitchFamily="18" charset="0"/>
                        <a:cs typeface="Times New Roman" pitchFamily="18" charset="0"/>
                      </a:rPr>
                      <a:t>7,25,000.00 </a:t>
                    </a:r>
                    <a:endParaRPr lang="en-US" sz="1400" b="1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howVal val="1"/>
            </c:dLbl>
            <c:delete val="1"/>
          </c:dLbls>
          <c:cat>
            <c:numRef>
              <c:f>Sheet2!$A$4:$A$28</c:f>
              <c:numCache>
                <c:formatCode>General</c:formatCode>
                <c:ptCount val="2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</c:numCache>
            </c:numRef>
          </c:cat>
          <c:val>
            <c:numRef>
              <c:f>Sheet2!$B$4:$B$28</c:f>
              <c:numCache>
                <c:formatCode>_ * #,##0.00_ ;_ * \-#,##0.00_ ;_ * "-"??_ ;_ @_ </c:formatCode>
                <c:ptCount val="25"/>
                <c:pt idx="0">
                  <c:v>294590</c:v>
                </c:pt>
                <c:pt idx="1">
                  <c:v>305310</c:v>
                </c:pt>
                <c:pt idx="2">
                  <c:v>349000</c:v>
                </c:pt>
                <c:pt idx="3">
                  <c:v>348000</c:v>
                </c:pt>
                <c:pt idx="4">
                  <c:v>321640</c:v>
                </c:pt>
                <c:pt idx="5">
                  <c:v>417830</c:v>
                </c:pt>
                <c:pt idx="6">
                  <c:v>430000</c:v>
                </c:pt>
                <c:pt idx="7">
                  <c:v>360000</c:v>
                </c:pt>
                <c:pt idx="8">
                  <c:v>460000</c:v>
                </c:pt>
                <c:pt idx="9">
                  <c:v>450000</c:v>
                </c:pt>
                <c:pt idx="10">
                  <c:v>470000</c:v>
                </c:pt>
                <c:pt idx="11">
                  <c:v>506000</c:v>
                </c:pt>
                <c:pt idx="12">
                  <c:v>535000</c:v>
                </c:pt>
                <c:pt idx="13">
                  <c:v>544000</c:v>
                </c:pt>
                <c:pt idx="14">
                  <c:v>573000</c:v>
                </c:pt>
                <c:pt idx="15">
                  <c:v>620000</c:v>
                </c:pt>
                <c:pt idx="16">
                  <c:v>665000</c:v>
                </c:pt>
                <c:pt idx="17">
                  <c:v>695000</c:v>
                </c:pt>
                <c:pt idx="18">
                  <c:v>613000</c:v>
                </c:pt>
                <c:pt idx="19">
                  <c:v>631000</c:v>
                </c:pt>
                <c:pt idx="20">
                  <c:v>692000</c:v>
                </c:pt>
                <c:pt idx="21">
                  <c:v>674000</c:v>
                </c:pt>
                <c:pt idx="22">
                  <c:v>728000</c:v>
                </c:pt>
                <c:pt idx="23">
                  <c:v>737000</c:v>
                </c:pt>
                <c:pt idx="24">
                  <c:v>725000</c:v>
                </c:pt>
              </c:numCache>
            </c:numRef>
          </c:val>
        </c:ser>
        <c:ser>
          <c:idx val="1"/>
          <c:order val="1"/>
          <c:tx>
            <c:strRef>
              <c:f>Sheet2!$C$3</c:f>
              <c:strCache>
                <c:ptCount val="1"/>
                <c:pt idx="0">
                  <c:v>Vietnam</c:v>
                </c:pt>
              </c:strCache>
            </c:strRef>
          </c:tx>
          <c:dLbls>
            <c:dLbl>
              <c:idx val="24"/>
              <c:layout>
                <c:manualLayout>
                  <c:x val="0"/>
                  <c:y val="6.84410646387833E-2"/>
                </c:manualLayout>
              </c:layout>
              <c:spPr/>
              <c:txPr>
                <a:bodyPr/>
                <a:lstStyle/>
                <a:p>
                  <a:pPr>
                    <a:defRPr sz="14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en-US"/>
                </a:p>
              </c:txPr>
              <c:showVal val="1"/>
            </c:dLbl>
            <c:delete val="1"/>
          </c:dLbls>
          <c:cat>
            <c:numRef>
              <c:f>Sheet2!$A$4:$A$28</c:f>
              <c:numCache>
                <c:formatCode>General</c:formatCode>
                <c:ptCount val="2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</c:numCache>
            </c:numRef>
          </c:cat>
          <c:val>
            <c:numRef>
              <c:f>Sheet2!$C$4:$C$28</c:f>
              <c:numCache>
                <c:formatCode>_ * #,##0.00_ ;_ * \-#,##0.00_ ;_ * "-"??_ ;_ @_ </c:formatCode>
                <c:ptCount val="25"/>
                <c:pt idx="0">
                  <c:v>35000</c:v>
                </c:pt>
                <c:pt idx="1">
                  <c:v>38000</c:v>
                </c:pt>
                <c:pt idx="2">
                  <c:v>50000</c:v>
                </c:pt>
                <c:pt idx="3">
                  <c:v>70000</c:v>
                </c:pt>
                <c:pt idx="4">
                  <c:v>90000</c:v>
                </c:pt>
                <c:pt idx="5">
                  <c:v>120000</c:v>
                </c:pt>
                <c:pt idx="6">
                  <c:v>140000</c:v>
                </c:pt>
                <c:pt idx="7">
                  <c:v>110000</c:v>
                </c:pt>
                <c:pt idx="8">
                  <c:v>70000</c:v>
                </c:pt>
                <c:pt idx="9">
                  <c:v>124559</c:v>
                </c:pt>
                <c:pt idx="10">
                  <c:v>101836</c:v>
                </c:pt>
                <c:pt idx="11">
                  <c:v>184287</c:v>
                </c:pt>
                <c:pt idx="12">
                  <c:v>287405</c:v>
                </c:pt>
                <c:pt idx="13">
                  <c:v>348848</c:v>
                </c:pt>
                <c:pt idx="14">
                  <c:v>405292</c:v>
                </c:pt>
                <c:pt idx="15">
                  <c:v>461512</c:v>
                </c:pt>
                <c:pt idx="16">
                  <c:v>403356</c:v>
                </c:pt>
                <c:pt idx="17">
                  <c:v>308541</c:v>
                </c:pt>
                <c:pt idx="18">
                  <c:v>291900</c:v>
                </c:pt>
                <c:pt idx="19">
                  <c:v>289842</c:v>
                </c:pt>
                <c:pt idx="20">
                  <c:v>272000</c:v>
                </c:pt>
                <c:pt idx="21">
                  <c:v>264810</c:v>
                </c:pt>
                <c:pt idx="22">
                  <c:v>252000</c:v>
                </c:pt>
                <c:pt idx="23">
                  <c:v>425000</c:v>
                </c:pt>
                <c:pt idx="24">
                  <c:v>474999</c:v>
                </c:pt>
              </c:numCache>
            </c:numRef>
          </c:val>
        </c:ser>
        <c:ser>
          <c:idx val="2"/>
          <c:order val="2"/>
          <c:tx>
            <c:strRef>
              <c:f>Sheet2!$D$3</c:f>
              <c:strCache>
                <c:ptCount val="1"/>
                <c:pt idx="0">
                  <c:v>Brazil</c:v>
                </c:pt>
              </c:strCache>
            </c:strRef>
          </c:tx>
          <c:dLbls>
            <c:dLbl>
              <c:idx val="24"/>
              <c:layout>
                <c:manualLayout>
                  <c:x val="-5.9523800224378191E-3"/>
                  <c:y val="6.083650190114074E-2"/>
                </c:manualLayout>
              </c:layout>
              <c:spPr/>
              <c:txPr>
                <a:bodyPr/>
                <a:lstStyle/>
                <a:p>
                  <a:pPr>
                    <a:defRPr sz="1200" b="1">
                      <a:latin typeface="Times New Roman" pitchFamily="18" charset="0"/>
                      <a:cs typeface="Times New Roman" pitchFamily="18" charset="0"/>
                    </a:defRPr>
                  </a:pPr>
                  <a:endParaRPr lang="en-US"/>
                </a:p>
              </c:txPr>
              <c:showVal val="1"/>
            </c:dLbl>
            <c:delete val="1"/>
          </c:dLbls>
          <c:cat>
            <c:numRef>
              <c:f>Sheet2!$A$4:$A$28</c:f>
              <c:numCache>
                <c:formatCode>General</c:formatCode>
                <c:ptCount val="2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</c:numCache>
            </c:numRef>
          </c:cat>
          <c:val>
            <c:numRef>
              <c:f>Sheet2!$D$4:$D$28</c:f>
              <c:numCache>
                <c:formatCode>_ * #,##0.00_ ;_ * \-#,##0.00_ ;_ * "-"??_ ;_ @_ </c:formatCode>
                <c:ptCount val="25"/>
                <c:pt idx="0">
                  <c:v>185965</c:v>
                </c:pt>
                <c:pt idx="1">
                  <c:v>107955</c:v>
                </c:pt>
                <c:pt idx="2">
                  <c:v>77098</c:v>
                </c:pt>
                <c:pt idx="3">
                  <c:v>149804</c:v>
                </c:pt>
                <c:pt idx="4">
                  <c:v>185229</c:v>
                </c:pt>
                <c:pt idx="5">
                  <c:v>167211</c:v>
                </c:pt>
                <c:pt idx="6">
                  <c:v>125397</c:v>
                </c:pt>
                <c:pt idx="7">
                  <c:v>54124</c:v>
                </c:pt>
                <c:pt idx="8">
                  <c:v>145437</c:v>
                </c:pt>
                <c:pt idx="9">
                  <c:v>138608</c:v>
                </c:pt>
                <c:pt idx="10">
                  <c:v>124073</c:v>
                </c:pt>
                <c:pt idx="11">
                  <c:v>164539</c:v>
                </c:pt>
                <c:pt idx="12">
                  <c:v>183094</c:v>
                </c:pt>
                <c:pt idx="13">
                  <c:v>187839</c:v>
                </c:pt>
                <c:pt idx="14">
                  <c:v>152751</c:v>
                </c:pt>
                <c:pt idx="15">
                  <c:v>243770</c:v>
                </c:pt>
                <c:pt idx="16">
                  <c:v>140675</c:v>
                </c:pt>
                <c:pt idx="17">
                  <c:v>243253</c:v>
                </c:pt>
                <c:pt idx="18">
                  <c:v>220505</c:v>
                </c:pt>
                <c:pt idx="19">
                  <c:v>104342</c:v>
                </c:pt>
                <c:pt idx="20">
                  <c:v>230785</c:v>
                </c:pt>
                <c:pt idx="21">
                  <c:v>179200</c:v>
                </c:pt>
                <c:pt idx="22">
                  <c:v>161000</c:v>
                </c:pt>
                <c:pt idx="23">
                  <c:v>176000</c:v>
                </c:pt>
                <c:pt idx="24">
                  <c:v>138600</c:v>
                </c:pt>
              </c:numCache>
            </c:numRef>
          </c:val>
        </c:ser>
        <c:ser>
          <c:idx val="3"/>
          <c:order val="3"/>
          <c:tx>
            <c:strRef>
              <c:f>Sheet2!$E$3</c:f>
              <c:strCache>
                <c:ptCount val="1"/>
                <c:pt idx="0">
                  <c:v>E. Africa</c:v>
                </c:pt>
              </c:strCache>
            </c:strRef>
          </c:tx>
          <c:dLbls>
            <c:dLbl>
              <c:idx val="24"/>
              <c:layout/>
              <c:showVal val="1"/>
            </c:dLbl>
            <c:delete val="1"/>
          </c:dLbls>
          <c:cat>
            <c:numRef>
              <c:f>Sheet2!$A$4:$A$28</c:f>
              <c:numCache>
                <c:formatCode>General</c:formatCode>
                <c:ptCount val="2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</c:numCache>
            </c:numRef>
          </c:cat>
          <c:val>
            <c:numRef>
              <c:f>Sheet2!$E$4:$E$28</c:f>
              <c:numCache>
                <c:formatCode>_ * #,##0.00_ ;_ * \-#,##0.00_ ;_ * "-"??_ ;_ @_ </c:formatCode>
                <c:ptCount val="25"/>
                <c:pt idx="0">
                  <c:v>72984</c:v>
                </c:pt>
                <c:pt idx="1">
                  <c:v>105517</c:v>
                </c:pt>
                <c:pt idx="2">
                  <c:v>71235</c:v>
                </c:pt>
                <c:pt idx="3">
                  <c:v>75600</c:v>
                </c:pt>
                <c:pt idx="4">
                  <c:v>101823</c:v>
                </c:pt>
                <c:pt idx="5">
                  <c:v>158210</c:v>
                </c:pt>
                <c:pt idx="6">
                  <c:v>117479</c:v>
                </c:pt>
                <c:pt idx="7">
                  <c:v>159431</c:v>
                </c:pt>
                <c:pt idx="8">
                  <c:v>177480</c:v>
                </c:pt>
                <c:pt idx="9">
                  <c:v>191594</c:v>
                </c:pt>
                <c:pt idx="10">
                  <c:v>192540</c:v>
                </c:pt>
                <c:pt idx="11">
                  <c:v>115208</c:v>
                </c:pt>
                <c:pt idx="12">
                  <c:v>155518</c:v>
                </c:pt>
                <c:pt idx="13">
                  <c:v>145130</c:v>
                </c:pt>
                <c:pt idx="14">
                  <c:v>205241</c:v>
                </c:pt>
                <c:pt idx="15">
                  <c:v>151570</c:v>
                </c:pt>
                <c:pt idx="16">
                  <c:v>180515</c:v>
                </c:pt>
                <c:pt idx="17">
                  <c:v>219100</c:v>
                </c:pt>
                <c:pt idx="18">
                  <c:v>168100</c:v>
                </c:pt>
                <c:pt idx="19">
                  <c:v>155800</c:v>
                </c:pt>
                <c:pt idx="20">
                  <c:v>168190</c:v>
                </c:pt>
                <c:pt idx="21">
                  <c:v>85900</c:v>
                </c:pt>
                <c:pt idx="22">
                  <c:v>206000</c:v>
                </c:pt>
                <c:pt idx="23">
                  <c:v>182500</c:v>
                </c:pt>
                <c:pt idx="24">
                  <c:v>206640</c:v>
                </c:pt>
              </c:numCache>
            </c:numRef>
          </c:val>
        </c:ser>
        <c:ser>
          <c:idx val="4"/>
          <c:order val="4"/>
          <c:tx>
            <c:strRef>
              <c:f>Sheet2!$F$3</c:f>
              <c:strCache>
                <c:ptCount val="1"/>
                <c:pt idx="0">
                  <c:v>W. Africa</c:v>
                </c:pt>
              </c:strCache>
            </c:strRef>
          </c:tx>
          <c:dLbls>
            <c:dLbl>
              <c:idx val="24"/>
              <c:layout/>
              <c:showVal val="1"/>
            </c:dLbl>
            <c:delete val="1"/>
          </c:dLbls>
          <c:cat>
            <c:numRef>
              <c:f>Sheet2!$A$4:$A$28</c:f>
              <c:numCache>
                <c:formatCode>General</c:formatCode>
                <c:ptCount val="2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</c:numCache>
            </c:numRef>
          </c:cat>
          <c:val>
            <c:numRef>
              <c:f>Sheet2!$F$4:$F$28</c:f>
              <c:numCache>
                <c:formatCode>_ * #,##0.00_ ;_ * \-#,##0.00_ ;_ * "-"??_ ;_ @_ </c:formatCode>
                <c:ptCount val="25"/>
                <c:pt idx="0">
                  <c:v>44117</c:v>
                </c:pt>
                <c:pt idx="1">
                  <c:v>56922</c:v>
                </c:pt>
                <c:pt idx="2">
                  <c:v>73633</c:v>
                </c:pt>
                <c:pt idx="3">
                  <c:v>67419</c:v>
                </c:pt>
                <c:pt idx="4">
                  <c:v>101251</c:v>
                </c:pt>
                <c:pt idx="5">
                  <c:v>110143</c:v>
                </c:pt>
                <c:pt idx="6">
                  <c:v>149261</c:v>
                </c:pt>
                <c:pt idx="7">
                  <c:v>170805</c:v>
                </c:pt>
                <c:pt idx="8">
                  <c:v>247893</c:v>
                </c:pt>
                <c:pt idx="9">
                  <c:v>244404</c:v>
                </c:pt>
                <c:pt idx="10">
                  <c:v>284479</c:v>
                </c:pt>
                <c:pt idx="11">
                  <c:v>312650</c:v>
                </c:pt>
                <c:pt idx="12">
                  <c:v>299109</c:v>
                </c:pt>
                <c:pt idx="13">
                  <c:v>380229</c:v>
                </c:pt>
                <c:pt idx="14">
                  <c:v>434575</c:v>
                </c:pt>
                <c:pt idx="15">
                  <c:v>505197</c:v>
                </c:pt>
                <c:pt idx="16">
                  <c:v>565128</c:v>
                </c:pt>
                <c:pt idx="17">
                  <c:v>630079</c:v>
                </c:pt>
                <c:pt idx="18">
                  <c:v>676131</c:v>
                </c:pt>
                <c:pt idx="19">
                  <c:v>650390</c:v>
                </c:pt>
                <c:pt idx="20">
                  <c:v>794278</c:v>
                </c:pt>
                <c:pt idx="21">
                  <c:v>716400</c:v>
                </c:pt>
                <c:pt idx="22">
                  <c:v>778000</c:v>
                </c:pt>
                <c:pt idx="23">
                  <c:v>776000</c:v>
                </c:pt>
                <c:pt idx="24">
                  <c:v>909997.20000000007</c:v>
                </c:pt>
              </c:numCache>
            </c:numRef>
          </c:val>
        </c:ser>
        <c:marker val="1"/>
        <c:axId val="119392512"/>
        <c:axId val="119398400"/>
      </c:lineChart>
      <c:catAx>
        <c:axId val="119392512"/>
        <c:scaling>
          <c:orientation val="minMax"/>
        </c:scaling>
        <c:axPos val="b"/>
        <c:numFmt formatCode="General" sourceLinked="1"/>
        <c:majorTickMark val="none"/>
        <c:tickLblPos val="nextTo"/>
        <c:crossAx val="119398400"/>
        <c:crosses val="autoZero"/>
        <c:auto val="1"/>
        <c:lblAlgn val="ctr"/>
        <c:lblOffset val="100"/>
      </c:catAx>
      <c:valAx>
        <c:axId val="119398400"/>
        <c:scaling>
          <c:orientation val="minMax"/>
        </c:scaling>
        <c:axPos val="l"/>
        <c:majorGridlines/>
        <c:numFmt formatCode="_ * #,##0.00_ ;_ * \-#,##0.00_ ;_ * &quot;-&quot;??_ ;_ @_ " sourceLinked="1"/>
        <c:majorTickMark val="none"/>
        <c:tickLblPos val="nextTo"/>
        <c:spPr>
          <a:ln w="9525">
            <a:noFill/>
          </a:ln>
        </c:spPr>
        <c:crossAx val="119392512"/>
        <c:crosses val="autoZero"/>
        <c:crossBetween val="between"/>
      </c:valAx>
    </c:plotArea>
    <c:legend>
      <c:legendPos val="b"/>
      <c:layout/>
    </c:legend>
    <c:plotVisOnly val="1"/>
  </c:chart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IN"/>
  <c:chart>
    <c:title>
      <c:tx>
        <c:rich>
          <a:bodyPr/>
          <a:lstStyle/>
          <a:p>
            <a:pPr>
              <a:defRPr/>
            </a:pPr>
            <a:r>
              <a:rPr lang="en-US"/>
              <a:t>World Production of RCN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Sheet2!$H$3</c:f>
              <c:strCache>
                <c:ptCount val="1"/>
                <c:pt idx="0">
                  <c:v>World</c:v>
                </c:pt>
              </c:strCache>
            </c:strRef>
          </c:tx>
          <c:dLbls>
            <c:dLbl>
              <c:idx val="24"/>
              <c:layout>
                <c:manualLayout>
                  <c:x val="-6.2034208503411997E-3"/>
                  <c:y val="-8.6485881160984032E-2"/>
                </c:manualLayout>
              </c:layout>
              <c:tx>
                <c:rich>
                  <a:bodyPr/>
                  <a:lstStyle/>
                  <a:p>
                    <a:pPr>
                      <a:defRPr sz="1400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1400" dirty="0"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r>
                      <a:rPr lang="en-US" sz="1400" b="1" dirty="0" smtClean="0">
                        <a:latin typeface="Times New Roman" pitchFamily="18" charset="0"/>
                        <a:cs typeface="Times New Roman" pitchFamily="18" charset="0"/>
                      </a:rPr>
                      <a:t>28,58,764</a:t>
                    </a:r>
                    <a:r>
                      <a:rPr lang="en-US" sz="1400" dirty="0" smtClean="0">
                        <a:latin typeface="Times New Roman" pitchFamily="18" charset="0"/>
                        <a:cs typeface="Times New Roman" pitchFamily="18" charset="0"/>
                      </a:rPr>
                      <a:t> </a:t>
                    </a:r>
                    <a:endParaRPr lang="en-US" sz="1400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pPr/>
              <c:showVal val="1"/>
            </c:dLbl>
            <c:delete val="1"/>
          </c:dLbls>
          <c:cat>
            <c:numRef>
              <c:f>Sheet2!$A$4:$A$28</c:f>
              <c:numCache>
                <c:formatCode>General</c:formatCode>
                <c:ptCount val="2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</c:numCache>
            </c:numRef>
          </c:cat>
          <c:val>
            <c:numRef>
              <c:f>Sheet2!$H$4:$H$28</c:f>
              <c:numCache>
                <c:formatCode>_ * #,##0.00_ ;_ * \-#,##0.00_ ;_ * "-"??_ ;_ @_ </c:formatCode>
                <c:ptCount val="25"/>
                <c:pt idx="0">
                  <c:v>749139</c:v>
                </c:pt>
                <c:pt idx="1">
                  <c:v>737400</c:v>
                </c:pt>
                <c:pt idx="2">
                  <c:v>759674</c:v>
                </c:pt>
                <c:pt idx="3">
                  <c:v>852506</c:v>
                </c:pt>
                <c:pt idx="4">
                  <c:v>942091</c:v>
                </c:pt>
                <c:pt idx="5">
                  <c:v>1103511</c:v>
                </c:pt>
                <c:pt idx="6">
                  <c:v>1113194</c:v>
                </c:pt>
                <c:pt idx="7">
                  <c:v>1018174</c:v>
                </c:pt>
                <c:pt idx="8">
                  <c:v>1261573</c:v>
                </c:pt>
                <c:pt idx="9">
                  <c:v>1314155</c:v>
                </c:pt>
                <c:pt idx="10">
                  <c:v>1356873</c:v>
                </c:pt>
                <c:pt idx="11">
                  <c:v>1491390</c:v>
                </c:pt>
                <c:pt idx="12">
                  <c:v>1674713</c:v>
                </c:pt>
                <c:pt idx="13">
                  <c:v>1851191</c:v>
                </c:pt>
                <c:pt idx="14">
                  <c:v>2043381</c:v>
                </c:pt>
                <c:pt idx="15">
                  <c:v>2257147</c:v>
                </c:pt>
                <c:pt idx="16">
                  <c:v>2196353</c:v>
                </c:pt>
                <c:pt idx="17">
                  <c:v>2349237</c:v>
                </c:pt>
                <c:pt idx="18">
                  <c:v>2206094</c:v>
                </c:pt>
                <c:pt idx="19">
                  <c:v>2069385</c:v>
                </c:pt>
                <c:pt idx="20">
                  <c:v>2366640</c:v>
                </c:pt>
                <c:pt idx="21">
                  <c:v>2264410</c:v>
                </c:pt>
                <c:pt idx="22">
                  <c:v>2394000</c:v>
                </c:pt>
                <c:pt idx="23">
                  <c:v>2674000</c:v>
                </c:pt>
                <c:pt idx="24">
                  <c:v>2858764</c:v>
                </c:pt>
              </c:numCache>
            </c:numRef>
          </c:val>
        </c:ser>
        <c:marker val="1"/>
        <c:axId val="119405568"/>
        <c:axId val="81683200"/>
      </c:lineChart>
      <c:catAx>
        <c:axId val="119405568"/>
        <c:scaling>
          <c:orientation val="minMax"/>
        </c:scaling>
        <c:axPos val="b"/>
        <c:numFmt formatCode="General" sourceLinked="1"/>
        <c:tickLblPos val="nextTo"/>
        <c:crossAx val="81683200"/>
        <c:crosses val="autoZero"/>
        <c:auto val="1"/>
        <c:lblAlgn val="ctr"/>
        <c:lblOffset val="100"/>
      </c:catAx>
      <c:valAx>
        <c:axId val="81683200"/>
        <c:scaling>
          <c:orientation val="minMax"/>
        </c:scaling>
        <c:axPos val="l"/>
        <c:majorGridlines/>
        <c:numFmt formatCode="_ * #,##0.00_ ;_ * \-#,##0.00_ ;_ * &quot;-&quot;??_ ;_ @_ " sourceLinked="1"/>
        <c:tickLblPos val="nextTo"/>
        <c:crossAx val="119405568"/>
        <c:crosses val="autoZero"/>
        <c:crossBetween val="between"/>
      </c:valAx>
    </c:plotArea>
    <c:plotVisOnly val="1"/>
  </c:chart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IN"/>
  <c:chart>
    <c:title>
      <c:tx>
        <c:rich>
          <a:bodyPr/>
          <a:lstStyle/>
          <a:p>
            <a:pPr>
              <a:defRPr>
                <a:latin typeface="Arial Black" pitchFamily="34" charset="0"/>
              </a:defRPr>
            </a:pPr>
            <a:r>
              <a:rPr lang="en-US">
                <a:solidFill>
                  <a:srgbClr val="002060"/>
                </a:solidFill>
                <a:latin typeface="Arial Black" pitchFamily="34" charset="0"/>
              </a:rPr>
              <a:t>World Production &amp; Consumption of cashew Nuts (in RCN Terms)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v>Production</c:v>
          </c:tx>
          <c:cat>
            <c:numRef>
              <c:f>Sheet1!$O$4:$O$28</c:f>
              <c:numCache>
                <c:formatCode>General</c:formatCode>
                <c:ptCount val="2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</c:numCache>
            </c:numRef>
          </c:cat>
          <c:val>
            <c:numRef>
              <c:f>Sheet1!$P$4:$P$28</c:f>
              <c:numCache>
                <c:formatCode>General</c:formatCode>
                <c:ptCount val="25"/>
                <c:pt idx="0">
                  <c:v>749139</c:v>
                </c:pt>
                <c:pt idx="1">
                  <c:v>737400</c:v>
                </c:pt>
                <c:pt idx="2">
                  <c:v>759674</c:v>
                </c:pt>
                <c:pt idx="3">
                  <c:v>852506</c:v>
                </c:pt>
                <c:pt idx="4">
                  <c:v>942091</c:v>
                </c:pt>
                <c:pt idx="5">
                  <c:v>1103511</c:v>
                </c:pt>
                <c:pt idx="6">
                  <c:v>1113194</c:v>
                </c:pt>
                <c:pt idx="7">
                  <c:v>1018174</c:v>
                </c:pt>
                <c:pt idx="8">
                  <c:v>1261573</c:v>
                </c:pt>
                <c:pt idx="9">
                  <c:v>1314155</c:v>
                </c:pt>
                <c:pt idx="10">
                  <c:v>1356873</c:v>
                </c:pt>
                <c:pt idx="11">
                  <c:v>1491390</c:v>
                </c:pt>
                <c:pt idx="12">
                  <c:v>1674713</c:v>
                </c:pt>
                <c:pt idx="13">
                  <c:v>1851191</c:v>
                </c:pt>
                <c:pt idx="14">
                  <c:v>2043381</c:v>
                </c:pt>
                <c:pt idx="15">
                  <c:v>2257147</c:v>
                </c:pt>
                <c:pt idx="16">
                  <c:v>2196353</c:v>
                </c:pt>
                <c:pt idx="17">
                  <c:v>2349237</c:v>
                </c:pt>
                <c:pt idx="18">
                  <c:v>2206094</c:v>
                </c:pt>
                <c:pt idx="19">
                  <c:v>2069385</c:v>
                </c:pt>
                <c:pt idx="20">
                  <c:v>2366640</c:v>
                </c:pt>
                <c:pt idx="21">
                  <c:v>2264410</c:v>
                </c:pt>
                <c:pt idx="22">
                  <c:v>2394000</c:v>
                </c:pt>
                <c:pt idx="23">
                  <c:v>2674000</c:v>
                </c:pt>
                <c:pt idx="24">
                  <c:v>2719943.4818840325</c:v>
                </c:pt>
              </c:numCache>
            </c:numRef>
          </c:val>
        </c:ser>
        <c:ser>
          <c:idx val="1"/>
          <c:order val="1"/>
          <c:cat>
            <c:numRef>
              <c:f>Sheet1!$O$4:$O$28</c:f>
              <c:numCache>
                <c:formatCode>General</c:formatCode>
                <c:ptCount val="2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</c:numCache>
            </c:numRef>
          </c:cat>
          <c:val>
            <c:numRef>
              <c:f>Sheet1!$Q$4:$Q$28</c:f>
            </c:numRef>
          </c:val>
        </c:ser>
        <c:ser>
          <c:idx val="2"/>
          <c:order val="2"/>
          <c:cat>
            <c:numRef>
              <c:f>Sheet1!$O$4:$O$28</c:f>
              <c:numCache>
                <c:formatCode>General</c:formatCode>
                <c:ptCount val="2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</c:numCache>
            </c:numRef>
          </c:cat>
          <c:val>
            <c:numRef>
              <c:f>Sheet1!$R$4:$R$28</c:f>
            </c:numRef>
          </c:val>
        </c:ser>
        <c:ser>
          <c:idx val="3"/>
          <c:order val="3"/>
          <c:tx>
            <c:v>Consumption</c:v>
          </c:tx>
          <c:spPr>
            <a:ln>
              <a:solidFill>
                <a:srgbClr val="C00000"/>
              </a:solidFill>
            </a:ln>
          </c:spPr>
          <c:marker>
            <c:spPr>
              <a:ln>
                <a:solidFill>
                  <a:srgbClr val="C00000"/>
                </a:solidFill>
              </a:ln>
            </c:spPr>
          </c:marker>
          <c:cat>
            <c:numRef>
              <c:f>Sheet1!$O$4:$O$28</c:f>
              <c:numCache>
                <c:formatCode>General</c:formatCode>
                <c:ptCount val="2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</c:numCache>
            </c:numRef>
          </c:cat>
          <c:val>
            <c:numRef>
              <c:f>Sheet1!$S$4:$S$28</c:f>
              <c:numCache>
                <c:formatCode>General</c:formatCode>
                <c:ptCount val="25"/>
                <c:pt idx="0">
                  <c:v>507032.4</c:v>
                </c:pt>
                <c:pt idx="1">
                  <c:v>615942.6</c:v>
                </c:pt>
                <c:pt idx="2">
                  <c:v>633507</c:v>
                </c:pt>
                <c:pt idx="3">
                  <c:v>734491.8</c:v>
                </c:pt>
                <c:pt idx="4">
                  <c:v>672810.6</c:v>
                </c:pt>
                <c:pt idx="5">
                  <c:v>941488.8</c:v>
                </c:pt>
                <c:pt idx="6">
                  <c:v>868833</c:v>
                </c:pt>
                <c:pt idx="7">
                  <c:v>892764.60000000009</c:v>
                </c:pt>
                <c:pt idx="8">
                  <c:v>911899.8</c:v>
                </c:pt>
                <c:pt idx="9">
                  <c:v>1076422.2</c:v>
                </c:pt>
                <c:pt idx="10">
                  <c:v>1222464.6000000001</c:v>
                </c:pt>
                <c:pt idx="11">
                  <c:v>1341652.2</c:v>
                </c:pt>
                <c:pt idx="12">
                  <c:v>1470966</c:v>
                </c:pt>
                <c:pt idx="13">
                  <c:v>1838848.2000000002</c:v>
                </c:pt>
                <c:pt idx="14">
                  <c:v>1973550.6</c:v>
                </c:pt>
                <c:pt idx="15">
                  <c:v>2043312.6</c:v>
                </c:pt>
                <c:pt idx="16">
                  <c:v>2178766.8000000003</c:v>
                </c:pt>
                <c:pt idx="17">
                  <c:v>2318832.6</c:v>
                </c:pt>
                <c:pt idx="18">
                  <c:v>2416516.2000000002</c:v>
                </c:pt>
                <c:pt idx="19">
                  <c:v>1970812.2000000002</c:v>
                </c:pt>
                <c:pt idx="20">
                  <c:v>2388699.6</c:v>
                </c:pt>
                <c:pt idx="21">
                  <c:v>2352336</c:v>
                </c:pt>
                <c:pt idx="22">
                  <c:v>2836423.8000000003</c:v>
                </c:pt>
                <c:pt idx="23">
                  <c:v>3010064.4</c:v>
                </c:pt>
                <c:pt idx="24">
                  <c:v>2885184.1260869834</c:v>
                </c:pt>
              </c:numCache>
            </c:numRef>
          </c:val>
        </c:ser>
        <c:marker val="1"/>
        <c:axId val="119329152"/>
        <c:axId val="119331072"/>
      </c:lineChart>
      <c:catAx>
        <c:axId val="11932915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>
                <a:solidFill>
                  <a:srgbClr val="002060"/>
                </a:solidFill>
                <a:latin typeface="Arial Black" pitchFamily="34" charset="0"/>
              </a:defRPr>
            </a:pPr>
            <a:endParaRPr lang="en-US"/>
          </a:p>
        </c:txPr>
        <c:crossAx val="119331072"/>
        <c:crosses val="autoZero"/>
        <c:auto val="1"/>
        <c:lblAlgn val="ctr"/>
        <c:lblOffset val="100"/>
      </c:catAx>
      <c:valAx>
        <c:axId val="119331072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 sz="1100">
                    <a:latin typeface="Arial Black" pitchFamily="34" charset="0"/>
                  </a:defRPr>
                </a:pPr>
                <a:r>
                  <a:rPr lang="en-US" sz="1100">
                    <a:solidFill>
                      <a:srgbClr val="002060"/>
                    </a:solidFill>
                    <a:latin typeface="Arial Black" pitchFamily="34" charset="0"/>
                  </a:rPr>
                  <a:t>Qty. (M.Tons)</a:t>
                </a:r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100">
                <a:solidFill>
                  <a:srgbClr val="002060"/>
                </a:solidFill>
                <a:latin typeface="Arial Black" pitchFamily="34" charset="0"/>
              </a:defRPr>
            </a:pPr>
            <a:endParaRPr lang="en-US"/>
          </a:p>
        </c:txPr>
        <c:crossAx val="119329152"/>
        <c:crosses val="autoZero"/>
        <c:crossBetween val="between"/>
      </c:valAx>
    </c:plotArea>
    <c:legend>
      <c:legendPos val="r"/>
      <c:legendEntry>
        <c:idx val="0"/>
        <c:txPr>
          <a:bodyPr/>
          <a:lstStyle/>
          <a:p>
            <a:pPr>
              <a:defRPr sz="1100" b="1">
                <a:solidFill>
                  <a:srgbClr val="002060"/>
                </a:solidFill>
                <a:latin typeface="Arial Black" pitchFamily="34" charset="0"/>
                <a:cs typeface="Times New Roman" pitchFamily="18" charset="0"/>
              </a:defRPr>
            </a:pPr>
            <a:endParaRPr lang="en-US"/>
          </a:p>
        </c:txPr>
      </c:legendEntry>
      <c:legendEntry>
        <c:idx val="1"/>
        <c:txPr>
          <a:bodyPr/>
          <a:lstStyle/>
          <a:p>
            <a:pPr>
              <a:defRPr sz="1100" b="1">
                <a:solidFill>
                  <a:srgbClr val="C00000"/>
                </a:solidFill>
                <a:latin typeface="Arial Black" pitchFamily="34" charset="0"/>
                <a:cs typeface="Times New Roman" pitchFamily="18" charset="0"/>
              </a:defRPr>
            </a:pPr>
            <a:endParaRPr lang="en-US"/>
          </a:p>
        </c:txPr>
      </c:legendEntry>
      <c:layout/>
      <c:txPr>
        <a:bodyPr/>
        <a:lstStyle/>
        <a:p>
          <a:pPr>
            <a:defRPr sz="1100" b="1">
              <a:latin typeface="Arial Black" pitchFamily="34" charset="0"/>
              <a:cs typeface="Times New Roman" pitchFamily="18" charset="0"/>
            </a:defRPr>
          </a:pPr>
          <a:endParaRPr lang="en-US"/>
        </a:p>
      </c:txPr>
    </c:legend>
    <c:plotVisOnly val="1"/>
  </c:chart>
  <c:externalData r:id="rId1"/>
  <c:userShapes r:id="rId2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IN"/>
  <c:chart>
    <c:title>
      <c:tx>
        <c:rich>
          <a:bodyPr/>
          <a:lstStyle/>
          <a:p>
            <a:pPr>
              <a:defRPr sz="2800">
                <a:solidFill>
                  <a:srgbClr val="C00000"/>
                </a:solidFill>
              </a:defRPr>
            </a:pPr>
            <a:r>
              <a:rPr lang="en-US" sz="280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Comparison of Growthrates of Tree Nuts</a:t>
            </a:r>
          </a:p>
        </c:rich>
      </c:tx>
      <c:layout/>
    </c:title>
    <c:plotArea>
      <c:layout/>
      <c:lineChart>
        <c:grouping val="standard"/>
        <c:ser>
          <c:idx val="0"/>
          <c:order val="0"/>
          <c:tx>
            <c:strRef>
              <c:f>Sheet1!$B$2</c:f>
              <c:strCache>
                <c:ptCount val="1"/>
                <c:pt idx="0">
                  <c:v>Almonds</c:v>
                </c:pt>
              </c:strCache>
            </c:strRef>
          </c:tx>
          <c:cat>
            <c:numRef>
              <c:f>Sheet1!$A$3:$A$7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Sheet1!$B$3:$B$7</c:f>
              <c:numCache>
                <c:formatCode>General</c:formatCode>
                <c:ptCount val="5"/>
                <c:pt idx="0">
                  <c:v>800962</c:v>
                </c:pt>
                <c:pt idx="1">
                  <c:v>906026</c:v>
                </c:pt>
                <c:pt idx="2">
                  <c:v>1095299</c:v>
                </c:pt>
                <c:pt idx="3">
                  <c:v>1101162</c:v>
                </c:pt>
                <c:pt idx="4">
                  <c:v>1054231</c:v>
                </c:pt>
              </c:numCache>
            </c:numRef>
          </c:val>
        </c:ser>
        <c:ser>
          <c:idx val="2"/>
          <c:order val="2"/>
          <c:tx>
            <c:strRef>
              <c:f>Sheet1!$D$2</c:f>
              <c:strCache>
                <c:ptCount val="1"/>
                <c:pt idx="0">
                  <c:v>Cashew</c:v>
                </c:pt>
              </c:strCache>
            </c:strRef>
          </c:tx>
          <c:cat>
            <c:numRef>
              <c:f>Sheet1!$A$3:$A$7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Sheet1!$D$3:$D$7</c:f>
              <c:numCache>
                <c:formatCode>General</c:formatCode>
                <c:ptCount val="5"/>
                <c:pt idx="0">
                  <c:v>469241</c:v>
                </c:pt>
                <c:pt idx="1">
                  <c:v>568738</c:v>
                </c:pt>
                <c:pt idx="2">
                  <c:v>560080</c:v>
                </c:pt>
                <c:pt idx="3">
                  <c:v>675330</c:v>
                </c:pt>
                <c:pt idx="4">
                  <c:v>716682</c:v>
                </c:pt>
              </c:numCache>
            </c:numRef>
          </c:val>
        </c:ser>
        <c:ser>
          <c:idx val="3"/>
          <c:order val="3"/>
          <c:tx>
            <c:strRef>
              <c:f>Sheet1!$E$2</c:f>
              <c:strCache>
                <c:ptCount val="1"/>
                <c:pt idx="0">
                  <c:v>Hazel nuts</c:v>
                </c:pt>
              </c:strCache>
            </c:strRef>
          </c:tx>
          <c:cat>
            <c:numRef>
              <c:f>Sheet1!$A$3:$A$7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Sheet1!$E$3:$E$7</c:f>
              <c:numCache>
                <c:formatCode>General</c:formatCode>
                <c:ptCount val="5"/>
                <c:pt idx="0">
                  <c:v>291599</c:v>
                </c:pt>
                <c:pt idx="1">
                  <c:v>345234</c:v>
                </c:pt>
                <c:pt idx="2">
                  <c:v>357993</c:v>
                </c:pt>
                <c:pt idx="3">
                  <c:v>433270</c:v>
                </c:pt>
                <c:pt idx="4">
                  <c:v>380915</c:v>
                </c:pt>
              </c:numCache>
            </c:numRef>
          </c:val>
        </c:ser>
        <c:ser>
          <c:idx val="6"/>
          <c:order val="6"/>
          <c:tx>
            <c:strRef>
              <c:f>Sheet1!$H$2</c:f>
              <c:strCache>
                <c:ptCount val="1"/>
                <c:pt idx="0">
                  <c:v>Wallnuts</c:v>
                </c:pt>
              </c:strCache>
            </c:strRef>
          </c:tx>
          <c:cat>
            <c:numRef>
              <c:f>Sheet1!$A$3:$A$7</c:f>
              <c:numCache>
                <c:formatCode>General</c:formatCode>
                <c:ptCount val="5"/>
                <c:pt idx="0">
                  <c:v>2010</c:v>
                </c:pt>
                <c:pt idx="1">
                  <c:v>2011</c:v>
                </c:pt>
                <c:pt idx="2">
                  <c:v>2012</c:v>
                </c:pt>
                <c:pt idx="3">
                  <c:v>2013</c:v>
                </c:pt>
                <c:pt idx="4">
                  <c:v>2014</c:v>
                </c:pt>
              </c:numCache>
            </c:numRef>
          </c:cat>
          <c:val>
            <c:numRef>
              <c:f>Sheet1!$H$3:$H$7</c:f>
              <c:numCache>
                <c:formatCode>General</c:formatCode>
                <c:ptCount val="5"/>
                <c:pt idx="0">
                  <c:v>436510</c:v>
                </c:pt>
                <c:pt idx="1">
                  <c:v>509208</c:v>
                </c:pt>
                <c:pt idx="2">
                  <c:v>506013</c:v>
                </c:pt>
                <c:pt idx="3">
                  <c:v>584836</c:v>
                </c:pt>
                <c:pt idx="4">
                  <c:v>629273</c:v>
                </c:pt>
              </c:numCache>
            </c:numRef>
          </c:val>
        </c:ser>
        <c:marker val="1"/>
        <c:axId val="120061312"/>
        <c:axId val="122770560"/>
      </c:lineChart>
      <c:lineChart>
        <c:grouping val="standard"/>
        <c:ser>
          <c:idx val="1"/>
          <c:order val="1"/>
          <c:tx>
            <c:strRef>
              <c:f>Sheet1!$C$2</c:f>
              <c:strCache>
                <c:ptCount val="1"/>
                <c:pt idx="0">
                  <c:v>Brazil Nuts</c:v>
                </c:pt>
              </c:strCache>
            </c:strRef>
          </c:tx>
          <c:spPr>
            <a:ln>
              <a:prstDash val="sysDash"/>
            </a:ln>
          </c:spPr>
          <c:val>
            <c:numRef>
              <c:f>Sheet1!$C$3:$C$7</c:f>
              <c:numCache>
                <c:formatCode>General</c:formatCode>
                <c:ptCount val="5"/>
                <c:pt idx="0">
                  <c:v>29586</c:v>
                </c:pt>
                <c:pt idx="1">
                  <c:v>23977</c:v>
                </c:pt>
                <c:pt idx="2">
                  <c:v>26675</c:v>
                </c:pt>
                <c:pt idx="3">
                  <c:v>27270</c:v>
                </c:pt>
                <c:pt idx="4">
                  <c:v>29100</c:v>
                </c:pt>
              </c:numCache>
            </c:numRef>
          </c:val>
        </c:ser>
        <c:ser>
          <c:idx val="4"/>
          <c:order val="4"/>
          <c:tx>
            <c:strRef>
              <c:f>Sheet1!$F$2</c:f>
              <c:strCache>
                <c:ptCount val="1"/>
                <c:pt idx="0">
                  <c:v>Mechamias</c:v>
                </c:pt>
              </c:strCache>
            </c:strRef>
          </c:tx>
          <c:spPr>
            <a:ln>
              <a:prstDash val="sysDash"/>
            </a:ln>
          </c:spPr>
          <c:val>
            <c:numRef>
              <c:f>Sheet1!$F$3:$F$7</c:f>
              <c:numCache>
                <c:formatCode>General</c:formatCode>
                <c:ptCount val="5"/>
                <c:pt idx="0">
                  <c:v>29271</c:v>
                </c:pt>
                <c:pt idx="1">
                  <c:v>30053</c:v>
                </c:pt>
                <c:pt idx="2">
                  <c:v>41505</c:v>
                </c:pt>
                <c:pt idx="3">
                  <c:v>37092</c:v>
                </c:pt>
                <c:pt idx="4">
                  <c:v>46617</c:v>
                </c:pt>
              </c:numCache>
            </c:numRef>
          </c:val>
        </c:ser>
        <c:ser>
          <c:idx val="5"/>
          <c:order val="5"/>
          <c:tx>
            <c:strRef>
              <c:f>Sheet1!$G$2</c:f>
              <c:strCache>
                <c:ptCount val="1"/>
                <c:pt idx="0">
                  <c:v>Pistachios</c:v>
                </c:pt>
              </c:strCache>
            </c:strRef>
          </c:tx>
          <c:spPr>
            <a:ln>
              <a:prstDash val="sysDash"/>
            </a:ln>
          </c:spPr>
          <c:val>
            <c:numRef>
              <c:f>Sheet1!$G$3:$G$7</c:f>
              <c:numCache>
                <c:formatCode>General</c:formatCode>
                <c:ptCount val="5"/>
                <c:pt idx="0">
                  <c:v>18099</c:v>
                </c:pt>
                <c:pt idx="1">
                  <c:v>20744</c:v>
                </c:pt>
                <c:pt idx="2">
                  <c:v>28789</c:v>
                </c:pt>
                <c:pt idx="3">
                  <c:v>20867</c:v>
                </c:pt>
                <c:pt idx="4">
                  <c:v>28095</c:v>
                </c:pt>
              </c:numCache>
            </c:numRef>
          </c:val>
        </c:ser>
        <c:marker val="1"/>
        <c:axId val="122777984"/>
        <c:axId val="122772096"/>
      </c:lineChart>
      <c:catAx>
        <c:axId val="120061312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22770560"/>
        <c:crosses val="autoZero"/>
        <c:auto val="1"/>
        <c:lblAlgn val="ctr"/>
        <c:lblOffset val="100"/>
      </c:catAx>
      <c:valAx>
        <c:axId val="122770560"/>
        <c:scaling>
          <c:orientation val="minMax"/>
        </c:scaling>
        <c:axPos val="l"/>
        <c:majorGridlines/>
        <c:numFmt formatCode="General" sourceLinked="1"/>
        <c:majorTickMark val="none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20061312"/>
        <c:crosses val="autoZero"/>
        <c:crossBetween val="between"/>
      </c:valAx>
      <c:valAx>
        <c:axId val="122772096"/>
        <c:scaling>
          <c:orientation val="minMax"/>
        </c:scaling>
        <c:axPos val="r"/>
        <c:numFmt formatCode="General" sourceLinked="1"/>
        <c:tickLblPos val="nextTo"/>
        <c:txPr>
          <a:bodyPr/>
          <a:lstStyle/>
          <a:p>
            <a:pPr>
              <a:defRPr sz="1100" b="1"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22777984"/>
        <c:crosses val="max"/>
        <c:crossBetween val="between"/>
      </c:valAx>
      <c:catAx>
        <c:axId val="122777984"/>
        <c:scaling>
          <c:orientation val="minMax"/>
        </c:scaling>
        <c:delete val="1"/>
        <c:axPos val="b"/>
        <c:tickLblPos val="nextTo"/>
        <c:crossAx val="122772096"/>
        <c:crosses val="autoZero"/>
        <c:auto val="1"/>
        <c:lblAlgn val="ctr"/>
        <c:lblOffset val="100"/>
      </c:catAx>
    </c:plotArea>
    <c:legend>
      <c:legendPos val="r"/>
      <c:layout/>
      <c:txPr>
        <a:bodyPr/>
        <a:lstStyle/>
        <a:p>
          <a:pPr>
            <a:defRPr sz="1050">
              <a:solidFill>
                <a:srgbClr val="002060"/>
              </a:solidFill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</c:chart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IN"/>
  <c:chart>
    <c:title>
      <c:tx>
        <c:rich>
          <a:bodyPr/>
          <a:lstStyle/>
          <a:p>
            <a:pPr>
              <a:defRPr sz="2400">
                <a:latin typeface="Garamond" pitchFamily="18" charset="0"/>
              </a:defRPr>
            </a:pPr>
            <a:r>
              <a:rPr lang="en-IN" sz="2400">
                <a:solidFill>
                  <a:srgbClr val="002060"/>
                </a:solidFill>
                <a:latin typeface="Garamond" pitchFamily="18" charset="0"/>
              </a:rPr>
              <a:t>RCN</a:t>
            </a:r>
            <a:r>
              <a:rPr lang="en-IN" sz="2400" baseline="0">
                <a:solidFill>
                  <a:srgbClr val="002060"/>
                </a:solidFill>
                <a:latin typeface="Garamond" pitchFamily="18" charset="0"/>
              </a:rPr>
              <a:t> Vs CK Price</a:t>
            </a:r>
            <a:endParaRPr lang="en-IN" sz="2400">
              <a:solidFill>
                <a:srgbClr val="002060"/>
              </a:solidFill>
              <a:latin typeface="Garamond" pitchFamily="18" charset="0"/>
            </a:endParaRPr>
          </a:p>
        </c:rich>
      </c:tx>
      <c:layout/>
    </c:title>
    <c:plotArea>
      <c:layout/>
      <c:lineChart>
        <c:grouping val="standard"/>
        <c:ser>
          <c:idx val="1"/>
          <c:order val="1"/>
          <c:tx>
            <c:strRef>
              <c:f>Sheet2!$C$1</c:f>
              <c:strCache>
                <c:ptCount val="1"/>
                <c:pt idx="0">
                  <c:v>RCN (USD/M.T)</c:v>
                </c:pt>
              </c:strCache>
            </c:strRef>
          </c:tx>
          <c:spPr>
            <a:ln w="34925"/>
          </c:spPr>
          <c:val>
            <c:numRef>
              <c:f>Sheet2!$C$2:$C$17</c:f>
              <c:numCache>
                <c:formatCode>0</c:formatCode>
                <c:ptCount val="16"/>
                <c:pt idx="0">
                  <c:v>834.16666666666663</c:v>
                </c:pt>
                <c:pt idx="1">
                  <c:v>559.16666666666663</c:v>
                </c:pt>
                <c:pt idx="2">
                  <c:v>631.3333333333336</c:v>
                </c:pt>
                <c:pt idx="3">
                  <c:v>664.91666666666663</c:v>
                </c:pt>
                <c:pt idx="4">
                  <c:v>843.37748228536293</c:v>
                </c:pt>
                <c:pt idx="5">
                  <c:v>851.32622731353808</c:v>
                </c:pt>
                <c:pt idx="6">
                  <c:v>675.84992796484539</c:v>
                </c:pt>
                <c:pt idx="7">
                  <c:v>765.02048724665701</c:v>
                </c:pt>
                <c:pt idx="8">
                  <c:v>970.45024510659448</c:v>
                </c:pt>
                <c:pt idx="9">
                  <c:v>892.08296547641294</c:v>
                </c:pt>
                <c:pt idx="10">
                  <c:v>1681.6912551338198</c:v>
                </c:pt>
                <c:pt idx="11">
                  <c:v>1885.7582748123148</c:v>
                </c:pt>
                <c:pt idx="12">
                  <c:v>1302.4815057396647</c:v>
                </c:pt>
                <c:pt idx="13">
                  <c:v>1503.5944691065927</c:v>
                </c:pt>
                <c:pt idx="14">
                  <c:v>1739.6052949559432</c:v>
                </c:pt>
                <c:pt idx="15">
                  <c:v>1786.0737275361898</c:v>
                </c:pt>
              </c:numCache>
            </c:numRef>
          </c:val>
        </c:ser>
        <c:marker val="1"/>
        <c:axId val="124246656"/>
        <c:axId val="124391808"/>
      </c:lineChart>
      <c:lineChart>
        <c:grouping val="standard"/>
        <c:ser>
          <c:idx val="0"/>
          <c:order val="0"/>
          <c:tx>
            <c:strRef>
              <c:f>Sheet2!$B$1</c:f>
              <c:strCache>
                <c:ptCount val="1"/>
                <c:pt idx="0">
                  <c:v>C.K (USD/LBS)</c:v>
                </c:pt>
              </c:strCache>
            </c:strRef>
          </c:tx>
          <c:spPr>
            <a:ln w="34925">
              <a:prstDash val="sysDash"/>
            </a:ln>
          </c:spPr>
          <c:cat>
            <c:numRef>
              <c:f>Sheet2!$A$2:$A$17</c:f>
              <c:numCache>
                <c:formatCode>0</c:formatCode>
                <c:ptCount val="16"/>
                <c:pt idx="0" formatCode="General">
                  <c:v>2000</c:v>
                </c:pt>
                <c:pt idx="1">
                  <c:v>2001</c:v>
                </c:pt>
                <c:pt idx="2" formatCode="General">
                  <c:v>2002</c:v>
                </c:pt>
                <c:pt idx="3">
                  <c:v>2003</c:v>
                </c:pt>
                <c:pt idx="4" formatCode="General">
                  <c:v>2004</c:v>
                </c:pt>
                <c:pt idx="5">
                  <c:v>2005</c:v>
                </c:pt>
                <c:pt idx="6" formatCode="General">
                  <c:v>2006</c:v>
                </c:pt>
                <c:pt idx="7">
                  <c:v>2007</c:v>
                </c:pt>
                <c:pt idx="8" formatCode="General">
                  <c:v>2008</c:v>
                </c:pt>
                <c:pt idx="9">
                  <c:v>2009</c:v>
                </c:pt>
                <c:pt idx="10" formatCode="General">
                  <c:v>2010</c:v>
                </c:pt>
                <c:pt idx="11">
                  <c:v>2011</c:v>
                </c:pt>
                <c:pt idx="12" formatCode="General">
                  <c:v>2012</c:v>
                </c:pt>
                <c:pt idx="13">
                  <c:v>2013</c:v>
                </c:pt>
                <c:pt idx="14" formatCode="General">
                  <c:v>2014</c:v>
                </c:pt>
                <c:pt idx="15" formatCode="General">
                  <c:v>2015</c:v>
                </c:pt>
              </c:numCache>
            </c:numRef>
          </c:cat>
          <c:val>
            <c:numRef>
              <c:f>Sheet2!$B$2:$B$17</c:f>
              <c:numCache>
                <c:formatCode>0.00</c:formatCode>
                <c:ptCount val="16"/>
                <c:pt idx="0">
                  <c:v>2.59</c:v>
                </c:pt>
                <c:pt idx="1">
                  <c:v>1.9750000000000003</c:v>
                </c:pt>
                <c:pt idx="2">
                  <c:v>1.9966666666666673</c:v>
                </c:pt>
                <c:pt idx="3">
                  <c:v>1.8916666666666668</c:v>
                </c:pt>
                <c:pt idx="4">
                  <c:v>2.4091666666666671</c:v>
                </c:pt>
                <c:pt idx="5">
                  <c:v>2.4333333333333331</c:v>
                </c:pt>
                <c:pt idx="6">
                  <c:v>2.2425000000000002</c:v>
                </c:pt>
                <c:pt idx="7">
                  <c:v>2.6108333333333338</c:v>
                </c:pt>
                <c:pt idx="8">
                  <c:v>3.0825</c:v>
                </c:pt>
                <c:pt idx="9">
                  <c:v>2.8224999999999989</c:v>
                </c:pt>
                <c:pt idx="10">
                  <c:v>3.5241666666666673</c:v>
                </c:pt>
                <c:pt idx="11">
                  <c:v>4.3874999999999975</c:v>
                </c:pt>
                <c:pt idx="12">
                  <c:v>3.6916666666666664</c:v>
                </c:pt>
                <c:pt idx="13">
                  <c:v>3.5641666666666674</c:v>
                </c:pt>
                <c:pt idx="14">
                  <c:v>3.6483333333333348</c:v>
                </c:pt>
                <c:pt idx="15">
                  <c:v>3.784166666666668</c:v>
                </c:pt>
              </c:numCache>
            </c:numRef>
          </c:val>
        </c:ser>
        <c:marker val="1"/>
        <c:axId val="124394880"/>
        <c:axId val="124393344"/>
      </c:lineChart>
      <c:catAx>
        <c:axId val="124246656"/>
        <c:scaling>
          <c:orientation val="minMax"/>
        </c:scaling>
        <c:axPos val="b"/>
        <c:majorTickMark val="none"/>
        <c:tickLblPos val="nextTo"/>
        <c:txPr>
          <a:bodyPr/>
          <a:lstStyle/>
          <a:p>
            <a:pPr>
              <a:defRPr b="1">
                <a:solidFill>
                  <a:srgbClr val="002060"/>
                </a:solidFill>
                <a:latin typeface="Garamond" pitchFamily="18" charset="0"/>
              </a:defRPr>
            </a:pPr>
            <a:endParaRPr lang="en-US"/>
          </a:p>
        </c:txPr>
        <c:crossAx val="124391808"/>
        <c:crosses val="autoZero"/>
        <c:auto val="1"/>
        <c:lblAlgn val="ctr"/>
        <c:lblOffset val="100"/>
      </c:catAx>
      <c:valAx>
        <c:axId val="124391808"/>
        <c:scaling>
          <c:orientation val="minMax"/>
        </c:scaling>
        <c:axPos val="l"/>
        <c:majorGridlines/>
        <c:numFmt formatCode="0" sourceLinked="1"/>
        <c:majorTickMark val="none"/>
        <c:tickLblPos val="nextTo"/>
        <c:spPr>
          <a:ln w="9525">
            <a:noFill/>
          </a:ln>
        </c:spPr>
        <c:txPr>
          <a:bodyPr/>
          <a:lstStyle/>
          <a:p>
            <a:pPr>
              <a:defRPr sz="1400" b="1">
                <a:solidFill>
                  <a:srgbClr val="002060"/>
                </a:solidFill>
                <a:latin typeface="Garamond" pitchFamily="18" charset="0"/>
              </a:defRPr>
            </a:pPr>
            <a:endParaRPr lang="en-US"/>
          </a:p>
        </c:txPr>
        <c:crossAx val="124246656"/>
        <c:crosses val="autoZero"/>
        <c:crossBetween val="between"/>
      </c:valAx>
      <c:valAx>
        <c:axId val="124393344"/>
        <c:scaling>
          <c:orientation val="minMax"/>
        </c:scaling>
        <c:axPos val="r"/>
        <c:numFmt formatCode="0.00" sourceLinked="1"/>
        <c:tickLblPos val="nextTo"/>
        <c:txPr>
          <a:bodyPr/>
          <a:lstStyle/>
          <a:p>
            <a:pPr>
              <a:defRPr sz="1600" b="1">
                <a:solidFill>
                  <a:srgbClr val="002060"/>
                </a:solidFill>
                <a:latin typeface="Garamond" pitchFamily="18" charset="0"/>
              </a:defRPr>
            </a:pPr>
            <a:endParaRPr lang="en-US"/>
          </a:p>
        </c:txPr>
        <c:crossAx val="124394880"/>
        <c:crosses val="max"/>
        <c:crossBetween val="between"/>
      </c:valAx>
      <c:catAx>
        <c:axId val="124394880"/>
        <c:scaling>
          <c:orientation val="minMax"/>
        </c:scaling>
        <c:delete val="1"/>
        <c:axPos val="b"/>
        <c:numFmt formatCode="General" sourceLinked="1"/>
        <c:tickLblPos val="nextTo"/>
        <c:crossAx val="124393344"/>
        <c:crosses val="autoZero"/>
        <c:auto val="1"/>
        <c:lblAlgn val="ctr"/>
        <c:lblOffset val="100"/>
      </c:catAx>
    </c:plotArea>
    <c:legend>
      <c:legendPos val="b"/>
      <c:layout/>
      <c:txPr>
        <a:bodyPr/>
        <a:lstStyle/>
        <a:p>
          <a:pPr>
            <a:defRPr sz="1600" b="1">
              <a:latin typeface="Times New Roman" pitchFamily="18" charset="0"/>
              <a:cs typeface="Times New Roman" pitchFamily="18" charset="0"/>
            </a:defRPr>
          </a:pPr>
          <a:endParaRPr lang="en-US"/>
        </a:p>
      </c:txPr>
    </c:legend>
    <c:plotVisOnly val="1"/>
  </c:chart>
  <c:externalData r:id="rId1"/>
  <c:userShapes r:id="rId2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IN"/>
  <c:chart>
    <c:title>
      <c:tx>
        <c:rich>
          <a:bodyPr/>
          <a:lstStyle/>
          <a:p>
            <a:pPr>
              <a:defRPr/>
            </a:pPr>
            <a:r>
              <a:rPr lang="en-IN" sz="240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Consumption</a:t>
            </a:r>
            <a:r>
              <a:rPr lang="en-IN" sz="2400" baseline="0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by 2025</a:t>
            </a:r>
            <a:endParaRPr lang="en-IN" sz="2400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c:rich>
      </c:tx>
      <c:layout/>
    </c:title>
    <c:plotArea>
      <c:layout>
        <c:manualLayout>
          <c:layoutTarget val="inner"/>
          <c:xMode val="edge"/>
          <c:yMode val="edge"/>
          <c:x val="0.14292393404070672"/>
          <c:y val="0.12316114272915986"/>
          <c:w val="0.68553244305085059"/>
          <c:h val="0.76292389404598626"/>
        </c:manualLayout>
      </c:layout>
      <c:lineChart>
        <c:grouping val="standard"/>
        <c:ser>
          <c:idx val="0"/>
          <c:order val="0"/>
          <c:tx>
            <c:v>Year 1661-2015</c:v>
          </c:tx>
          <c:dLbls>
            <c:dLbl>
              <c:idx val="24"/>
              <c:layout>
                <c:manualLayout>
                  <c:x val="3.1464873185412102E-3"/>
                  <c:y val="3.5555306699515725E-2"/>
                </c:manualLayout>
              </c:layout>
              <c:tx>
                <c:rich>
                  <a:bodyPr/>
                  <a:lstStyle/>
                  <a:p>
                    <a:pPr>
                      <a:defRPr sz="2000" b="1">
                        <a:latin typeface="Times New Roman" pitchFamily="18" charset="0"/>
                        <a:cs typeface="Times New Roman" pitchFamily="18" charset="0"/>
                      </a:defRPr>
                    </a:pPr>
                    <a:r>
                      <a:rPr lang="en-US" sz="2000" b="1" dirty="0" smtClean="0">
                        <a:latin typeface="Times New Roman" pitchFamily="18" charset="0"/>
                        <a:cs typeface="Times New Roman" pitchFamily="18" charset="0"/>
                      </a:rPr>
                      <a:t>2885184</a:t>
                    </a:r>
                    <a:endParaRPr lang="en-US" sz="2000" b="1" dirty="0">
                      <a:latin typeface="Times New Roman" pitchFamily="18" charset="0"/>
                      <a:cs typeface="Times New Roman" pitchFamily="18" charset="0"/>
                    </a:endParaRPr>
                  </a:p>
                </c:rich>
              </c:tx>
              <c:spPr/>
              <c:showVal val="1"/>
            </c:dLbl>
            <c:delete val="1"/>
          </c:dLbls>
          <c:cat>
            <c:numRef>
              <c:f>Sheet3!$B$4:$B$38</c:f>
              <c:numCache>
                <c:formatCode>General</c:formatCode>
                <c:ptCount val="3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  <c:pt idx="26">
                  <c:v>2017</c:v>
                </c:pt>
                <c:pt idx="27">
                  <c:v>2018</c:v>
                </c:pt>
                <c:pt idx="28">
                  <c:v>2019</c:v>
                </c:pt>
                <c:pt idx="29">
                  <c:v>2020</c:v>
                </c:pt>
                <c:pt idx="30">
                  <c:v>2021</c:v>
                </c:pt>
                <c:pt idx="31">
                  <c:v>2022</c:v>
                </c:pt>
                <c:pt idx="32">
                  <c:v>2023</c:v>
                </c:pt>
                <c:pt idx="33">
                  <c:v>2024</c:v>
                </c:pt>
                <c:pt idx="34">
                  <c:v>2025</c:v>
                </c:pt>
              </c:numCache>
            </c:numRef>
          </c:cat>
          <c:val>
            <c:numRef>
              <c:f>Sheet3!$F$4:$F$38</c:f>
              <c:numCache>
                <c:formatCode>General</c:formatCode>
                <c:ptCount val="35"/>
                <c:pt idx="0">
                  <c:v>507032.4</c:v>
                </c:pt>
                <c:pt idx="1">
                  <c:v>615942.6</c:v>
                </c:pt>
                <c:pt idx="2">
                  <c:v>633507</c:v>
                </c:pt>
                <c:pt idx="3">
                  <c:v>734491.8</c:v>
                </c:pt>
                <c:pt idx="4">
                  <c:v>672810.6</c:v>
                </c:pt>
                <c:pt idx="5">
                  <c:v>941488.8</c:v>
                </c:pt>
                <c:pt idx="6">
                  <c:v>868833</c:v>
                </c:pt>
                <c:pt idx="7">
                  <c:v>892764.60000000009</c:v>
                </c:pt>
                <c:pt idx="8">
                  <c:v>911899.8</c:v>
                </c:pt>
                <c:pt idx="9">
                  <c:v>1076422.2</c:v>
                </c:pt>
                <c:pt idx="10">
                  <c:v>1222464.6000000001</c:v>
                </c:pt>
                <c:pt idx="11">
                  <c:v>1341652.2</c:v>
                </c:pt>
                <c:pt idx="12">
                  <c:v>1470966</c:v>
                </c:pt>
                <c:pt idx="13">
                  <c:v>1838848.2000000002</c:v>
                </c:pt>
                <c:pt idx="14">
                  <c:v>1973550.6</c:v>
                </c:pt>
                <c:pt idx="15">
                  <c:v>2043312.6</c:v>
                </c:pt>
                <c:pt idx="16">
                  <c:v>2178766.8000000003</c:v>
                </c:pt>
                <c:pt idx="17">
                  <c:v>2318832.6</c:v>
                </c:pt>
                <c:pt idx="18">
                  <c:v>2416516.2000000002</c:v>
                </c:pt>
                <c:pt idx="19">
                  <c:v>1970812.2000000002</c:v>
                </c:pt>
                <c:pt idx="20">
                  <c:v>2388699.6</c:v>
                </c:pt>
                <c:pt idx="21">
                  <c:v>2352336</c:v>
                </c:pt>
                <c:pt idx="22">
                  <c:v>2836423.8000000003</c:v>
                </c:pt>
                <c:pt idx="23">
                  <c:v>3010064.4</c:v>
                </c:pt>
                <c:pt idx="24">
                  <c:v>2885184.126086981</c:v>
                </c:pt>
              </c:numCache>
            </c:numRef>
          </c:val>
        </c:ser>
        <c:ser>
          <c:idx val="1"/>
          <c:order val="1"/>
          <c:tx>
            <c:v>Projection 2025</c:v>
          </c:tx>
          <c:dLbls>
            <c:dLbl>
              <c:idx val="34"/>
              <c:layout/>
              <c:tx>
                <c:rich>
                  <a:bodyPr/>
                  <a:lstStyle/>
                  <a:p>
                    <a:r>
                      <a:rPr lang="en-US" sz="2000" b="1">
                        <a:latin typeface="Times New Roman" pitchFamily="18" charset="0"/>
                        <a:cs typeface="Times New Roman" pitchFamily="18" charset="0"/>
                      </a:rPr>
                      <a:t>3952716</a:t>
                    </a:r>
                  </a:p>
                </c:rich>
              </c:tx>
              <c:showVal val="1"/>
            </c:dLbl>
            <c:delete val="1"/>
          </c:dLbls>
          <c:cat>
            <c:numRef>
              <c:f>Sheet3!$B$4:$B$38</c:f>
              <c:numCache>
                <c:formatCode>General</c:formatCode>
                <c:ptCount val="35"/>
                <c:pt idx="0">
                  <c:v>1991</c:v>
                </c:pt>
                <c:pt idx="1">
                  <c:v>1992</c:v>
                </c:pt>
                <c:pt idx="2">
                  <c:v>1993</c:v>
                </c:pt>
                <c:pt idx="3">
                  <c:v>1994</c:v>
                </c:pt>
                <c:pt idx="4">
                  <c:v>1995</c:v>
                </c:pt>
                <c:pt idx="5">
                  <c:v>1996</c:v>
                </c:pt>
                <c:pt idx="6">
                  <c:v>1997</c:v>
                </c:pt>
                <c:pt idx="7">
                  <c:v>1998</c:v>
                </c:pt>
                <c:pt idx="8">
                  <c:v>1999</c:v>
                </c:pt>
                <c:pt idx="9">
                  <c:v>2000</c:v>
                </c:pt>
                <c:pt idx="10">
                  <c:v>2001</c:v>
                </c:pt>
                <c:pt idx="11">
                  <c:v>2002</c:v>
                </c:pt>
                <c:pt idx="12">
                  <c:v>2003</c:v>
                </c:pt>
                <c:pt idx="13">
                  <c:v>2004</c:v>
                </c:pt>
                <c:pt idx="14">
                  <c:v>2005</c:v>
                </c:pt>
                <c:pt idx="15">
                  <c:v>2006</c:v>
                </c:pt>
                <c:pt idx="16">
                  <c:v>2007</c:v>
                </c:pt>
                <c:pt idx="17">
                  <c:v>2008</c:v>
                </c:pt>
                <c:pt idx="18">
                  <c:v>2009</c:v>
                </c:pt>
                <c:pt idx="19">
                  <c:v>2010</c:v>
                </c:pt>
                <c:pt idx="20">
                  <c:v>2011</c:v>
                </c:pt>
                <c:pt idx="21">
                  <c:v>2012</c:v>
                </c:pt>
                <c:pt idx="22">
                  <c:v>2013</c:v>
                </c:pt>
                <c:pt idx="23">
                  <c:v>2014</c:v>
                </c:pt>
                <c:pt idx="24">
                  <c:v>2015</c:v>
                </c:pt>
                <c:pt idx="25">
                  <c:v>2016</c:v>
                </c:pt>
                <c:pt idx="26">
                  <c:v>2017</c:v>
                </c:pt>
                <c:pt idx="27">
                  <c:v>2018</c:v>
                </c:pt>
                <c:pt idx="28">
                  <c:v>2019</c:v>
                </c:pt>
                <c:pt idx="29">
                  <c:v>2020</c:v>
                </c:pt>
                <c:pt idx="30">
                  <c:v>2021</c:v>
                </c:pt>
                <c:pt idx="31">
                  <c:v>2022</c:v>
                </c:pt>
                <c:pt idx="32">
                  <c:v>2023</c:v>
                </c:pt>
                <c:pt idx="33">
                  <c:v>2024</c:v>
                </c:pt>
                <c:pt idx="34">
                  <c:v>2025</c:v>
                </c:pt>
              </c:numCache>
            </c:numRef>
          </c:cat>
          <c:val>
            <c:numRef>
              <c:f>Sheet3!$G$4:$G$38</c:f>
              <c:numCache>
                <c:formatCode>General</c:formatCode>
                <c:ptCount val="35"/>
                <c:pt idx="25">
                  <c:v>2991937.3941739192</c:v>
                </c:pt>
                <c:pt idx="26">
                  <c:v>3098690.66226089</c:v>
                </c:pt>
                <c:pt idx="27">
                  <c:v>3205443</c:v>
                </c:pt>
                <c:pt idx="28">
                  <c:v>3312197</c:v>
                </c:pt>
                <c:pt idx="29">
                  <c:v>3418950.46652174</c:v>
                </c:pt>
                <c:pt idx="30">
                  <c:v>3525703</c:v>
                </c:pt>
                <c:pt idx="31">
                  <c:v>3632457</c:v>
                </c:pt>
                <c:pt idx="32">
                  <c:v>3739210</c:v>
                </c:pt>
                <c:pt idx="33">
                  <c:v>3845963</c:v>
                </c:pt>
                <c:pt idx="34">
                  <c:v>3952716.8069565287</c:v>
                </c:pt>
              </c:numCache>
            </c:numRef>
          </c:val>
        </c:ser>
        <c:marker val="1"/>
        <c:axId val="124435456"/>
        <c:axId val="124465920"/>
      </c:lineChart>
      <c:catAx>
        <c:axId val="124435456"/>
        <c:scaling>
          <c:orientation val="minMax"/>
        </c:scaling>
        <c:axPos val="b"/>
        <c:numFmt formatCode="General" sourceLinked="1"/>
        <c:majorTickMark val="none"/>
        <c:tickLblPos val="nextTo"/>
        <c:txPr>
          <a:bodyPr/>
          <a:lstStyle/>
          <a:p>
            <a:pPr>
              <a:defRPr sz="11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24465920"/>
        <c:crosses val="autoZero"/>
        <c:auto val="1"/>
        <c:lblAlgn val="ctr"/>
        <c:lblOffset val="100"/>
      </c:catAx>
      <c:valAx>
        <c:axId val="124465920"/>
        <c:scaling>
          <c:orientation val="minMax"/>
        </c:scaling>
        <c:axPos val="l"/>
        <c:majorGridlines/>
        <c:title>
          <c:tx>
            <c:rich>
              <a:bodyPr/>
              <a:lstStyle/>
              <a:p>
                <a:pPr>
                  <a:defRPr/>
                </a:pPr>
                <a:r>
                  <a:rPr lang="en-IN"/>
                  <a:t>Qty- M.Tons</a:t>
                </a:r>
              </a:p>
            </c:rich>
          </c:tx>
          <c:layout/>
        </c:title>
        <c:numFmt formatCode="General" sourceLinked="1"/>
        <c:majorTickMark val="none"/>
        <c:tickLblPos val="nextTo"/>
        <c:txPr>
          <a:bodyPr/>
          <a:lstStyle/>
          <a:p>
            <a:pPr>
              <a:defRPr sz="1200" b="1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defRPr>
            </a:pPr>
            <a:endParaRPr lang="en-US"/>
          </a:p>
        </c:txPr>
        <c:crossAx val="124435456"/>
        <c:crosses val="autoZero"/>
        <c:crossBetween val="between"/>
      </c:valAx>
    </c:plotArea>
    <c:legend>
      <c:legendPos val="r"/>
      <c:layout/>
    </c:legend>
    <c:plotVisOnly val="1"/>
  </c:chart>
  <c:externalData r:id="rId1"/>
</c:chartSpac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0.66981</cdr:x>
      <cdr:y>0.19231</cdr:y>
    </cdr:from>
    <cdr:to>
      <cdr:x>0.98856</cdr:x>
      <cdr:y>0.27911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5072098" y="1071570"/>
          <a:ext cx="2413711" cy="483664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IN" sz="1400" b="1" dirty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rPr>
            <a:t>CAGR  (cons) @7.4%</a:t>
          </a:r>
          <a:endParaRPr lang="en-IN" sz="1200" b="1" dirty="0">
            <a:solidFill>
              <a:srgbClr val="C0000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0.70417</cdr:x>
      <cdr:y>0.42308</cdr:y>
    </cdr:from>
    <cdr:to>
      <cdr:x>1</cdr:x>
      <cdr:y>0.51336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929354" y="2357454"/>
          <a:ext cx="2472621" cy="503055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IN" sz="1400" b="1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CAGR (Pro) @ </a:t>
          </a:r>
          <a:r>
            <a:rPr lang="en-IN" sz="1400" b="1" dirty="0" smtClean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rPr>
            <a:t>6.35%</a:t>
          </a:r>
          <a:endParaRPr lang="en-IN" sz="1400" b="1" dirty="0">
            <a:solidFill>
              <a:srgbClr val="0070C0"/>
            </a:solidFill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0.64375</cdr:x>
      <cdr:y>0.57986</cdr:y>
    </cdr:from>
    <cdr:to>
      <cdr:x>0.86042</cdr:x>
      <cdr:y>0.67014</cdr:y>
    </cdr:to>
    <cdr:sp macro="" textlink="">
      <cdr:nvSpPr>
        <cdr:cNvPr id="2" name="TextBox 1"/>
        <cdr:cNvSpPr txBox="1"/>
      </cdr:nvSpPr>
      <cdr:spPr>
        <a:xfrm xmlns:a="http://schemas.openxmlformats.org/drawingml/2006/main">
          <a:off x="2943225" y="1590675"/>
          <a:ext cx="990600" cy="247650"/>
        </a:xfrm>
        <a:prstGeom xmlns:a="http://schemas.openxmlformats.org/drawingml/2006/main" prst="rect">
          <a:avLst/>
        </a:prstGeom>
        <a:solidFill xmlns:a="http://schemas.openxmlformats.org/drawingml/2006/main">
          <a:schemeClr val="bg1"/>
        </a:solidFill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IN" sz="1800" b="1" dirty="0">
              <a:latin typeface="Times New Roman" pitchFamily="18" charset="0"/>
              <a:cs typeface="Times New Roman" pitchFamily="18" charset="0"/>
            </a:rPr>
            <a:t>CK @ 4.8 %</a:t>
          </a:r>
          <a:endParaRPr lang="en-IN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  <cdr:relSizeAnchor xmlns:cdr="http://schemas.openxmlformats.org/drawingml/2006/chartDrawing">
    <cdr:from>
      <cdr:x>0.66071</cdr:x>
      <cdr:y>0.47059</cdr:y>
    </cdr:from>
    <cdr:to>
      <cdr:x>0.83929</cdr:x>
      <cdr:y>0.55882</cdr:y>
    </cdr:to>
    <cdr:sp macro="" textlink="">
      <cdr:nvSpPr>
        <cdr:cNvPr id="3" name="TextBox 2"/>
        <cdr:cNvSpPr txBox="1"/>
      </cdr:nvSpPr>
      <cdr:spPr>
        <a:xfrm xmlns:a="http://schemas.openxmlformats.org/drawingml/2006/main">
          <a:off x="5286412" y="2286016"/>
          <a:ext cx="1428760" cy="4286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endParaRPr lang="en-IN" sz="1100" dirty="0"/>
        </a:p>
      </cdr:txBody>
    </cdr:sp>
  </cdr:relSizeAnchor>
  <cdr:relSizeAnchor xmlns:cdr="http://schemas.openxmlformats.org/drawingml/2006/chartDrawing">
    <cdr:from>
      <cdr:x>0.64286</cdr:x>
      <cdr:y>0.48529</cdr:y>
    </cdr:from>
    <cdr:to>
      <cdr:x>0.83036</cdr:x>
      <cdr:y>0.57353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5143536" y="2357454"/>
          <a:ext cx="1500198" cy="428628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wrap="square" rtlCol="0"/>
        <a:lstStyle xmlns:a="http://schemas.openxmlformats.org/drawingml/2006/main"/>
        <a:p xmlns:a="http://schemas.openxmlformats.org/drawingml/2006/main">
          <a:r>
            <a:rPr lang="en-US" sz="1600" b="1" dirty="0" smtClean="0">
              <a:latin typeface="Times New Roman" pitchFamily="18" charset="0"/>
              <a:cs typeface="Times New Roman" pitchFamily="18" charset="0"/>
            </a:rPr>
            <a:t>RCN @ 7.6%</a:t>
          </a:r>
          <a:endParaRPr lang="en-IN" sz="1100" b="1" dirty="0">
            <a:latin typeface="Times New Roman" pitchFamily="18" charset="0"/>
            <a:cs typeface="Times New Roman" pitchFamily="18" charset="0"/>
          </a:endParaRPr>
        </a:p>
      </cdr:txBody>
    </cdr:sp>
  </cdr:relSizeAnchor>
</c:userShape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608AF7E-6512-4457-A2C8-0AEA669D20A9}" type="datetimeFigureOut">
              <a:rPr lang="en-US" smtClean="0"/>
              <a:pPr/>
              <a:t>2/9/2017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40B7D34-F0C4-44A6-9141-456AA97B2F71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10</a:t>
            </a:fld>
            <a:endParaRPr 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15</a:t>
            </a:fld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16</a:t>
            </a:fld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2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4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7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8</a:t>
            </a:fld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IN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28D63D9-4380-4CC0-AEF3-420E1C587362}" type="slidenum">
              <a:rPr lang="en-US" smtClean="0"/>
              <a:pPr>
                <a:defRPr/>
              </a:pPr>
              <a:t>9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84EC-2EA6-40EC-8D8E-D62FE10B0A9C}" type="datetimeFigureOut">
              <a:rPr lang="en-US" smtClean="0"/>
              <a:pPr/>
              <a:t>2/9/2017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84EC-2EA6-40EC-8D8E-D62FE10B0A9C}" type="datetimeFigureOut">
              <a:rPr lang="en-US" smtClean="0"/>
              <a:pPr/>
              <a:t>2/9/2017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84EC-2EA6-40EC-8D8E-D62FE10B0A9C}" type="datetimeFigureOut">
              <a:rPr lang="en-US" smtClean="0"/>
              <a:pPr/>
              <a:t>2/9/2017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84EC-2EA6-40EC-8D8E-D62FE10B0A9C}" type="datetimeFigureOut">
              <a:rPr lang="en-US" smtClean="0"/>
              <a:pPr/>
              <a:t>2/9/2017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84EC-2EA6-40EC-8D8E-D62FE10B0A9C}" type="datetimeFigureOut">
              <a:rPr lang="en-US" smtClean="0"/>
              <a:pPr/>
              <a:t>2/9/2017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84EC-2EA6-40EC-8D8E-D62FE10B0A9C}" type="datetimeFigureOut">
              <a:rPr lang="en-US" smtClean="0"/>
              <a:pPr/>
              <a:t>2/9/2017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84EC-2EA6-40EC-8D8E-D62FE10B0A9C}" type="datetimeFigureOut">
              <a:rPr lang="en-US" smtClean="0"/>
              <a:pPr/>
              <a:t>2/9/2017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84EC-2EA6-40EC-8D8E-D62FE10B0A9C}" type="datetimeFigureOut">
              <a:rPr lang="en-US" smtClean="0"/>
              <a:pPr/>
              <a:t>2/9/2017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84EC-2EA6-40EC-8D8E-D62FE10B0A9C}" type="datetimeFigureOut">
              <a:rPr lang="en-US" smtClean="0"/>
              <a:pPr/>
              <a:t>2/9/2017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84EC-2EA6-40EC-8D8E-D62FE10B0A9C}" type="datetimeFigureOut">
              <a:rPr lang="en-US" smtClean="0"/>
              <a:pPr/>
              <a:t>2/9/2017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E2584EC-2EA6-40EC-8D8E-D62FE10B0A9C}" type="datetimeFigureOut">
              <a:rPr lang="en-US" smtClean="0"/>
              <a:pPr/>
              <a:t>2/9/2017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2584EC-2EA6-40EC-8D8E-D62FE10B0A9C}" type="datetimeFigureOut">
              <a:rPr lang="en-US" smtClean="0"/>
              <a:pPr/>
              <a:t>2/9/2017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65D828-599D-43BD-B007-0F44BCC03502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6.xml"/><Relationship Id="rId4" Type="http://schemas.openxmlformats.org/officeDocument/2006/relationships/image" Target="../media/image2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4.gif"/><Relationship Id="rId4" Type="http://schemas.openxmlformats.org/officeDocument/2006/relationships/image" Target="../media/image2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6" Type="http://schemas.openxmlformats.org/officeDocument/2006/relationships/chart" Target="../charts/chart2.xml"/><Relationship Id="rId5" Type="http://schemas.openxmlformats.org/officeDocument/2006/relationships/chart" Target="../charts/chart1.xml"/><Relationship Id="rId4" Type="http://schemas.openxmlformats.org/officeDocument/2006/relationships/image" Target="../media/image2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2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3.xml"/><Relationship Id="rId4" Type="http://schemas.openxmlformats.org/officeDocument/2006/relationships/image" Target="../media/image2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4.xml"/><Relationship Id="rId4" Type="http://schemas.openxmlformats.org/officeDocument/2006/relationships/image" Target="../media/image2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5" Type="http://schemas.openxmlformats.org/officeDocument/2006/relationships/chart" Target="../charts/chart5.xml"/><Relationship Id="rId4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89" name="Rectangle 6"/>
          <p:cNvSpPr>
            <a:spLocks noChangeArrowheads="1"/>
          </p:cNvSpPr>
          <p:nvPr/>
        </p:nvSpPr>
        <p:spPr bwMode="auto">
          <a:xfrm>
            <a:off x="642910" y="4857760"/>
            <a:ext cx="8077200" cy="1569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IN" sz="2800" b="1" dirty="0" smtClean="0">
                <a:solidFill>
                  <a:srgbClr val="C00000"/>
                </a:solidFill>
                <a:latin typeface="Lao UI" pitchFamily="34" charset="0"/>
              </a:rPr>
              <a:t>RCN Markets – A Global Perspective </a:t>
            </a:r>
          </a:p>
          <a:p>
            <a:pPr algn="ctr"/>
            <a:endParaRPr lang="en-IN" sz="2800" b="1" dirty="0" smtClean="0">
              <a:solidFill>
                <a:srgbClr val="00682F"/>
              </a:solidFill>
              <a:latin typeface="Lao UI" pitchFamily="34" charset="0"/>
            </a:endParaRPr>
          </a:p>
          <a:p>
            <a:r>
              <a:rPr lang="en-US" sz="2000" b="1" dirty="0" smtClean="0">
                <a:solidFill>
                  <a:srgbClr val="002060"/>
                </a:solidFill>
                <a:latin typeface="Lao UI" pitchFamily="34" charset="0"/>
              </a:rPr>
              <a:t>					          </a:t>
            </a:r>
            <a:r>
              <a:rPr lang="en-US" sz="2000" b="1" dirty="0" err="1" smtClean="0">
                <a:solidFill>
                  <a:srgbClr val="002060"/>
                </a:solidFill>
                <a:latin typeface="Lao UI" pitchFamily="34" charset="0"/>
              </a:rPr>
              <a:t>Dr.R.K.Bhoodes</a:t>
            </a:r>
            <a:endParaRPr lang="en-US" sz="2000" b="1" dirty="0" smtClean="0">
              <a:solidFill>
                <a:srgbClr val="002060"/>
              </a:solidFill>
              <a:latin typeface="Lao UI" pitchFamily="34" charset="0"/>
            </a:endParaRPr>
          </a:p>
          <a:p>
            <a:r>
              <a:rPr lang="en-US" sz="2000" b="1" dirty="0" smtClean="0">
                <a:solidFill>
                  <a:srgbClr val="002060"/>
                </a:solidFill>
                <a:latin typeface="Lao UI" pitchFamily="34" charset="0"/>
              </a:rPr>
              <a:t>					          Vice-Chairman, CEPCI</a:t>
            </a:r>
            <a:endParaRPr lang="en-IN" sz="2000" b="1" dirty="0">
              <a:solidFill>
                <a:srgbClr val="002060"/>
              </a:solidFill>
              <a:latin typeface="Lao UI" pitchFamily="34" charset="0"/>
            </a:endParaRPr>
          </a:p>
        </p:txBody>
      </p:sp>
      <p:pic>
        <p:nvPicPr>
          <p:cNvPr id="13314" name="Picture 2" descr="Image result for raw cashew nuts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2428860" y="928670"/>
            <a:ext cx="4333872" cy="36144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76200" y="96838"/>
            <a:ext cx="304800" cy="90487"/>
          </a:xfrm>
          <a:prstGeom prst="rightArrow">
            <a:avLst>
              <a:gd name="adj1" fmla="val 50000"/>
              <a:gd name="adj2" fmla="val 84211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graphicFrame>
        <p:nvGraphicFramePr>
          <p:cNvPr id="7" name="Chart 6"/>
          <p:cNvGraphicFramePr/>
          <p:nvPr/>
        </p:nvGraphicFramePr>
        <p:xfrm>
          <a:off x="500034" y="1071546"/>
          <a:ext cx="8072494" cy="50006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Transitions…</a:t>
            </a:r>
            <a:endParaRPr lang="en-IN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 lnSpcReduction="10000"/>
          </a:bodyPr>
          <a:lstStyle/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/>
              <a:t>The consumption has grown at un-imaginary levels that resulted in shortage/ high demand for Raw nuts</a:t>
            </a:r>
            <a:r>
              <a:rPr lang="en-US" altLang="en-US" dirty="0" smtClean="0"/>
              <a:t>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/>
              <a:t>The </a:t>
            </a:r>
            <a:r>
              <a:rPr lang="en-US" altLang="en-US" dirty="0" smtClean="0"/>
              <a:t>prospects of cashew consumption growth is restricted to the extent of raw nut produced.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/>
              <a:t>There is a big pull by both emerging markets and existing markets of Raw nuts both in terms of quantity and the </a:t>
            </a:r>
            <a:r>
              <a:rPr lang="en-US" altLang="en-US" dirty="0" err="1" smtClean="0"/>
              <a:t>realisation</a:t>
            </a:r>
            <a:r>
              <a:rPr lang="en-US" altLang="en-US" dirty="0" smtClean="0"/>
              <a:t>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/>
              <a:t>This has resulted in the processors directly purchasing from producing countries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None/>
              <a:defRPr/>
            </a:pPr>
            <a:endParaRPr lang="en-US" altLang="en-US" dirty="0"/>
          </a:p>
          <a:p>
            <a:pPr lvl="1">
              <a:buNone/>
            </a:pPr>
            <a:endParaRPr lang="en-IN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Transitions  </a:t>
            </a:r>
            <a:r>
              <a:rPr lang="en-US" b="1" i="1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contd</a:t>
            </a:r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…</a:t>
            </a:r>
            <a:endParaRPr lang="en-IN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 fontScale="92500"/>
          </a:bodyPr>
          <a:lstStyle/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/>
              <a:t>The producing countries started processing </a:t>
            </a:r>
            <a:r>
              <a:rPr lang="en-US" altLang="en-US" dirty="0" smtClean="0"/>
              <a:t>directly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/>
              <a:t>The </a:t>
            </a:r>
            <a:r>
              <a:rPr lang="en-US" altLang="en-US" dirty="0" err="1" smtClean="0"/>
              <a:t>mechanisation</a:t>
            </a:r>
            <a:r>
              <a:rPr lang="en-US" altLang="en-US" dirty="0" smtClean="0"/>
              <a:t> has enhanced the processing capacities to exhaust almost all available quantities of RCN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/>
              <a:t>Big </a:t>
            </a:r>
            <a:r>
              <a:rPr lang="en-US" altLang="en-US" dirty="0" smtClean="0"/>
              <a:t>Governmental supports in the Producing countries Vs reduced levels of Governmental supports  in the processing countries 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/>
              <a:t>Restrictions imposed by the Producing countries in export of raw nuts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/>
              <a:t>Low / Negative levels of returns in processing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None/>
              <a:defRPr/>
            </a:pPr>
            <a:endParaRPr lang="en-US" altLang="en-US" dirty="0"/>
          </a:p>
          <a:p>
            <a:pPr lvl="1">
              <a:buNone/>
            </a:pPr>
            <a:endParaRPr lang="en-IN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Result….</a:t>
            </a:r>
            <a:endParaRPr lang="en-IN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 fontScale="85000" lnSpcReduction="20000"/>
          </a:bodyPr>
          <a:lstStyle/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/>
              <a:t>Lack of proper quality control on Raw Nuts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/>
              <a:t>Un-healthy competition and trade practices.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/>
              <a:t> High price of RCN at non-parity levels with Kernel prices</a:t>
            </a:r>
            <a:r>
              <a:rPr lang="en-US" altLang="en-US" dirty="0" smtClean="0"/>
              <a:t>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/>
              <a:t>Processors to work with low processing costs that affected the income of workers.</a:t>
            </a:r>
            <a:endParaRPr lang="en-US" altLang="en-US" dirty="0" smtClean="0"/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/>
              <a:t>Processors from processing countries setting up processing units in producing countries.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/>
              <a:t>Imposition of heavy duties on export of raw nuts and low returns to farmers.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/>
              <a:t>Ban / Controls on exports of raw nuts in producing countries.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endParaRPr lang="en-US" altLang="en-US" dirty="0"/>
          </a:p>
          <a:p>
            <a:pPr lvl="1">
              <a:buNone/>
            </a:pPr>
            <a:endParaRPr lang="en-IN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Content Placeholder 6"/>
          <p:cNvSpPr>
            <a:spLocks noGrp="1"/>
          </p:cNvSpPr>
          <p:nvPr>
            <p:ph idx="4294967295"/>
          </p:nvPr>
        </p:nvSpPr>
        <p:spPr>
          <a:xfrm>
            <a:off x="500034" y="428604"/>
            <a:ext cx="8229600" cy="5929354"/>
          </a:xfrm>
        </p:spPr>
        <p:txBody>
          <a:bodyPr>
            <a:normAutofit lnSpcReduction="10000"/>
          </a:bodyPr>
          <a:lstStyle/>
          <a:p>
            <a:pPr lvl="1">
              <a:spcAft>
                <a:spcPts val="1200"/>
              </a:spcAft>
              <a:buClr>
                <a:srgbClr val="0070C0"/>
              </a:buClr>
              <a:buNone/>
              <a:defRPr/>
            </a:pPr>
            <a:r>
              <a:rPr lang="en-US" altLang="en-US" sz="20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Strength.</a:t>
            </a:r>
          </a:p>
          <a:p>
            <a:pPr lvl="1">
              <a:spcAft>
                <a:spcPts val="1200"/>
              </a:spcAft>
              <a:buClr>
                <a:srgbClr val="0070C0"/>
              </a:buClr>
              <a:buFont typeface="Wingdings" pitchFamily="2" charset="2"/>
              <a:buChar char="ü"/>
              <a:defRPr/>
            </a:pPr>
            <a:r>
              <a:rPr lang="en-US" alt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Big processing capacities </a:t>
            </a:r>
          </a:p>
          <a:p>
            <a:pPr lvl="1">
              <a:spcAft>
                <a:spcPts val="1200"/>
              </a:spcAft>
              <a:buClr>
                <a:srgbClr val="0070C0"/>
              </a:buClr>
              <a:buFont typeface="Wingdings" pitchFamily="2" charset="2"/>
              <a:buChar char="ü"/>
              <a:defRPr/>
            </a:pPr>
            <a:r>
              <a:rPr lang="en-US" alt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Well established global trade networks </a:t>
            </a:r>
          </a:p>
          <a:p>
            <a:pPr lvl="1">
              <a:spcAft>
                <a:spcPts val="1200"/>
              </a:spcAft>
              <a:buClr>
                <a:srgbClr val="0070C0"/>
              </a:buClr>
              <a:buFont typeface="Wingdings" pitchFamily="2" charset="2"/>
              <a:buChar char="ü"/>
              <a:defRPr/>
            </a:pPr>
            <a:r>
              <a:rPr lang="en-US" alt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Mechanisation</a:t>
            </a:r>
            <a:r>
              <a:rPr lang="en-US" alt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altLang="en-US" sz="20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Automisation</a:t>
            </a:r>
            <a:r>
              <a:rPr lang="en-US" altLang="en-US" sz="2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in processing</a:t>
            </a:r>
            <a:r>
              <a:rPr lang="en-US" altLang="en-US" sz="18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alt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None/>
              <a:defRPr/>
            </a:pPr>
            <a:r>
              <a:rPr lang="en-US" altLang="en-US" sz="18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Weakness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Blip>
                <a:blip r:embed="rId5"/>
              </a:buBlip>
              <a:defRPr/>
            </a:pPr>
            <a:r>
              <a:rPr lang="en-US" altLang="en-US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Shortage to cater to the demand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Blip>
                <a:blip r:embed="rId5"/>
              </a:buBlip>
              <a:defRPr/>
            </a:pPr>
            <a:r>
              <a:rPr lang="en-US" alt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Low productivity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Blip>
                <a:blip r:embed="rId5"/>
              </a:buBlip>
              <a:defRPr/>
            </a:pPr>
            <a:r>
              <a:rPr lang="en-US" altLang="en-US" sz="2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Wide price fluctuations</a:t>
            </a:r>
            <a:r>
              <a:rPr lang="en-US" altLang="en-US" sz="18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	</a:t>
            </a:r>
            <a:endParaRPr lang="en-US" altLang="en-US" sz="18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None/>
              <a:defRPr/>
            </a:pPr>
            <a:r>
              <a:rPr lang="en-US" altLang="en-US" sz="1800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Opportunities</a:t>
            </a:r>
          </a:p>
          <a:p>
            <a:pPr lvl="1">
              <a:spcAft>
                <a:spcPts val="1200"/>
              </a:spcAft>
              <a:buClr>
                <a:srgbClr val="00B0F0"/>
              </a:buClr>
              <a:buFont typeface="Wingdings" pitchFamily="2" charset="2"/>
              <a:buChar char="Ø"/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Increasing consumption  of Cashew nuts world over</a:t>
            </a:r>
          </a:p>
          <a:p>
            <a:pPr lvl="1">
              <a:spcAft>
                <a:spcPts val="1200"/>
              </a:spcAft>
              <a:buClr>
                <a:srgbClr val="00B0F0"/>
              </a:buClr>
              <a:buFont typeface="Wingdings" pitchFamily="2" charset="2"/>
              <a:buChar char="Ø"/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Scope for Area Expansion</a:t>
            </a:r>
          </a:p>
          <a:p>
            <a:pPr lvl="1">
              <a:spcAft>
                <a:spcPts val="1200"/>
              </a:spcAft>
              <a:buClr>
                <a:srgbClr val="00B0F0"/>
              </a:buClr>
              <a:buFont typeface="Wingdings" pitchFamily="2" charset="2"/>
              <a:buChar char="Ø"/>
              <a:defRPr/>
            </a:pPr>
            <a:r>
              <a:rPr lang="en-US" altLang="en-US" sz="2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High / Early Yielding breeds of tree</a:t>
            </a:r>
            <a:endParaRPr lang="en-US" altLang="en-US" sz="2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00B0F0"/>
              </a:buClr>
              <a:buFont typeface="Wingdings" pitchFamily="2" charset="2"/>
              <a:buChar char="Ø"/>
              <a:defRPr/>
            </a:pPr>
            <a:endParaRPr lang="en-US" alt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0070C0"/>
              </a:buClr>
              <a:buFont typeface="Wingdings" pitchFamily="2" charset="2"/>
              <a:buChar char="Ø"/>
              <a:defRPr/>
            </a:pPr>
            <a:endParaRPr lang="en-US" altLang="en-US" sz="18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None/>
              <a:defRPr/>
            </a:pPr>
            <a:endParaRPr lang="en-US" altLang="en-US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endParaRPr lang="en-US" altLang="en-US" dirty="0" smtClean="0"/>
          </a:p>
          <a:p>
            <a:pPr lvl="1">
              <a:spcAft>
                <a:spcPts val="1200"/>
              </a:spcAft>
              <a:buClr>
                <a:srgbClr val="FF0000"/>
              </a:buClr>
              <a:buNone/>
              <a:defRPr/>
            </a:pPr>
            <a:endParaRPr lang="en-US" altLang="en-US" dirty="0" smtClean="0"/>
          </a:p>
          <a:p>
            <a:pPr lvl="1">
              <a:buNone/>
            </a:pPr>
            <a:endParaRPr lang="en-IN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Threats</a:t>
            </a:r>
            <a:endParaRPr lang="en-IN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 fontScale="92500" lnSpcReduction="10000"/>
          </a:bodyPr>
          <a:lstStyle/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Most of the yielding trees in West Africa /Vietnam planted in the late 1990’s are at its peak level of yield, which may come down in the coming years resulting in shortage of raw nuts.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Old and senile plantations in India and West Africa regions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Lack of proper Pre &amp; Post Harvest Management</a:t>
            </a:r>
            <a:endParaRPr lang="en-US" altLang="en-US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The productivity is almost stagnant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Lack of a pricing mechanism in </a:t>
            </a:r>
            <a:r>
              <a:rPr lang="en-US" altLang="en-US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rcn</a:t>
            </a:r>
            <a:r>
              <a:rPr lang="en-US" altLang="en-US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trade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Lack of regulatory body / arbitration  in raw nut trade</a:t>
            </a:r>
            <a:r>
              <a:rPr lang="en-US" altLang="en-US" dirty="0" smtClean="0">
                <a:latin typeface="Times New Roman" pitchFamily="18" charset="0"/>
                <a:cs typeface="Times New Roman" pitchFamily="18" charset="0"/>
              </a:rPr>
              <a:t>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endParaRPr lang="en-US" altLang="en-US" dirty="0" smtClean="0"/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endParaRPr lang="en-US" altLang="en-US" dirty="0" smtClean="0"/>
          </a:p>
          <a:p>
            <a:pPr lvl="1">
              <a:buNone/>
            </a:pPr>
            <a:endParaRPr lang="en-IN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algn="l"/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Action Plan</a:t>
            </a:r>
            <a:endParaRPr lang="en-IN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000108"/>
            <a:ext cx="8229600" cy="5500726"/>
          </a:xfrm>
        </p:spPr>
        <p:txBody>
          <a:bodyPr>
            <a:normAutofit fontScale="62500" lnSpcReduction="20000"/>
          </a:bodyPr>
          <a:lstStyle/>
          <a:p>
            <a:pPr lvl="1">
              <a:spcAft>
                <a:spcPts val="1200"/>
              </a:spcAft>
              <a:buClr>
                <a:srgbClr val="FF0000"/>
              </a:buClr>
              <a:buNone/>
              <a:defRPr/>
            </a:pPr>
            <a:r>
              <a:rPr lang="en-US" altLang="en-US" sz="5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Production point of View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Processing countries to concentrate more on Production of RCN 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60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Producing countries to concentrate more on increasing the productivity </a:t>
            </a:r>
          </a:p>
          <a:p>
            <a:pPr lvl="2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Adopt improved Pre &amp; Post  Harvesting Management</a:t>
            </a:r>
          </a:p>
          <a:p>
            <a:pPr lvl="2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Area Expansion </a:t>
            </a:r>
          </a:p>
          <a:p>
            <a:pPr lvl="2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Replanting Old &amp; Senile Trees with Hybrid Varieties</a:t>
            </a:r>
            <a:endParaRPr lang="en-US" altLang="en-US" sz="40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endParaRPr lang="en-US" altLang="en-US" dirty="0" smtClean="0"/>
          </a:p>
          <a:p>
            <a:endParaRPr lang="en-IN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algn="l"/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Action Plan</a:t>
            </a:r>
            <a:endParaRPr lang="en-IN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5860"/>
            <a:ext cx="8229600" cy="5143536"/>
          </a:xfrm>
        </p:spPr>
        <p:txBody>
          <a:bodyPr>
            <a:normAutofit fontScale="55000" lnSpcReduction="20000"/>
          </a:bodyPr>
          <a:lstStyle/>
          <a:p>
            <a:pPr lvl="1">
              <a:spcAft>
                <a:spcPts val="1200"/>
              </a:spcAft>
              <a:buClr>
                <a:srgbClr val="FF0000"/>
              </a:buClr>
              <a:buNone/>
              <a:defRPr/>
            </a:pPr>
            <a:r>
              <a:rPr lang="en-US" altLang="en-US" sz="51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Trade point of View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Adopt suitable Price  Control Mechanism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International Regulatory body for RCN Trade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International Arbitration for RCN Trade 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Adoption of Uniform Customs &amp; Practices (UCP) in RCN </a:t>
            </a:r>
            <a:r>
              <a:rPr lang="en-US" altLang="en-US" sz="45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Trade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None/>
              <a:defRPr/>
            </a:pPr>
            <a:r>
              <a:rPr lang="en-US" altLang="en-US" sz="4200" b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Key Points</a:t>
            </a:r>
            <a:endParaRPr lang="en-US" altLang="en-US" sz="4200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lvl="2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4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A well drafted contract solves most of the problems</a:t>
            </a:r>
          </a:p>
          <a:p>
            <a:pPr lvl="2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4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</a:t>
            </a:r>
            <a:r>
              <a:rPr lang="en-US" altLang="en-US" sz="4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he right </a:t>
            </a:r>
            <a:r>
              <a:rPr lang="en-US" altLang="en-US" sz="4700" dirty="0" err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parnters</a:t>
            </a:r>
            <a:r>
              <a:rPr lang="en-US" altLang="en-US" sz="4700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in your  business brings down the risk factors. </a:t>
            </a:r>
            <a:endParaRPr lang="en-US" altLang="en-US" sz="47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endParaRPr lang="en-IN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/>
          <a:lstStyle/>
          <a:p>
            <a:pPr algn="l"/>
            <a:r>
              <a:rPr lang="en-US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The Best Approach</a:t>
            </a:r>
            <a:endParaRPr lang="en-IN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1">
              <a:spcAft>
                <a:spcPts val="1200"/>
              </a:spcAft>
              <a:buClr>
                <a:srgbClr val="FF0000"/>
              </a:buClr>
              <a:buNone/>
              <a:defRPr/>
            </a:pPr>
            <a:r>
              <a:rPr lang="en-US" altLang="en-US" sz="4000" b="1" i="1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Plan well before you start a deal- Follow the tailor &amp; Carpenter theory:-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None/>
              <a:defRPr/>
            </a:pPr>
            <a:r>
              <a:rPr lang="en-US" altLang="en-US" sz="44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“Measure Twice But Cut Once”</a:t>
            </a:r>
            <a:endParaRPr lang="en-US" altLang="en-US" sz="3200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endParaRPr lang="en-IN" dirty="0"/>
          </a:p>
        </p:txBody>
      </p:sp>
      <p:pic>
        <p:nvPicPr>
          <p:cNvPr id="7" name="Picture 2" descr="http://blarouche.files.wordpress.com/2014/04/thank-you-fountain-pen-pagespeed-ce-ztphugalrt.jpg"/>
          <p:cNvPicPr>
            <a:picLocks noChangeAspect="1" noChangeArrowheads="1"/>
          </p:cNvPicPr>
          <p:nvPr/>
        </p:nvPicPr>
        <p:blipFill>
          <a:blip r:embed="rId5"/>
          <a:srcRect/>
          <a:stretch>
            <a:fillRect/>
          </a:stretch>
        </p:blipFill>
        <p:spPr bwMode="auto">
          <a:xfrm>
            <a:off x="5000628" y="4429132"/>
            <a:ext cx="3429024" cy="195465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pPr algn="l"/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Glimpses of Global RCN Trade …</a:t>
            </a:r>
            <a:endParaRPr lang="en-IN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0726"/>
          </a:xfrm>
        </p:spPr>
        <p:txBody>
          <a:bodyPr>
            <a:normAutofit fontScale="32500" lnSpcReduction="20000"/>
          </a:bodyPr>
          <a:lstStyle/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7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When cashew trees were introduced from Brazil to the rest of the world, it was meant for preventing soil erosion only.</a:t>
            </a:r>
            <a:endParaRPr lang="en-US" altLang="en-US" sz="7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7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Raw nut was a waste product just meant for reproduction </a:t>
            </a:r>
            <a:r>
              <a:rPr lang="en-US" altLang="en-US" sz="74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only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7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Later on in the late 18</a:t>
            </a:r>
            <a:r>
              <a:rPr lang="en-US" altLang="en-US" sz="7400" baseline="300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altLang="en-US" sz="74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century , cashew kernels found a way as a food item and was traded in the local markets in India </a:t>
            </a:r>
            <a:endParaRPr lang="en-US" altLang="en-US" sz="74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80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When Cashew kernels found an entry in the international trade, RCN were sourced locally .</a:t>
            </a:r>
          </a:p>
          <a:p>
            <a:pPr lvl="1">
              <a:buNone/>
            </a:pPr>
            <a:endParaRPr lang="en-IN" dirty="0" smtClean="0">
              <a:solidFill>
                <a:srgbClr val="002060"/>
              </a:solidFill>
            </a:endParaRP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sz="7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It </a:t>
            </a:r>
            <a:r>
              <a:rPr lang="en-US" sz="7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was India that nurtured cashew as an Industry and it was she who </a:t>
            </a:r>
            <a:r>
              <a:rPr lang="en-US" sz="7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introduced  </a:t>
            </a:r>
            <a:r>
              <a:rPr lang="en-US" sz="76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cashew as a commodity in the international trade. </a:t>
            </a:r>
            <a:endParaRPr lang="en-US" altLang="en-US" sz="7600" dirty="0" smtClean="0">
              <a:solidFill>
                <a:srgbClr val="C00000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96908"/>
          </a:xfrm>
        </p:spPr>
        <p:txBody>
          <a:bodyPr>
            <a:normAutofit/>
          </a:bodyPr>
          <a:lstStyle/>
          <a:p>
            <a:pPr algn="l"/>
            <a:r>
              <a:rPr lang="en-US" sz="3600" b="1" i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Glimpses of Global RCN Trade …</a:t>
            </a:r>
            <a:endParaRPr lang="en-IN" sz="3600" b="1" i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500726"/>
          </a:xfrm>
        </p:spPr>
        <p:txBody>
          <a:bodyPr>
            <a:noAutofit/>
          </a:bodyPr>
          <a:lstStyle/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2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RCN </a:t>
            </a:r>
            <a:r>
              <a:rPr lang="en-US" altLang="en-US" sz="2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attained the status of an international commodity in the mid 1960’s with shipments made from East Africa (Tanzania) to India.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2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RCN trade attained a new outlook after </a:t>
            </a:r>
            <a:r>
              <a:rPr lang="en-US" altLang="en-US" sz="21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Liberalisation</a:t>
            </a:r>
            <a:r>
              <a:rPr lang="en-US" altLang="en-US" sz="2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1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Privatisation</a:t>
            </a:r>
            <a:r>
              <a:rPr lang="en-US" altLang="en-US" sz="2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and </a:t>
            </a:r>
            <a:r>
              <a:rPr lang="en-US" altLang="en-US" sz="2100" dirty="0" err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Globalisation</a:t>
            </a:r>
            <a:r>
              <a:rPr lang="en-US" altLang="en-US" sz="2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of trade during the 1990’s.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2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The increased consumption of Cashew Kernels all across the world demanded the </a:t>
            </a:r>
            <a:r>
              <a:rPr lang="en-US" altLang="en-US" sz="2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supply </a:t>
            </a:r>
            <a:r>
              <a:rPr lang="en-US" altLang="en-US" sz="2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of more raw nuts for processing, that ultimately resulted in processing countries importing bulk quantities of RCN for processing.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2100" dirty="0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While the processing countries concentrated more in processing, the producing countries concentrated more in production (Theory of Comparative advantage)</a:t>
            </a:r>
          </a:p>
          <a:p>
            <a:pPr lvl="1">
              <a:spcAft>
                <a:spcPts val="1200"/>
              </a:spcAft>
              <a:buClr>
                <a:srgbClr val="FF0000"/>
              </a:buClr>
              <a:buFont typeface="Wingdings" pitchFamily="2" charset="2"/>
              <a:buChar char="§"/>
              <a:defRPr/>
            </a:pPr>
            <a:r>
              <a:rPr lang="en-US" altLang="en-US" sz="2100" dirty="0" err="1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Mechanisation</a:t>
            </a:r>
            <a:r>
              <a:rPr lang="en-US" altLang="en-US" sz="2100" dirty="0" smtClean="0">
                <a:solidFill>
                  <a:srgbClr val="0070C0"/>
                </a:solidFill>
                <a:latin typeface="Times New Roman" pitchFamily="18" charset="0"/>
                <a:cs typeface="Times New Roman" pitchFamily="18" charset="0"/>
              </a:rPr>
              <a:t> and automation has brought in a feel of comfort for producing countries to step into processing  </a:t>
            </a:r>
            <a:endParaRPr lang="en-US" altLang="en-US" sz="2100" dirty="0">
              <a:solidFill>
                <a:srgbClr val="0070C0"/>
              </a:solidFill>
              <a:latin typeface="Times New Roman" pitchFamily="18" charset="0"/>
              <a:cs typeface="Times New Roman" pitchFamily="18" charset="0"/>
            </a:endParaRPr>
          </a:p>
          <a:p>
            <a:pPr lvl="1">
              <a:buNone/>
            </a:pPr>
            <a:endParaRPr lang="en-IN" sz="2100" dirty="0">
              <a:solidFill>
                <a:srgbClr val="00206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Content Placeholder 7"/>
          <p:cNvGraphicFramePr>
            <a:graphicFrameLocks noGrp="1"/>
          </p:cNvGraphicFramePr>
          <p:nvPr>
            <p:ph idx="4294967295"/>
          </p:nvPr>
        </p:nvGraphicFramePr>
        <p:xfrm>
          <a:off x="2428860" y="2928934"/>
          <a:ext cx="6400801" cy="3340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Chart 8"/>
          <p:cNvGraphicFramePr/>
          <p:nvPr/>
        </p:nvGraphicFramePr>
        <p:xfrm>
          <a:off x="0" y="428604"/>
          <a:ext cx="5000628" cy="264320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" name="Title 6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654164"/>
          </a:xfrm>
        </p:spPr>
        <p:txBody>
          <a:bodyPr>
            <a:noAutofit/>
          </a:bodyPr>
          <a:lstStyle/>
          <a:p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Production, Area of Production &amp; Productivity of  RCN – A comparison of Growth Rate</a:t>
            </a:r>
            <a:endParaRPr lang="en-IN" sz="28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76200" y="96838"/>
            <a:ext cx="304800" cy="90487"/>
          </a:xfrm>
          <a:prstGeom prst="rightArrow">
            <a:avLst>
              <a:gd name="adj1" fmla="val 50000"/>
              <a:gd name="adj2" fmla="val 84211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graphicFrame>
        <p:nvGraphicFramePr>
          <p:cNvPr id="9" name="Table 8"/>
          <p:cNvGraphicFramePr>
            <a:graphicFrameLocks noGrp="1"/>
          </p:cNvGraphicFramePr>
          <p:nvPr/>
        </p:nvGraphicFramePr>
        <p:xfrm>
          <a:off x="785787" y="1928803"/>
          <a:ext cx="7500989" cy="4071968"/>
        </p:xfrm>
        <a:graphic>
          <a:graphicData uri="http://schemas.openxmlformats.org/drawingml/2006/table">
            <a:tbl>
              <a:tblPr/>
              <a:tblGrid>
                <a:gridCol w="1057988"/>
                <a:gridCol w="2430539"/>
                <a:gridCol w="1330070"/>
                <a:gridCol w="1222855"/>
                <a:gridCol w="1459537"/>
              </a:tblGrid>
              <a:tr h="90488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 err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Sl.No</a:t>
                      </a:r>
                      <a:endParaRPr lang="en-IN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8435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Region</a:t>
                      </a:r>
                      <a:endParaRPr lang="en-IN" sz="1800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Production</a:t>
                      </a:r>
                      <a:endParaRPr lang="en-IN" sz="18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Area</a:t>
                      </a:r>
                      <a:endParaRPr lang="en-IN" sz="18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Productivity</a:t>
                      </a:r>
                      <a:endParaRPr lang="en-IN" sz="180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2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8435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India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4.30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2.79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1.51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2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8435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Vietnam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12.32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4.45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7.87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2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8435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Brazil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2.11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1.00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1.11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2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8435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East Africa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3.72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2.13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1.59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2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8435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West Africa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13.87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11.07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   2.81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2441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8435" algn="just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Others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5.06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5.71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(-)0.65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  <a:tr h="452441"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7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178435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WORLD  TOTAL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6.35</a:t>
                      </a:r>
                      <a:endParaRPr lang="en-IN" sz="1800" b="1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4.78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Bef>
                          <a:spcPts val="200"/>
                        </a:spcBef>
                        <a:spcAft>
                          <a:spcPts val="300"/>
                        </a:spcAft>
                      </a:pPr>
                      <a:r>
                        <a:rPr lang="en-US" sz="1800" b="1" dirty="0">
                          <a:solidFill>
                            <a:srgbClr val="002060"/>
                          </a:solidFill>
                          <a:latin typeface="Times New Roman"/>
                          <a:ea typeface="Calibri"/>
                          <a:cs typeface="Times New Roman"/>
                        </a:rPr>
                        <a:t>   1.57</a:t>
                      </a:r>
                      <a:endParaRPr lang="en-IN" sz="1800" b="1" dirty="0">
                        <a:solidFill>
                          <a:srgbClr val="002060"/>
                        </a:solidFill>
                        <a:latin typeface="Calibri"/>
                        <a:ea typeface="Calibri"/>
                        <a:cs typeface="Times New Roman"/>
                      </a:endParaRPr>
                    </a:p>
                  </a:txBody>
                  <a:tcPr marL="68580" marR="68580" marT="0" marB="0">
                    <a:lnL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A6A6A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5" name="Chart 14"/>
          <p:cNvGraphicFramePr/>
          <p:nvPr/>
        </p:nvGraphicFramePr>
        <p:xfrm>
          <a:off x="285720" y="714356"/>
          <a:ext cx="8358246" cy="557216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3" name="AutoShape 1"/>
          <p:cNvSpPr>
            <a:spLocks noChangeArrowheads="1"/>
          </p:cNvSpPr>
          <p:nvPr/>
        </p:nvSpPr>
        <p:spPr bwMode="auto">
          <a:xfrm>
            <a:off x="76200" y="96838"/>
            <a:ext cx="304800" cy="90487"/>
          </a:xfrm>
          <a:prstGeom prst="rightArrow">
            <a:avLst>
              <a:gd name="adj1" fmla="val 50000"/>
              <a:gd name="adj2" fmla="val 84211"/>
            </a:avLst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IN"/>
          </a:p>
        </p:txBody>
      </p:sp>
      <p:graphicFrame>
        <p:nvGraphicFramePr>
          <p:cNvPr id="8" name="Chart 7"/>
          <p:cNvGraphicFramePr/>
          <p:nvPr/>
        </p:nvGraphicFramePr>
        <p:xfrm>
          <a:off x="785786" y="857232"/>
          <a:ext cx="7858180" cy="41005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1214415" y="5214950"/>
          <a:ext cx="6858046" cy="641907"/>
        </p:xfrm>
        <a:graphic>
          <a:graphicData uri="http://schemas.openxmlformats.org/drawingml/2006/table">
            <a:tbl>
              <a:tblPr/>
              <a:tblGrid>
                <a:gridCol w="1100673"/>
                <a:gridCol w="1100675"/>
                <a:gridCol w="762005"/>
                <a:gridCol w="1100676"/>
                <a:gridCol w="1079506"/>
                <a:gridCol w="928694"/>
                <a:gridCol w="785817"/>
              </a:tblGrid>
              <a:tr h="357190"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>
                          <a:solidFill>
                            <a:srgbClr val="002060"/>
                          </a:solidFill>
                          <a:latin typeface="Times New Roman"/>
                        </a:rPr>
                        <a:t>Almonds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Brazil Nuts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Cashew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Hazel nuts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 err="1">
                          <a:solidFill>
                            <a:srgbClr val="002060"/>
                          </a:solidFill>
                          <a:latin typeface="Times New Roman"/>
                        </a:rPr>
                        <a:t>Mechadamias</a:t>
                      </a:r>
                      <a:endParaRPr lang="en-IN" sz="1400" b="1" i="0" u="none" strike="noStrike" dirty="0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>
                          <a:solidFill>
                            <a:srgbClr val="002060"/>
                          </a:solidFill>
                          <a:latin typeface="Times New Roman"/>
                        </a:rPr>
                        <a:t>Pistachios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IN" sz="1400" b="1" i="0" u="none" strike="noStrike" dirty="0" err="1">
                          <a:solidFill>
                            <a:srgbClr val="002060"/>
                          </a:solidFill>
                          <a:latin typeface="Times New Roman"/>
                        </a:rPr>
                        <a:t>Wallnuts</a:t>
                      </a:r>
                      <a:endParaRPr lang="en-IN" sz="1400" b="1" i="0" u="none" strike="noStrike" dirty="0">
                        <a:solidFill>
                          <a:srgbClr val="002060"/>
                        </a:solidFill>
                        <a:latin typeface="Times New Roman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84717"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C00000"/>
                          </a:solidFill>
                          <a:latin typeface="Times New Roman"/>
                        </a:rPr>
                        <a:t>7.40%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C00000"/>
                          </a:solidFill>
                          <a:latin typeface="Times New Roman"/>
                        </a:rPr>
                        <a:t>0.90%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C00000"/>
                          </a:solidFill>
                          <a:latin typeface="Times New Roman"/>
                        </a:rPr>
                        <a:t>10.10%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C00000"/>
                          </a:solidFill>
                          <a:latin typeface="Times New Roman"/>
                        </a:rPr>
                        <a:t>7.60%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C00000"/>
                          </a:solidFill>
                          <a:latin typeface="Times New Roman"/>
                        </a:rPr>
                        <a:t>11.40%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C00000"/>
                          </a:solidFill>
                          <a:latin typeface="Times New Roman"/>
                        </a:rPr>
                        <a:t>8.80%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400" b="1" i="0" u="none" strike="noStrike" dirty="0">
                          <a:solidFill>
                            <a:srgbClr val="C00000"/>
                          </a:solidFill>
                          <a:latin typeface="Times New Roman"/>
                        </a:rPr>
                        <a:t>8.70%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" name="Title 1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b="1" dirty="0" smtClean="0">
                <a:latin typeface="Gabriola" pitchFamily="82" charset="0"/>
              </a:rPr>
              <a:t>Kernel Price  Vs  RCN Price …..</a:t>
            </a:r>
            <a:endParaRPr lang="en-IN" b="1" dirty="0">
              <a:latin typeface="Gabriola" pitchFamily="82" charset="0"/>
            </a:endParaRPr>
          </a:p>
        </p:txBody>
      </p:sp>
      <p:graphicFrame>
        <p:nvGraphicFramePr>
          <p:cNvPr id="19" name="Content Placeholder 18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599" cy="42773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543032"/>
                <a:gridCol w="1000132"/>
                <a:gridCol w="1285884"/>
                <a:gridCol w="785818"/>
                <a:gridCol w="1263419"/>
                <a:gridCol w="1175657"/>
                <a:gridCol w="1175657"/>
              </a:tblGrid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Year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C.K (USD/LBS)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RCN (USD/M.T)</a:t>
                      </a:r>
                    </a:p>
                  </a:txBody>
                  <a:tcPr marL="0" marR="0" marT="0" marB="0" anchor="b"/>
                </a:tc>
                <a:tc rowSpan="10">
                  <a:txBody>
                    <a:bodyPr/>
                    <a:lstStyle/>
                    <a:p>
                      <a:endParaRPr lang="en-IN" dirty="0"/>
                    </a:p>
                  </a:txBody>
                  <a:tcPr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Year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C.K (USD/LBS)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600" b="1" i="0" u="none" strike="noStrike" dirty="0">
                          <a:solidFill>
                            <a:srgbClr val="002060"/>
                          </a:solidFill>
                          <a:latin typeface="Times New Roman" pitchFamily="18" charset="0"/>
                          <a:cs typeface="Times New Roman" pitchFamily="18" charset="0"/>
                        </a:rPr>
                        <a:t>RCN (USD/M.T)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Times New Roman"/>
                        </a:rPr>
                        <a:t>2000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2.59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834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Times New Roman"/>
                        </a:rPr>
                        <a:t>2008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3.08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970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Times New Roman"/>
                        </a:rPr>
                        <a:t>2001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1.98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Arial"/>
                        </a:rPr>
                        <a:t>559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Times New Roman"/>
                        </a:rPr>
                        <a:t>2009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2.82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Arial"/>
                        </a:rPr>
                        <a:t>892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Times New Roman"/>
                        </a:rPr>
                        <a:t>2002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2.00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631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Times New Roman"/>
                        </a:rPr>
                        <a:t>2010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3.52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Arial"/>
                        </a:rPr>
                        <a:t>1682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Times New Roman"/>
                        </a:rPr>
                        <a:t>2003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1.89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665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Times New Roman"/>
                        </a:rPr>
                        <a:t>2011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4.39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1886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Times New Roman"/>
                        </a:rPr>
                        <a:t>2004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2.41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843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Times New Roman"/>
                        </a:rPr>
                        <a:t>2012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3.69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1302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Times New Roman"/>
                        </a:rPr>
                        <a:t>2005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2.43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851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Times New Roman"/>
                        </a:rPr>
                        <a:t>2013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Arial"/>
                        </a:rPr>
                        <a:t>3.56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1504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Times New Roman"/>
                        </a:rPr>
                        <a:t>2006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Arial"/>
                        </a:rPr>
                        <a:t>2.24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676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Times New Roman"/>
                        </a:rPr>
                        <a:t>2014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Arial"/>
                        </a:rPr>
                        <a:t>3.65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1740</a:t>
                      </a:r>
                    </a:p>
                  </a:txBody>
                  <a:tcPr marL="0" marR="0" marT="0" marB="0" anchor="b"/>
                </a:tc>
              </a:tr>
              <a:tr h="370840"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Times New Roman"/>
                        </a:rPr>
                        <a:t>2007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Arial"/>
                        </a:rPr>
                        <a:t>2.61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765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Times New Roman"/>
                        </a:rPr>
                        <a:t>2015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>
                          <a:latin typeface="Arial"/>
                        </a:rPr>
                        <a:t>3.78</a:t>
                      </a: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n-IN" sz="1800" b="0" i="0" u="none" strike="noStrike" dirty="0">
                          <a:latin typeface="Arial"/>
                        </a:rPr>
                        <a:t>1786</a:t>
                      </a:r>
                    </a:p>
                  </a:txBody>
                  <a:tcPr marL="0" marR="0" marT="0" marB="0" anchor="b"/>
                </a:tc>
              </a:tr>
              <a:tr h="370840">
                <a:tc gridSpan="3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b="0" i="1" u="none" strike="noStrike" dirty="0" smtClean="0">
                          <a:latin typeface="Times New Roman"/>
                        </a:rPr>
                        <a:t>Source: Public Ledger, London , DGCIS, 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IN" sz="1800" b="0" i="1" u="none" strike="noStrike" dirty="0" smtClean="0">
                          <a:latin typeface="Times New Roman"/>
                        </a:rPr>
                        <a:t>              </a:t>
                      </a:r>
                      <a:r>
                        <a:rPr lang="en-IN" sz="1800" b="0" i="1" u="none" strike="noStrike" dirty="0" err="1" smtClean="0">
                          <a:latin typeface="Times New Roman"/>
                        </a:rPr>
                        <a:t>Kolkatta</a:t>
                      </a:r>
                      <a:endParaRPr lang="en-IN" sz="1800" b="0" i="1" u="none" strike="noStrike" dirty="0" smtClean="0">
                        <a:latin typeface="Times New Roman"/>
                      </a:endParaRPr>
                    </a:p>
                    <a:p>
                      <a:endParaRPr lang="en-IN" dirty="0"/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IN" dirty="0"/>
                    </a:p>
                  </a:txBody>
                  <a:tcPr marL="0" marR="0" marT="0" marB="0" anchor="b"/>
                </a:tc>
                <a:tc vMerge="1">
                  <a:txBody>
                    <a:bodyPr/>
                    <a:lstStyle/>
                    <a:p>
                      <a:endParaRPr lang="en-IN" dirty="0"/>
                    </a:p>
                  </a:txBody>
                  <a:tcPr/>
                </a:tc>
                <a:tc gridSpan="3">
                  <a:txBody>
                    <a:bodyPr/>
                    <a:lstStyle/>
                    <a:p>
                      <a:pPr algn="l" fontAlgn="b"/>
                      <a:endParaRPr lang="en-IN" sz="1000" b="0" i="1" u="none" strike="noStrike" dirty="0">
                        <a:latin typeface="Times New Roman"/>
                      </a:endParaRPr>
                    </a:p>
                  </a:txBody>
                  <a:tcPr marL="0" marR="0" marT="0" marB="0" anchor="b"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IN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 descr="t-pic.jp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8475" y="0"/>
            <a:ext cx="8645525" cy="914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388" name="Picture 5" descr="b - pic.jp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324600"/>
            <a:ext cx="9144000" cy="533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Chart 5"/>
          <p:cNvGraphicFramePr/>
          <p:nvPr/>
        </p:nvGraphicFramePr>
        <p:xfrm>
          <a:off x="357158" y="928670"/>
          <a:ext cx="8001056" cy="485778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889</TotalTime>
  <Words>930</Words>
  <Application>Microsoft Office PowerPoint</Application>
  <PresentationFormat>On-screen Show (4:3)</PresentationFormat>
  <Paragraphs>229</Paragraphs>
  <Slides>18</Slides>
  <Notes>18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19" baseType="lpstr">
      <vt:lpstr>Office Theme</vt:lpstr>
      <vt:lpstr>Slide 1</vt:lpstr>
      <vt:lpstr>Glimpses of Global RCN Trade …</vt:lpstr>
      <vt:lpstr>Glimpses of Global RCN Trade …</vt:lpstr>
      <vt:lpstr>Slide 4</vt:lpstr>
      <vt:lpstr>Production, Area of Production &amp; Productivity of  RCN – A comparison of Growth Rate</vt:lpstr>
      <vt:lpstr>Slide 6</vt:lpstr>
      <vt:lpstr>Slide 7</vt:lpstr>
      <vt:lpstr>Kernel Price  Vs  RCN Price …..</vt:lpstr>
      <vt:lpstr>Slide 9</vt:lpstr>
      <vt:lpstr>Slide 10</vt:lpstr>
      <vt:lpstr>Transitions…</vt:lpstr>
      <vt:lpstr>Transitions  contd…</vt:lpstr>
      <vt:lpstr>The Result….</vt:lpstr>
      <vt:lpstr>Slide 14</vt:lpstr>
      <vt:lpstr>Threats</vt:lpstr>
      <vt:lpstr>Action Plan</vt:lpstr>
      <vt:lpstr>Action Plan</vt:lpstr>
      <vt:lpstr>The Best Approach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client</dc:creator>
  <cp:lastModifiedBy>client</cp:lastModifiedBy>
  <cp:revision>92</cp:revision>
  <dcterms:created xsi:type="dcterms:W3CDTF">2017-02-07T00:56:42Z</dcterms:created>
  <dcterms:modified xsi:type="dcterms:W3CDTF">2017-02-09T04:13:30Z</dcterms:modified>
</cp:coreProperties>
</file>