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7" r:id="rId3"/>
    <p:sldId id="286" r:id="rId4"/>
    <p:sldId id="269" r:id="rId5"/>
    <p:sldId id="275" r:id="rId6"/>
    <p:sldId id="278" r:id="rId7"/>
    <p:sldId id="279" r:id="rId8"/>
    <p:sldId id="273" r:id="rId9"/>
    <p:sldId id="274" r:id="rId10"/>
    <p:sldId id="270" r:id="rId11"/>
    <p:sldId id="272" r:id="rId12"/>
    <p:sldId id="281" r:id="rId13"/>
    <p:sldId id="280" r:id="rId14"/>
    <p:sldId id="282" r:id="rId15"/>
    <p:sldId id="287" r:id="rId16"/>
    <p:sldId id="271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74" d="100"/>
          <a:sy n="74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lient\AppData\Local\Microsoft\Windows\Temporary%20Internet%20Files\Content.Outlook\D1ZP3PNJ\Monthwise%20import%20stats(2000-2016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client\Documents\Monthwise%20import%20stats(2000-2016)%20(Autosaved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Production </a:t>
            </a:r>
            <a:r>
              <a:rPr lang="en-US" dirty="0" err="1" smtClean="0"/>
              <a:t>Mondiale</a:t>
            </a:r>
            <a:r>
              <a:rPr lang="en-US" dirty="0" smtClean="0"/>
              <a:t> de NCB par </a:t>
            </a:r>
            <a:r>
              <a:rPr lang="en-US" dirty="0" err="1" smtClean="0"/>
              <a:t>région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India</c:v>
                </c:pt>
              </c:strCache>
            </c:strRef>
          </c:tx>
          <c:dLbls>
            <c:dLbl>
              <c:idx val="24"/>
              <c:layout>
                <c:manualLayout>
                  <c:x val="0"/>
                  <c:y val="6.8441064638783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7,25,000.00 </a:t>
                    </a:r>
                    <a:endParaRPr 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Sheet2!$B$4:$B$28</c:f>
              <c:numCache>
                <c:formatCode>_ * #,##0.00_ ;_ * \-#,##0.00_ ;_ * "-"??_ ;_ @_ </c:formatCode>
                <c:ptCount val="25"/>
                <c:pt idx="0">
                  <c:v>294590</c:v>
                </c:pt>
                <c:pt idx="1">
                  <c:v>305310</c:v>
                </c:pt>
                <c:pt idx="2">
                  <c:v>349000</c:v>
                </c:pt>
                <c:pt idx="3">
                  <c:v>348000</c:v>
                </c:pt>
                <c:pt idx="4">
                  <c:v>321640</c:v>
                </c:pt>
                <c:pt idx="5">
                  <c:v>417830</c:v>
                </c:pt>
                <c:pt idx="6">
                  <c:v>430000</c:v>
                </c:pt>
                <c:pt idx="7">
                  <c:v>360000</c:v>
                </c:pt>
                <c:pt idx="8">
                  <c:v>460000</c:v>
                </c:pt>
                <c:pt idx="9">
                  <c:v>450000</c:v>
                </c:pt>
                <c:pt idx="10">
                  <c:v>470000</c:v>
                </c:pt>
                <c:pt idx="11">
                  <c:v>506000</c:v>
                </c:pt>
                <c:pt idx="12">
                  <c:v>535000</c:v>
                </c:pt>
                <c:pt idx="13">
                  <c:v>544000</c:v>
                </c:pt>
                <c:pt idx="14">
                  <c:v>573000</c:v>
                </c:pt>
                <c:pt idx="15">
                  <c:v>620000</c:v>
                </c:pt>
                <c:pt idx="16">
                  <c:v>665000</c:v>
                </c:pt>
                <c:pt idx="17">
                  <c:v>695000</c:v>
                </c:pt>
                <c:pt idx="18">
                  <c:v>613000</c:v>
                </c:pt>
                <c:pt idx="19">
                  <c:v>631000</c:v>
                </c:pt>
                <c:pt idx="20">
                  <c:v>692000</c:v>
                </c:pt>
                <c:pt idx="21">
                  <c:v>674000</c:v>
                </c:pt>
                <c:pt idx="22">
                  <c:v>728000</c:v>
                </c:pt>
                <c:pt idx="23">
                  <c:v>737000</c:v>
                </c:pt>
                <c:pt idx="24">
                  <c:v>725000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Sheet2!$C$3</c:f>
              <c:strCache>
                <c:ptCount val="1"/>
                <c:pt idx="0">
                  <c:v>Vietnam</c:v>
                </c:pt>
              </c:strCache>
            </c:strRef>
          </c:tx>
          <c:dLbls>
            <c:dLbl>
              <c:idx val="24"/>
              <c:layout>
                <c:manualLayout>
                  <c:x val="0"/>
                  <c:y val="6.84410646387833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Sheet2!$C$4:$C$28</c:f>
              <c:numCache>
                <c:formatCode>_ * #,##0.00_ ;_ * \-#,##0.00_ ;_ * "-"??_ ;_ @_ </c:formatCode>
                <c:ptCount val="25"/>
                <c:pt idx="0">
                  <c:v>35000</c:v>
                </c:pt>
                <c:pt idx="1">
                  <c:v>38000</c:v>
                </c:pt>
                <c:pt idx="2">
                  <c:v>50000</c:v>
                </c:pt>
                <c:pt idx="3">
                  <c:v>70000</c:v>
                </c:pt>
                <c:pt idx="4">
                  <c:v>90000</c:v>
                </c:pt>
                <c:pt idx="5">
                  <c:v>120000</c:v>
                </c:pt>
                <c:pt idx="6">
                  <c:v>140000</c:v>
                </c:pt>
                <c:pt idx="7">
                  <c:v>110000</c:v>
                </c:pt>
                <c:pt idx="8">
                  <c:v>70000</c:v>
                </c:pt>
                <c:pt idx="9">
                  <c:v>124559</c:v>
                </c:pt>
                <c:pt idx="10">
                  <c:v>101836</c:v>
                </c:pt>
                <c:pt idx="11">
                  <c:v>184287</c:v>
                </c:pt>
                <c:pt idx="12">
                  <c:v>287405</c:v>
                </c:pt>
                <c:pt idx="13">
                  <c:v>348848</c:v>
                </c:pt>
                <c:pt idx="14">
                  <c:v>405292</c:v>
                </c:pt>
                <c:pt idx="15">
                  <c:v>461512</c:v>
                </c:pt>
                <c:pt idx="16">
                  <c:v>403356</c:v>
                </c:pt>
                <c:pt idx="17">
                  <c:v>308541</c:v>
                </c:pt>
                <c:pt idx="18">
                  <c:v>291900</c:v>
                </c:pt>
                <c:pt idx="19">
                  <c:v>289842</c:v>
                </c:pt>
                <c:pt idx="20">
                  <c:v>272000</c:v>
                </c:pt>
                <c:pt idx="21">
                  <c:v>264810</c:v>
                </c:pt>
                <c:pt idx="22">
                  <c:v>252000</c:v>
                </c:pt>
                <c:pt idx="23">
                  <c:v>425000</c:v>
                </c:pt>
                <c:pt idx="24">
                  <c:v>474999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Sheet2!$D$3</c:f>
              <c:strCache>
                <c:ptCount val="1"/>
                <c:pt idx="0">
                  <c:v>Brazil</c:v>
                </c:pt>
              </c:strCache>
            </c:strRef>
          </c:tx>
          <c:dLbls>
            <c:dLbl>
              <c:idx val="24"/>
              <c:layout>
                <c:manualLayout>
                  <c:x val="-5.9523800224378191E-3"/>
                  <c:y val="6.08365019011407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Sheet2!$D$4:$D$28</c:f>
              <c:numCache>
                <c:formatCode>_ * #,##0.00_ ;_ * \-#,##0.00_ ;_ * "-"??_ ;_ @_ </c:formatCode>
                <c:ptCount val="25"/>
                <c:pt idx="0">
                  <c:v>185965</c:v>
                </c:pt>
                <c:pt idx="1">
                  <c:v>107955</c:v>
                </c:pt>
                <c:pt idx="2">
                  <c:v>77098</c:v>
                </c:pt>
                <c:pt idx="3">
                  <c:v>149804</c:v>
                </c:pt>
                <c:pt idx="4">
                  <c:v>185229</c:v>
                </c:pt>
                <c:pt idx="5">
                  <c:v>167211</c:v>
                </c:pt>
                <c:pt idx="6">
                  <c:v>125397</c:v>
                </c:pt>
                <c:pt idx="7">
                  <c:v>54124</c:v>
                </c:pt>
                <c:pt idx="8">
                  <c:v>145437</c:v>
                </c:pt>
                <c:pt idx="9">
                  <c:v>138608</c:v>
                </c:pt>
                <c:pt idx="10">
                  <c:v>124073</c:v>
                </c:pt>
                <c:pt idx="11">
                  <c:v>164539</c:v>
                </c:pt>
                <c:pt idx="12">
                  <c:v>183094</c:v>
                </c:pt>
                <c:pt idx="13">
                  <c:v>187839</c:v>
                </c:pt>
                <c:pt idx="14">
                  <c:v>152751</c:v>
                </c:pt>
                <c:pt idx="15">
                  <c:v>243770</c:v>
                </c:pt>
                <c:pt idx="16">
                  <c:v>140675</c:v>
                </c:pt>
                <c:pt idx="17">
                  <c:v>243253</c:v>
                </c:pt>
                <c:pt idx="18">
                  <c:v>220505</c:v>
                </c:pt>
                <c:pt idx="19">
                  <c:v>104342</c:v>
                </c:pt>
                <c:pt idx="20">
                  <c:v>230785</c:v>
                </c:pt>
                <c:pt idx="21">
                  <c:v>179200</c:v>
                </c:pt>
                <c:pt idx="22">
                  <c:v>161000</c:v>
                </c:pt>
                <c:pt idx="23">
                  <c:v>176000</c:v>
                </c:pt>
                <c:pt idx="24">
                  <c:v>138600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Sheet2!$E$3</c:f>
              <c:strCache>
                <c:ptCount val="1"/>
                <c:pt idx="0">
                  <c:v>E. Africa</c:v>
                </c:pt>
              </c:strCache>
            </c:strRef>
          </c:tx>
          <c:dLbls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Sheet2!$E$4:$E$28</c:f>
              <c:numCache>
                <c:formatCode>_ * #,##0.00_ ;_ * \-#,##0.00_ ;_ * "-"??_ ;_ @_ </c:formatCode>
                <c:ptCount val="25"/>
                <c:pt idx="0">
                  <c:v>72984</c:v>
                </c:pt>
                <c:pt idx="1">
                  <c:v>105517</c:v>
                </c:pt>
                <c:pt idx="2">
                  <c:v>71235</c:v>
                </c:pt>
                <c:pt idx="3">
                  <c:v>75600</c:v>
                </c:pt>
                <c:pt idx="4">
                  <c:v>101823</c:v>
                </c:pt>
                <c:pt idx="5">
                  <c:v>158210</c:v>
                </c:pt>
                <c:pt idx="6">
                  <c:v>117479</c:v>
                </c:pt>
                <c:pt idx="7">
                  <c:v>159431</c:v>
                </c:pt>
                <c:pt idx="8">
                  <c:v>177480</c:v>
                </c:pt>
                <c:pt idx="9">
                  <c:v>191594</c:v>
                </c:pt>
                <c:pt idx="10">
                  <c:v>192540</c:v>
                </c:pt>
                <c:pt idx="11">
                  <c:v>115208</c:v>
                </c:pt>
                <c:pt idx="12">
                  <c:v>155518</c:v>
                </c:pt>
                <c:pt idx="13">
                  <c:v>145130</c:v>
                </c:pt>
                <c:pt idx="14">
                  <c:v>205241</c:v>
                </c:pt>
                <c:pt idx="15">
                  <c:v>151570</c:v>
                </c:pt>
                <c:pt idx="16">
                  <c:v>180515</c:v>
                </c:pt>
                <c:pt idx="17">
                  <c:v>219100</c:v>
                </c:pt>
                <c:pt idx="18">
                  <c:v>168100</c:v>
                </c:pt>
                <c:pt idx="19">
                  <c:v>155800</c:v>
                </c:pt>
                <c:pt idx="20">
                  <c:v>168190</c:v>
                </c:pt>
                <c:pt idx="21">
                  <c:v>85900</c:v>
                </c:pt>
                <c:pt idx="22">
                  <c:v>206000</c:v>
                </c:pt>
                <c:pt idx="23">
                  <c:v>182500</c:v>
                </c:pt>
                <c:pt idx="24">
                  <c:v>206640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Sheet2!$F$3</c:f>
              <c:strCache>
                <c:ptCount val="1"/>
                <c:pt idx="0">
                  <c:v>W. Africa</c:v>
                </c:pt>
              </c:strCache>
            </c:strRef>
          </c:tx>
          <c:dLbls>
            <c:dLbl>
              <c:idx val="2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Sheet2!$F$4:$F$28</c:f>
              <c:numCache>
                <c:formatCode>_ * #,##0.00_ ;_ * \-#,##0.00_ ;_ * "-"??_ ;_ @_ </c:formatCode>
                <c:ptCount val="25"/>
                <c:pt idx="0">
                  <c:v>44117</c:v>
                </c:pt>
                <c:pt idx="1">
                  <c:v>56922</c:v>
                </c:pt>
                <c:pt idx="2">
                  <c:v>73633</c:v>
                </c:pt>
                <c:pt idx="3">
                  <c:v>67419</c:v>
                </c:pt>
                <c:pt idx="4">
                  <c:v>101251</c:v>
                </c:pt>
                <c:pt idx="5">
                  <c:v>110143</c:v>
                </c:pt>
                <c:pt idx="6">
                  <c:v>149261</c:v>
                </c:pt>
                <c:pt idx="7">
                  <c:v>170805</c:v>
                </c:pt>
                <c:pt idx="8">
                  <c:v>247893</c:v>
                </c:pt>
                <c:pt idx="9">
                  <c:v>244404</c:v>
                </c:pt>
                <c:pt idx="10">
                  <c:v>284479</c:v>
                </c:pt>
                <c:pt idx="11">
                  <c:v>312650</c:v>
                </c:pt>
                <c:pt idx="12">
                  <c:v>299109</c:v>
                </c:pt>
                <c:pt idx="13">
                  <c:v>380229</c:v>
                </c:pt>
                <c:pt idx="14">
                  <c:v>434575</c:v>
                </c:pt>
                <c:pt idx="15">
                  <c:v>505197</c:v>
                </c:pt>
                <c:pt idx="16">
                  <c:v>565128</c:v>
                </c:pt>
                <c:pt idx="17">
                  <c:v>630079</c:v>
                </c:pt>
                <c:pt idx="18">
                  <c:v>676131</c:v>
                </c:pt>
                <c:pt idx="19">
                  <c:v>650390</c:v>
                </c:pt>
                <c:pt idx="20">
                  <c:v>794278</c:v>
                </c:pt>
                <c:pt idx="21">
                  <c:v>716400</c:v>
                </c:pt>
                <c:pt idx="22">
                  <c:v>778000</c:v>
                </c:pt>
                <c:pt idx="23">
                  <c:v>776000</c:v>
                </c:pt>
                <c:pt idx="24">
                  <c:v>909997.20000000007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81280"/>
        <c:axId val="-1180586720"/>
      </c:lineChart>
      <c:catAx>
        <c:axId val="-118058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-1180586720"/>
        <c:crosses val="autoZero"/>
        <c:auto val="1"/>
        <c:lblAlgn val="ctr"/>
        <c:lblOffset val="100"/>
        <c:noMultiLvlLbl val="0"/>
      </c:catAx>
      <c:valAx>
        <c:axId val="-1180586720"/>
        <c:scaling>
          <c:orientation val="minMax"/>
        </c:scaling>
        <c:delete val="0"/>
        <c:axPos val="l"/>
        <c:majorGridlines/>
        <c:numFmt formatCode="_ * #,##0.00_ ;_ * \-#,##0.00_ ;_ * &quot;-&quot;??_ ;_ @_ " sourceLinked="1"/>
        <c:majorTickMark val="none"/>
        <c:minorTickMark val="none"/>
        <c:tickLblPos val="nextTo"/>
        <c:spPr>
          <a:ln w="9525">
            <a:noFill/>
          </a:ln>
        </c:spPr>
        <c:crossAx val="-11805812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Production </a:t>
            </a:r>
            <a:r>
              <a:rPr lang="en-US" dirty="0" err="1" smtClean="0"/>
              <a:t>Mondiale</a:t>
            </a:r>
            <a:r>
              <a:rPr lang="en-US" dirty="0" smtClean="0"/>
              <a:t> de</a:t>
            </a:r>
            <a:r>
              <a:rPr lang="en-US" baseline="0" dirty="0" smtClean="0"/>
              <a:t> NCB</a:t>
            </a:r>
            <a:endParaRPr lang="en-US" dirty="0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Sheet2!$H$3</c:f>
              <c:strCache>
                <c:ptCount val="1"/>
                <c:pt idx="0">
                  <c:v>World</c:v>
                </c:pt>
              </c:strCache>
            </c:strRef>
          </c:tx>
          <c:dLbls>
            <c:dLbl>
              <c:idx val="24"/>
              <c:layout>
                <c:manualLayout>
                  <c:x val="-6.2034208503411997E-3"/>
                  <c:y val="-8.6485881160984032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400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28,58,764</a:t>
                    </a:r>
                    <a:r>
                      <a:rPr lang="en-US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1400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Sheet2!$H$4:$H$28</c:f>
              <c:numCache>
                <c:formatCode>_ * #,##0.00_ ;_ * \-#,##0.00_ ;_ * "-"??_ ;_ @_ </c:formatCode>
                <c:ptCount val="25"/>
                <c:pt idx="0">
                  <c:v>749139</c:v>
                </c:pt>
                <c:pt idx="1">
                  <c:v>737400</c:v>
                </c:pt>
                <c:pt idx="2">
                  <c:v>759674</c:v>
                </c:pt>
                <c:pt idx="3">
                  <c:v>852506</c:v>
                </c:pt>
                <c:pt idx="4">
                  <c:v>942091</c:v>
                </c:pt>
                <c:pt idx="5">
                  <c:v>1103511</c:v>
                </c:pt>
                <c:pt idx="6">
                  <c:v>1113194</c:v>
                </c:pt>
                <c:pt idx="7">
                  <c:v>1018174</c:v>
                </c:pt>
                <c:pt idx="8">
                  <c:v>1261573</c:v>
                </c:pt>
                <c:pt idx="9">
                  <c:v>1314155</c:v>
                </c:pt>
                <c:pt idx="10">
                  <c:v>1356873</c:v>
                </c:pt>
                <c:pt idx="11">
                  <c:v>1491390</c:v>
                </c:pt>
                <c:pt idx="12">
                  <c:v>1674713</c:v>
                </c:pt>
                <c:pt idx="13">
                  <c:v>1851191</c:v>
                </c:pt>
                <c:pt idx="14">
                  <c:v>2043381</c:v>
                </c:pt>
                <c:pt idx="15">
                  <c:v>2257147</c:v>
                </c:pt>
                <c:pt idx="16">
                  <c:v>2196353</c:v>
                </c:pt>
                <c:pt idx="17">
                  <c:v>2349237</c:v>
                </c:pt>
                <c:pt idx="18">
                  <c:v>2206094</c:v>
                </c:pt>
                <c:pt idx="19">
                  <c:v>2069385</c:v>
                </c:pt>
                <c:pt idx="20">
                  <c:v>2366640</c:v>
                </c:pt>
                <c:pt idx="21">
                  <c:v>2264410</c:v>
                </c:pt>
                <c:pt idx="22">
                  <c:v>2394000</c:v>
                </c:pt>
                <c:pt idx="23">
                  <c:v>2674000</c:v>
                </c:pt>
                <c:pt idx="24">
                  <c:v>2858764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80736"/>
        <c:axId val="-1180579648"/>
      </c:lineChart>
      <c:catAx>
        <c:axId val="-118058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180579648"/>
        <c:crosses val="autoZero"/>
        <c:auto val="1"/>
        <c:lblAlgn val="ctr"/>
        <c:lblOffset val="100"/>
        <c:noMultiLvlLbl val="0"/>
      </c:catAx>
      <c:valAx>
        <c:axId val="-1180579648"/>
        <c:scaling>
          <c:orientation val="minMax"/>
        </c:scaling>
        <c:delete val="0"/>
        <c:axPos val="l"/>
        <c:majorGridlines/>
        <c:numFmt formatCode="_ * #,##0.00_ ;_ * \-#,##0.00_ ;_ * &quot;-&quot;??_ ;_ @_ " sourceLinked="1"/>
        <c:majorTickMark val="out"/>
        <c:minorTickMark val="none"/>
        <c:tickLblPos val="nextTo"/>
        <c:crossAx val="-11805807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Arial Black" pitchFamily="34" charset="0"/>
              </a:defRPr>
            </a:pP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Production </a:t>
            </a:r>
            <a:r>
              <a:rPr lang="en-US" dirty="0" err="1" smtClean="0">
                <a:solidFill>
                  <a:srgbClr val="002060"/>
                </a:solidFill>
                <a:latin typeface="Arial Black" pitchFamily="34" charset="0"/>
              </a:rPr>
              <a:t>Mondiale</a:t>
            </a:r>
            <a:r>
              <a:rPr lang="en-US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Arial Black" pitchFamily="34" charset="0"/>
              </a:rPr>
              <a:t>&amp; </a:t>
            </a:r>
            <a:r>
              <a:rPr lang="en-US" dirty="0" err="1" smtClean="0">
                <a:solidFill>
                  <a:srgbClr val="002060"/>
                </a:solidFill>
                <a:latin typeface="Arial Black" pitchFamily="34" charset="0"/>
              </a:rPr>
              <a:t>Consommation</a:t>
            </a:r>
            <a:r>
              <a:rPr lang="en-US" baseline="0" dirty="0" smtClean="0">
                <a:solidFill>
                  <a:srgbClr val="002060"/>
                </a:solidFill>
                <a:latin typeface="Arial Black" pitchFamily="34" charset="0"/>
              </a:rPr>
              <a:t> de </a:t>
            </a:r>
            <a:r>
              <a:rPr lang="en-US" baseline="0" dirty="0" err="1" smtClean="0">
                <a:solidFill>
                  <a:srgbClr val="002060"/>
                </a:solidFill>
                <a:latin typeface="Arial Black" pitchFamily="34" charset="0"/>
              </a:rPr>
              <a:t>Noix</a:t>
            </a:r>
            <a:r>
              <a:rPr lang="en-US" baseline="0" dirty="0" smtClean="0">
                <a:solidFill>
                  <a:srgbClr val="002060"/>
                </a:solidFill>
                <a:latin typeface="Arial Black" pitchFamily="34" charset="0"/>
              </a:rPr>
              <a:t> de </a:t>
            </a:r>
            <a:r>
              <a:rPr lang="en-US" baseline="0" dirty="0" err="1" smtClean="0">
                <a:solidFill>
                  <a:srgbClr val="002060"/>
                </a:solidFill>
                <a:latin typeface="Arial Black" pitchFamily="34" charset="0"/>
              </a:rPr>
              <a:t>Cajou</a:t>
            </a:r>
            <a:r>
              <a:rPr lang="en-US" baseline="0" dirty="0" smtClean="0">
                <a:solidFill>
                  <a:srgbClr val="002060"/>
                </a:solidFill>
                <a:latin typeface="Arial Black" pitchFamily="34" charset="0"/>
              </a:rPr>
              <a:t> (</a:t>
            </a:r>
            <a:r>
              <a:rPr lang="en-US" baseline="0" dirty="0" err="1" smtClean="0">
                <a:solidFill>
                  <a:srgbClr val="002060"/>
                </a:solidFill>
                <a:latin typeface="Arial Black" pitchFamily="34" charset="0"/>
              </a:rPr>
              <a:t>en</a:t>
            </a:r>
            <a:r>
              <a:rPr lang="en-US" baseline="0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baseline="0" dirty="0" err="1" smtClean="0">
                <a:solidFill>
                  <a:srgbClr val="002060"/>
                </a:solidFill>
                <a:latin typeface="Arial Black" pitchFamily="34" charset="0"/>
              </a:rPr>
              <a:t>termes</a:t>
            </a:r>
            <a:r>
              <a:rPr lang="en-US" baseline="0" dirty="0" smtClean="0">
                <a:solidFill>
                  <a:srgbClr val="002060"/>
                </a:solidFill>
                <a:latin typeface="Arial Black" pitchFamily="34" charset="0"/>
              </a:rPr>
              <a:t> de NCB)</a:t>
            </a:r>
            <a:endParaRPr lang="en-US" dirty="0">
              <a:solidFill>
                <a:srgbClr val="002060"/>
              </a:solidFill>
              <a:latin typeface="Arial Black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Production</c:v>
          </c:tx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Sheet1!$P$4:$P$28</c:f>
              <c:numCache>
                <c:formatCode>General</c:formatCode>
                <c:ptCount val="25"/>
                <c:pt idx="0">
                  <c:v>749139</c:v>
                </c:pt>
                <c:pt idx="1">
                  <c:v>737400</c:v>
                </c:pt>
                <c:pt idx="2">
                  <c:v>759674</c:v>
                </c:pt>
                <c:pt idx="3">
                  <c:v>852506</c:v>
                </c:pt>
                <c:pt idx="4">
                  <c:v>942091</c:v>
                </c:pt>
                <c:pt idx="5">
                  <c:v>1103511</c:v>
                </c:pt>
                <c:pt idx="6">
                  <c:v>1113194</c:v>
                </c:pt>
                <c:pt idx="7">
                  <c:v>1018174</c:v>
                </c:pt>
                <c:pt idx="8">
                  <c:v>1261573</c:v>
                </c:pt>
                <c:pt idx="9">
                  <c:v>1314155</c:v>
                </c:pt>
                <c:pt idx="10">
                  <c:v>1356873</c:v>
                </c:pt>
                <c:pt idx="11">
                  <c:v>1491390</c:v>
                </c:pt>
                <c:pt idx="12">
                  <c:v>1674713</c:v>
                </c:pt>
                <c:pt idx="13">
                  <c:v>1851191</c:v>
                </c:pt>
                <c:pt idx="14">
                  <c:v>2043381</c:v>
                </c:pt>
                <c:pt idx="15">
                  <c:v>2257147</c:v>
                </c:pt>
                <c:pt idx="16">
                  <c:v>2196353</c:v>
                </c:pt>
                <c:pt idx="17">
                  <c:v>2349237</c:v>
                </c:pt>
                <c:pt idx="18">
                  <c:v>2206094</c:v>
                </c:pt>
                <c:pt idx="19">
                  <c:v>2069385</c:v>
                </c:pt>
                <c:pt idx="20">
                  <c:v>2366640</c:v>
                </c:pt>
                <c:pt idx="21">
                  <c:v>2264410</c:v>
                </c:pt>
                <c:pt idx="22">
                  <c:v>2394000</c:v>
                </c:pt>
                <c:pt idx="23">
                  <c:v>2674000</c:v>
                </c:pt>
                <c:pt idx="24">
                  <c:v>2719943.4818840325</c:v>
                </c:pt>
              </c:numCache>
            </c:numRef>
          </c:val>
          <c:smooth val="0"/>
        </c:ser>
        <c:ser>
          <c:idx val="1"/>
          <c:order val="1"/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Sheet1!$Q$4:$Q$28</c:f>
            </c:numRef>
          </c:val>
          <c:smooth val="0"/>
        </c:ser>
        <c:ser>
          <c:idx val="2"/>
          <c:order val="2"/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Sheet1!$R$4:$R$28</c:f>
            </c:numRef>
          </c:val>
          <c:smooth val="0"/>
        </c:ser>
        <c:ser>
          <c:idx val="3"/>
          <c:order val="3"/>
          <c:tx>
            <c:v>Consumption</c:v>
          </c:tx>
          <c:spPr>
            <a:ln>
              <a:solidFill>
                <a:srgbClr val="C00000"/>
              </a:solidFill>
            </a:ln>
          </c:spPr>
          <c:marker>
            <c:spPr>
              <a:ln>
                <a:solidFill>
                  <a:srgbClr val="C00000"/>
                </a:solidFill>
              </a:ln>
            </c:spPr>
          </c:marker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Sheet1!$S$4:$S$28</c:f>
              <c:numCache>
                <c:formatCode>General</c:formatCode>
                <c:ptCount val="25"/>
                <c:pt idx="0">
                  <c:v>507032.4</c:v>
                </c:pt>
                <c:pt idx="1">
                  <c:v>615942.6</c:v>
                </c:pt>
                <c:pt idx="2">
                  <c:v>633507</c:v>
                </c:pt>
                <c:pt idx="3">
                  <c:v>734491.8</c:v>
                </c:pt>
                <c:pt idx="4">
                  <c:v>672810.6</c:v>
                </c:pt>
                <c:pt idx="5">
                  <c:v>941488.8</c:v>
                </c:pt>
                <c:pt idx="6">
                  <c:v>868833</c:v>
                </c:pt>
                <c:pt idx="7">
                  <c:v>892764.60000000009</c:v>
                </c:pt>
                <c:pt idx="8">
                  <c:v>911899.8</c:v>
                </c:pt>
                <c:pt idx="9">
                  <c:v>1076422.2</c:v>
                </c:pt>
                <c:pt idx="10">
                  <c:v>1222464.6000000001</c:v>
                </c:pt>
                <c:pt idx="11">
                  <c:v>1341652.2</c:v>
                </c:pt>
                <c:pt idx="12">
                  <c:v>1470966</c:v>
                </c:pt>
                <c:pt idx="13">
                  <c:v>1838848.2000000002</c:v>
                </c:pt>
                <c:pt idx="14">
                  <c:v>1973550.6</c:v>
                </c:pt>
                <c:pt idx="15">
                  <c:v>2043312.6</c:v>
                </c:pt>
                <c:pt idx="16">
                  <c:v>2178766.8000000003</c:v>
                </c:pt>
                <c:pt idx="17">
                  <c:v>2318832.6</c:v>
                </c:pt>
                <c:pt idx="18">
                  <c:v>2416516.2000000002</c:v>
                </c:pt>
                <c:pt idx="19">
                  <c:v>1970812.2000000002</c:v>
                </c:pt>
                <c:pt idx="20">
                  <c:v>2388699.6</c:v>
                </c:pt>
                <c:pt idx="21">
                  <c:v>2352336</c:v>
                </c:pt>
                <c:pt idx="22">
                  <c:v>2836423.8000000003</c:v>
                </c:pt>
                <c:pt idx="23">
                  <c:v>3010064.4</c:v>
                </c:pt>
                <c:pt idx="24">
                  <c:v>2885184.1260869834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75296"/>
        <c:axId val="-1180579104"/>
      </c:lineChart>
      <c:catAx>
        <c:axId val="-1180575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  <a:latin typeface="Arial Black" pitchFamily="34" charset="0"/>
              </a:defRPr>
            </a:pPr>
            <a:endParaRPr lang="fr-FR"/>
          </a:p>
        </c:txPr>
        <c:crossAx val="-1180579104"/>
        <c:crosses val="autoZero"/>
        <c:auto val="1"/>
        <c:lblAlgn val="ctr"/>
        <c:lblOffset val="100"/>
        <c:noMultiLvlLbl val="0"/>
      </c:catAx>
      <c:valAx>
        <c:axId val="-118057910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100">
                    <a:latin typeface="Arial Black" pitchFamily="34" charset="0"/>
                  </a:defRPr>
                </a:pPr>
                <a:r>
                  <a:rPr lang="en-US" sz="1100">
                    <a:solidFill>
                      <a:srgbClr val="002060"/>
                    </a:solidFill>
                    <a:latin typeface="Arial Black" pitchFamily="34" charset="0"/>
                  </a:rPr>
                  <a:t>Qty. (M.Tons)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>
                <a:solidFill>
                  <a:srgbClr val="002060"/>
                </a:solidFill>
                <a:latin typeface="Arial Black" pitchFamily="34" charset="0"/>
              </a:defRPr>
            </a:pPr>
            <a:endParaRPr lang="fr-FR"/>
          </a:p>
        </c:txPr>
        <c:crossAx val="-1180575296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defRPr>
            </a:pPr>
            <a:endParaRPr lang="fr-FR"/>
          </a:p>
        </c:txPr>
      </c:legendEntry>
      <c:legendEntry>
        <c:idx val="1"/>
        <c:txPr>
          <a:bodyPr/>
          <a:lstStyle/>
          <a:p>
            <a:pPr>
              <a:defRPr sz="1100" b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defRPr>
            </a:pPr>
            <a:endParaRPr lang="fr-FR"/>
          </a:p>
        </c:txPr>
      </c:legendEntry>
      <c:layout/>
      <c:overlay val="0"/>
      <c:txPr>
        <a:bodyPr/>
        <a:lstStyle/>
        <a:p>
          <a:pPr>
            <a:defRPr sz="1100" b="1">
              <a:latin typeface="Arial Black" pitchFamily="34" charset="0"/>
              <a:cs typeface="Times New Roman" pitchFamily="18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solidFill>
                  <a:srgbClr val="C00000"/>
                </a:solidFill>
              </a:defRPr>
            </a:pPr>
            <a:r>
              <a:rPr lang="en-US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Comparaison</a:t>
            </a:r>
            <a:r>
              <a:rPr lang="en-US" sz="2800" baseline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baseline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taux</a:t>
            </a:r>
            <a:r>
              <a:rPr lang="en-US" sz="2800" baseline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aseline="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croissance</a:t>
            </a:r>
            <a:r>
              <a:rPr lang="en-US" sz="2800" baseline="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2800" baseline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Arbres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Almonds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Sheet1!$B$3:$B$7</c:f>
              <c:numCache>
                <c:formatCode>General</c:formatCode>
                <c:ptCount val="5"/>
                <c:pt idx="0">
                  <c:v>800962</c:v>
                </c:pt>
                <c:pt idx="1">
                  <c:v>906026</c:v>
                </c:pt>
                <c:pt idx="2">
                  <c:v>1095299</c:v>
                </c:pt>
                <c:pt idx="3">
                  <c:v>1101162</c:v>
                </c:pt>
                <c:pt idx="4">
                  <c:v>1054231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Cashew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Sheet1!$D$3:$D$7</c:f>
              <c:numCache>
                <c:formatCode>General</c:formatCode>
                <c:ptCount val="5"/>
                <c:pt idx="0">
                  <c:v>469241</c:v>
                </c:pt>
                <c:pt idx="1">
                  <c:v>568738</c:v>
                </c:pt>
                <c:pt idx="2">
                  <c:v>560080</c:v>
                </c:pt>
                <c:pt idx="3">
                  <c:v>675330</c:v>
                </c:pt>
                <c:pt idx="4">
                  <c:v>716682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Hazel nuts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Sheet1!$E$3:$E$7</c:f>
              <c:numCache>
                <c:formatCode>General</c:formatCode>
                <c:ptCount val="5"/>
                <c:pt idx="0">
                  <c:v>291599</c:v>
                </c:pt>
                <c:pt idx="1">
                  <c:v>345234</c:v>
                </c:pt>
                <c:pt idx="2">
                  <c:v>357993</c:v>
                </c:pt>
                <c:pt idx="3">
                  <c:v>433270</c:v>
                </c:pt>
                <c:pt idx="4">
                  <c:v>380915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Sheet1!$H$2</c:f>
              <c:strCache>
                <c:ptCount val="1"/>
                <c:pt idx="0">
                  <c:v>Wallnuts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Sheet1!$H$3:$H$7</c:f>
              <c:numCache>
                <c:formatCode>General</c:formatCode>
                <c:ptCount val="5"/>
                <c:pt idx="0">
                  <c:v>436510</c:v>
                </c:pt>
                <c:pt idx="1">
                  <c:v>509208</c:v>
                </c:pt>
                <c:pt idx="2">
                  <c:v>506013</c:v>
                </c:pt>
                <c:pt idx="3">
                  <c:v>584836</c:v>
                </c:pt>
                <c:pt idx="4">
                  <c:v>629273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74752"/>
        <c:axId val="-1180584544"/>
      </c:lineChart>
      <c:lineChart>
        <c:grouping val="standard"/>
        <c:varyColors val="0"/>
        <c:ser>
          <c:idx val="1"/>
          <c:order val="1"/>
          <c:tx>
            <c:strRef>
              <c:f>Sheet1!$C$2</c:f>
              <c:strCache>
                <c:ptCount val="1"/>
                <c:pt idx="0">
                  <c:v>Brazil Nuts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Sheet1!$C$3:$C$7</c:f>
              <c:numCache>
                <c:formatCode>General</c:formatCode>
                <c:ptCount val="5"/>
                <c:pt idx="0">
                  <c:v>29586</c:v>
                </c:pt>
                <c:pt idx="1">
                  <c:v>23977</c:v>
                </c:pt>
                <c:pt idx="2">
                  <c:v>26675</c:v>
                </c:pt>
                <c:pt idx="3">
                  <c:v>27270</c:v>
                </c:pt>
                <c:pt idx="4">
                  <c:v>29100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Mechamias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Sheet1!$F$3:$F$7</c:f>
              <c:numCache>
                <c:formatCode>General</c:formatCode>
                <c:ptCount val="5"/>
                <c:pt idx="0">
                  <c:v>29271</c:v>
                </c:pt>
                <c:pt idx="1">
                  <c:v>30053</c:v>
                </c:pt>
                <c:pt idx="2">
                  <c:v>41505</c:v>
                </c:pt>
                <c:pt idx="3">
                  <c:v>37092</c:v>
                </c:pt>
                <c:pt idx="4">
                  <c:v>46617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Pistachios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Sheet1!$G$3:$G$7</c:f>
              <c:numCache>
                <c:formatCode>General</c:formatCode>
                <c:ptCount val="5"/>
                <c:pt idx="0">
                  <c:v>18099</c:v>
                </c:pt>
                <c:pt idx="1">
                  <c:v>20744</c:v>
                </c:pt>
                <c:pt idx="2">
                  <c:v>28789</c:v>
                </c:pt>
                <c:pt idx="3">
                  <c:v>20867</c:v>
                </c:pt>
                <c:pt idx="4">
                  <c:v>28095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78560"/>
        <c:axId val="-1180574208"/>
      </c:lineChart>
      <c:catAx>
        <c:axId val="-1180574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-1180584544"/>
        <c:crosses val="autoZero"/>
        <c:auto val="1"/>
        <c:lblAlgn val="ctr"/>
        <c:lblOffset val="100"/>
        <c:noMultiLvlLbl val="0"/>
      </c:catAx>
      <c:valAx>
        <c:axId val="-118058454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-1180574752"/>
        <c:crosses val="autoZero"/>
        <c:crossBetween val="between"/>
      </c:valAx>
      <c:valAx>
        <c:axId val="-11805742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-1180578560"/>
        <c:crosses val="max"/>
        <c:crossBetween val="between"/>
      </c:valAx>
      <c:catAx>
        <c:axId val="-1180578560"/>
        <c:scaling>
          <c:orientation val="minMax"/>
        </c:scaling>
        <c:delete val="1"/>
        <c:axPos val="b"/>
        <c:majorTickMark val="out"/>
        <c:minorTickMark val="none"/>
        <c:tickLblPos val="nextTo"/>
        <c:crossAx val="-1180574208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  <c:txPr>
        <a:bodyPr/>
        <a:lstStyle/>
        <a:p>
          <a:pPr>
            <a:defRPr sz="1050">
              <a:solidFill>
                <a:srgbClr val="002060"/>
              </a:solidFill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Garamond" pitchFamily="18" charset="0"/>
              </a:defRPr>
            </a:pPr>
            <a:r>
              <a:rPr lang="en-IN" sz="2400" baseline="0" dirty="0" smtClean="0">
                <a:solidFill>
                  <a:srgbClr val="002060"/>
                </a:solidFill>
                <a:latin typeface="Garamond" pitchFamily="18" charset="0"/>
              </a:rPr>
              <a:t>Prix NCB vs </a:t>
            </a:r>
            <a:r>
              <a:rPr lang="en-IN" sz="2400" baseline="0" dirty="0" err="1" smtClean="0">
                <a:solidFill>
                  <a:srgbClr val="002060"/>
                </a:solidFill>
                <a:latin typeface="Garamond" pitchFamily="18" charset="0"/>
              </a:rPr>
              <a:t>Amandes</a:t>
            </a:r>
            <a:endParaRPr lang="en-IN" sz="2400" dirty="0">
              <a:solidFill>
                <a:srgbClr val="002060"/>
              </a:solidFill>
              <a:latin typeface="Garamond" pitchFamily="18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Sheet2!$C$1</c:f>
              <c:strCache>
                <c:ptCount val="1"/>
                <c:pt idx="0">
                  <c:v>RCN (USD/M.T)</c:v>
                </c:pt>
              </c:strCache>
            </c:strRef>
          </c:tx>
          <c:spPr>
            <a:ln w="34925"/>
          </c:spPr>
          <c:val>
            <c:numRef>
              <c:f>Sheet2!$C$2:$C$17</c:f>
              <c:numCache>
                <c:formatCode>0</c:formatCode>
                <c:ptCount val="16"/>
                <c:pt idx="0">
                  <c:v>834.16666666666663</c:v>
                </c:pt>
                <c:pt idx="1">
                  <c:v>559.16666666666663</c:v>
                </c:pt>
                <c:pt idx="2">
                  <c:v>631.3333333333336</c:v>
                </c:pt>
                <c:pt idx="3">
                  <c:v>664.91666666666663</c:v>
                </c:pt>
                <c:pt idx="4">
                  <c:v>843.37748228536293</c:v>
                </c:pt>
                <c:pt idx="5">
                  <c:v>851.32622731353808</c:v>
                </c:pt>
                <c:pt idx="6">
                  <c:v>675.84992796484539</c:v>
                </c:pt>
                <c:pt idx="7">
                  <c:v>765.02048724665701</c:v>
                </c:pt>
                <c:pt idx="8">
                  <c:v>970.45024510659448</c:v>
                </c:pt>
                <c:pt idx="9">
                  <c:v>892.08296547641294</c:v>
                </c:pt>
                <c:pt idx="10">
                  <c:v>1681.6912551338198</c:v>
                </c:pt>
                <c:pt idx="11">
                  <c:v>1885.7582748123148</c:v>
                </c:pt>
                <c:pt idx="12">
                  <c:v>1302.4815057396647</c:v>
                </c:pt>
                <c:pt idx="13">
                  <c:v>1503.5944691065927</c:v>
                </c:pt>
                <c:pt idx="14">
                  <c:v>1739.6052949559432</c:v>
                </c:pt>
                <c:pt idx="15">
                  <c:v>1786.0737275361898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84000"/>
        <c:axId val="-1180583456"/>
      </c:lineChart>
      <c:lineChart>
        <c:grouping val="standar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C.K (USD/LBS)</c:v>
                </c:pt>
              </c:strCache>
            </c:strRef>
          </c:tx>
          <c:spPr>
            <a:ln w="34925">
              <a:prstDash val="sysDash"/>
            </a:ln>
          </c:spPr>
          <c:cat>
            <c:numRef>
              <c:f>Sheet2!$A$2:$A$17</c:f>
              <c:numCache>
                <c:formatCode>0</c:formatCode>
                <c:ptCount val="16"/>
                <c:pt idx="0" formatCode="General">
                  <c:v>2000</c:v>
                </c:pt>
                <c:pt idx="1">
                  <c:v>2001</c:v>
                </c:pt>
                <c:pt idx="2" formatCode="General">
                  <c:v>2002</c:v>
                </c:pt>
                <c:pt idx="3">
                  <c:v>2003</c:v>
                </c:pt>
                <c:pt idx="4" formatCode="General">
                  <c:v>2004</c:v>
                </c:pt>
                <c:pt idx="5">
                  <c:v>2005</c:v>
                </c:pt>
                <c:pt idx="6" formatCode="General">
                  <c:v>2006</c:v>
                </c:pt>
                <c:pt idx="7">
                  <c:v>2007</c:v>
                </c:pt>
                <c:pt idx="8" formatCode="General">
                  <c:v>2008</c:v>
                </c:pt>
                <c:pt idx="9">
                  <c:v>2009</c:v>
                </c:pt>
                <c:pt idx="10" formatCode="General">
                  <c:v>2010</c:v>
                </c:pt>
                <c:pt idx="11">
                  <c:v>2011</c:v>
                </c:pt>
                <c:pt idx="12" formatCode="General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</c:numCache>
            </c:numRef>
          </c:cat>
          <c:val>
            <c:numRef>
              <c:f>Sheet2!$B$2:$B$17</c:f>
              <c:numCache>
                <c:formatCode>0.00</c:formatCode>
                <c:ptCount val="16"/>
                <c:pt idx="0">
                  <c:v>2.59</c:v>
                </c:pt>
                <c:pt idx="1">
                  <c:v>1.9750000000000003</c:v>
                </c:pt>
                <c:pt idx="2">
                  <c:v>1.9966666666666673</c:v>
                </c:pt>
                <c:pt idx="3">
                  <c:v>1.8916666666666668</c:v>
                </c:pt>
                <c:pt idx="4">
                  <c:v>2.4091666666666671</c:v>
                </c:pt>
                <c:pt idx="5">
                  <c:v>2.4333333333333331</c:v>
                </c:pt>
                <c:pt idx="6">
                  <c:v>2.2425000000000002</c:v>
                </c:pt>
                <c:pt idx="7">
                  <c:v>2.6108333333333338</c:v>
                </c:pt>
                <c:pt idx="8">
                  <c:v>3.0825</c:v>
                </c:pt>
                <c:pt idx="9">
                  <c:v>2.8224999999999989</c:v>
                </c:pt>
                <c:pt idx="10">
                  <c:v>3.5241666666666673</c:v>
                </c:pt>
                <c:pt idx="11">
                  <c:v>4.3874999999999975</c:v>
                </c:pt>
                <c:pt idx="12">
                  <c:v>3.6916666666666664</c:v>
                </c:pt>
                <c:pt idx="13">
                  <c:v>3.5641666666666674</c:v>
                </c:pt>
                <c:pt idx="14">
                  <c:v>3.6483333333333348</c:v>
                </c:pt>
                <c:pt idx="15">
                  <c:v>3.784166666666668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180575840"/>
        <c:axId val="-1180577472"/>
      </c:lineChart>
      <c:catAx>
        <c:axId val="-11805840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Garamond" pitchFamily="18" charset="0"/>
              </a:defRPr>
            </a:pPr>
            <a:endParaRPr lang="fr-FR"/>
          </a:p>
        </c:txPr>
        <c:crossAx val="-1180583456"/>
        <c:crosses val="autoZero"/>
        <c:auto val="1"/>
        <c:lblAlgn val="ctr"/>
        <c:lblOffset val="100"/>
        <c:noMultiLvlLbl val="0"/>
      </c:catAx>
      <c:valAx>
        <c:axId val="-1180583456"/>
        <c:scaling>
          <c:orientation val="minMax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 b="1">
                <a:solidFill>
                  <a:srgbClr val="002060"/>
                </a:solidFill>
                <a:latin typeface="Garamond" pitchFamily="18" charset="0"/>
              </a:defRPr>
            </a:pPr>
            <a:endParaRPr lang="fr-FR"/>
          </a:p>
        </c:txPr>
        <c:crossAx val="-1180584000"/>
        <c:crosses val="autoZero"/>
        <c:crossBetween val="between"/>
      </c:valAx>
      <c:valAx>
        <c:axId val="-1180577472"/>
        <c:scaling>
          <c:orientation val="minMax"/>
        </c:scaling>
        <c:delete val="0"/>
        <c:axPos val="r"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2060"/>
                </a:solidFill>
                <a:latin typeface="Garamond" pitchFamily="18" charset="0"/>
              </a:defRPr>
            </a:pPr>
            <a:endParaRPr lang="fr-FR"/>
          </a:p>
        </c:txPr>
        <c:crossAx val="-1180575840"/>
        <c:crosses val="max"/>
        <c:crossBetween val="between"/>
      </c:valAx>
      <c:catAx>
        <c:axId val="-11805758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-1180577472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fr-FR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IN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Consommation</a:t>
            </a:r>
            <a:r>
              <a:rPr lang="en-IN" sz="2400" baseline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aseline="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d’ici</a:t>
            </a:r>
            <a:r>
              <a:rPr lang="en-IN" sz="2400" baseline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aseline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</a:t>
            </a:r>
            <a:endParaRPr lang="en-I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292393404070672"/>
          <c:y val="0.12316114272915986"/>
          <c:w val="0.68553244305085059"/>
          <c:h val="0.76292389404598626"/>
        </c:manualLayout>
      </c:layout>
      <c:lineChart>
        <c:grouping val="standard"/>
        <c:varyColors val="0"/>
        <c:ser>
          <c:idx val="0"/>
          <c:order val="0"/>
          <c:tx>
            <c:v>Year 1661-2015</c:v>
          </c:tx>
          <c:dLbls>
            <c:dLbl>
              <c:idx val="24"/>
              <c:layout>
                <c:manualLayout>
                  <c:x val="3.1464873185412102E-3"/>
                  <c:y val="3.5555306699515725E-2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2885184</a:t>
                    </a:r>
                    <a:endParaRPr lang="en-US" sz="2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Sheet3!$B$4:$B$38</c:f>
              <c:numCache>
                <c:formatCode>General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Sheet3!$F$4:$F$38</c:f>
              <c:numCache>
                <c:formatCode>General</c:formatCode>
                <c:ptCount val="35"/>
                <c:pt idx="0">
                  <c:v>507032.4</c:v>
                </c:pt>
                <c:pt idx="1">
                  <c:v>615942.6</c:v>
                </c:pt>
                <c:pt idx="2">
                  <c:v>633507</c:v>
                </c:pt>
                <c:pt idx="3">
                  <c:v>734491.8</c:v>
                </c:pt>
                <c:pt idx="4">
                  <c:v>672810.6</c:v>
                </c:pt>
                <c:pt idx="5">
                  <c:v>941488.8</c:v>
                </c:pt>
                <c:pt idx="6">
                  <c:v>868833</c:v>
                </c:pt>
                <c:pt idx="7">
                  <c:v>892764.60000000009</c:v>
                </c:pt>
                <c:pt idx="8">
                  <c:v>911899.8</c:v>
                </c:pt>
                <c:pt idx="9">
                  <c:v>1076422.2</c:v>
                </c:pt>
                <c:pt idx="10">
                  <c:v>1222464.6000000001</c:v>
                </c:pt>
                <c:pt idx="11">
                  <c:v>1341652.2</c:v>
                </c:pt>
                <c:pt idx="12">
                  <c:v>1470966</c:v>
                </c:pt>
                <c:pt idx="13">
                  <c:v>1838848.2000000002</c:v>
                </c:pt>
                <c:pt idx="14">
                  <c:v>1973550.6</c:v>
                </c:pt>
                <c:pt idx="15">
                  <c:v>2043312.6</c:v>
                </c:pt>
                <c:pt idx="16">
                  <c:v>2178766.8000000003</c:v>
                </c:pt>
                <c:pt idx="17">
                  <c:v>2318832.6</c:v>
                </c:pt>
                <c:pt idx="18">
                  <c:v>2416516.2000000002</c:v>
                </c:pt>
                <c:pt idx="19">
                  <c:v>1970812.2000000002</c:v>
                </c:pt>
                <c:pt idx="20">
                  <c:v>2388699.6</c:v>
                </c:pt>
                <c:pt idx="21">
                  <c:v>2352336</c:v>
                </c:pt>
                <c:pt idx="22">
                  <c:v>2836423.8000000003</c:v>
                </c:pt>
                <c:pt idx="23">
                  <c:v>3010064.4</c:v>
                </c:pt>
                <c:pt idx="24">
                  <c:v>2885184.126086981</c:v>
                </c:pt>
              </c:numCache>
            </c:numRef>
          </c:val>
          <c:smooth val="0"/>
        </c:ser>
        <c:ser>
          <c:idx val="1"/>
          <c:order val="1"/>
          <c:tx>
            <c:v>Projection 2025</c:v>
          </c:tx>
          <c:dLbls>
            <c:dLbl>
              <c:idx val="34"/>
              <c:layout/>
              <c:tx>
                <c:rich>
                  <a:bodyPr/>
                  <a:lstStyle/>
                  <a:p>
                    <a:r>
                      <a:rPr lang="en-US" sz="2000" b="1">
                        <a:latin typeface="Times New Roman" pitchFamily="18" charset="0"/>
                        <a:cs typeface="Times New Roman" pitchFamily="18" charset="0"/>
                      </a:rPr>
                      <a:t>3952716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Sheet3!$B$4:$B$38</c:f>
              <c:numCache>
                <c:formatCode>General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Sheet3!$G$4:$G$38</c:f>
              <c:numCache>
                <c:formatCode>General</c:formatCode>
                <c:ptCount val="35"/>
                <c:pt idx="25">
                  <c:v>2991937.3941739192</c:v>
                </c:pt>
                <c:pt idx="26">
                  <c:v>3098690.66226089</c:v>
                </c:pt>
                <c:pt idx="27">
                  <c:v>3205443</c:v>
                </c:pt>
                <c:pt idx="28">
                  <c:v>3312197</c:v>
                </c:pt>
                <c:pt idx="29">
                  <c:v>3418950.46652174</c:v>
                </c:pt>
                <c:pt idx="30">
                  <c:v>3525703</c:v>
                </c:pt>
                <c:pt idx="31">
                  <c:v>3632457</c:v>
                </c:pt>
                <c:pt idx="32">
                  <c:v>3739210</c:v>
                </c:pt>
                <c:pt idx="33">
                  <c:v>3845963</c:v>
                </c:pt>
                <c:pt idx="34">
                  <c:v>3952716.8069565287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98368736"/>
        <c:axId val="-1098365472"/>
      </c:lineChart>
      <c:catAx>
        <c:axId val="-1098368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-1098365472"/>
        <c:crosses val="autoZero"/>
        <c:auto val="1"/>
        <c:lblAlgn val="ctr"/>
        <c:lblOffset val="100"/>
        <c:noMultiLvlLbl val="0"/>
      </c:catAx>
      <c:valAx>
        <c:axId val="-109836547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IN"/>
                  <a:t>Qty- M.Tons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fr-FR"/>
          </a:p>
        </c:txPr>
        <c:crossAx val="-1098368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0.66981</cdr:x>
      <cdr:y>0.19231</cdr:y>
    </cdr:from>
    <cdr:to>
      <cdr:x>0.98856</cdr:x>
      <cdr:y>0.27911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72098" y="1071570"/>
          <a:ext cx="2413711" cy="4836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TCCA</a:t>
          </a:r>
          <a:r>
            <a:rPr lang="en-IN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en-IN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(cons) @7.4%</a:t>
          </a:r>
          <a:endParaRPr lang="en-IN" sz="12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0.70417</cdr:x>
      <cdr:y>0.42308</cdr:y>
    </cdr:from>
    <cdr:to>
      <cdr:x>1</cdr:x>
      <cdr:y>0.51336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929354" y="2357454"/>
          <a:ext cx="2472621" cy="503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TCCA</a:t>
          </a:r>
          <a:r>
            <a:rPr lang="en-IN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en-IN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(Pro) @ </a:t>
          </a:r>
          <a:r>
            <a:rPr lang="en-IN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6.35%</a:t>
          </a:r>
          <a:endParaRPr lang="en-IN" sz="14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0.64375</cdr:x>
      <cdr:y>0.57986</cdr:y>
    </cdr:from>
    <cdr:to>
      <cdr:x>0.86042</cdr:x>
      <cdr:y>0.67014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43225" y="1590675"/>
          <a:ext cx="990600" cy="2476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800" b="1" dirty="0">
              <a:latin typeface="Times New Roman" pitchFamily="18" charset="0"/>
              <a:cs typeface="Times New Roman" pitchFamily="18" charset="0"/>
            </a:rPr>
            <a:t>CK @ 4.8 %</a:t>
          </a:r>
          <a:endParaRPr lang="en-IN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0.66071</cdr:x>
      <cdr:y>0.47059</cdr:y>
    </cdr:from>
    <cdr:to>
      <cdr:x>0.83929</cdr:x>
      <cdr:y>0.55882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286412" y="2286016"/>
          <a:ext cx="142876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0.64286</cdr:x>
      <cdr:y>0.48529</cdr:y>
    </cdr:from>
    <cdr:to>
      <cdr:x>0.83036</cdr:x>
      <cdr:y>0.57353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43536" y="2357454"/>
          <a:ext cx="1500198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RCN @ 7.6%</a:t>
          </a:r>
          <a:endParaRPr lang="en-IN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8AF7E-6512-4457-A2C8-0AEA669D20A9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B7D34-F0C4-44A6-9141-456AA97B2F7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0435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177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152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02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726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251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632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017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864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393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77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26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29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419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58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04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4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59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63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84EC-2EA6-40EC-8D8E-D62FE10B0A9C}" type="datetimeFigureOut">
              <a:rPr lang="en-US" smtClean="0"/>
              <a:pPr/>
              <a:t>2/24/2017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gif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642910" y="4857760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err="1" smtClean="0">
                <a:solidFill>
                  <a:srgbClr val="C00000"/>
                </a:solidFill>
                <a:latin typeface="Lao UI" pitchFamily="34" charset="0"/>
              </a:rPr>
              <a:t>Marchés</a:t>
            </a:r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 des NCB</a:t>
            </a:r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 </a:t>
            </a:r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– </a:t>
            </a:r>
            <a:r>
              <a:rPr lang="en-IN" sz="2800" b="1" dirty="0" err="1" smtClean="0">
                <a:solidFill>
                  <a:srgbClr val="C00000"/>
                </a:solidFill>
                <a:latin typeface="Lao UI" pitchFamily="34" charset="0"/>
              </a:rPr>
              <a:t>Une</a:t>
            </a:r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 Perspective </a:t>
            </a:r>
            <a:r>
              <a:rPr lang="en-IN" sz="2800" b="1" dirty="0" err="1">
                <a:solidFill>
                  <a:srgbClr val="C00000"/>
                </a:solidFill>
                <a:latin typeface="Lao UI" pitchFamily="34" charset="0"/>
              </a:rPr>
              <a:t>G</a:t>
            </a:r>
            <a:r>
              <a:rPr lang="en-IN" sz="2800" b="1" dirty="0" err="1" smtClean="0">
                <a:solidFill>
                  <a:srgbClr val="C00000"/>
                </a:solidFill>
                <a:latin typeface="Lao UI" pitchFamily="34" charset="0"/>
              </a:rPr>
              <a:t>lobale</a:t>
            </a:r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 </a:t>
            </a:r>
            <a:endParaRPr lang="en-IN" sz="2800" b="1" dirty="0" smtClean="0">
              <a:solidFill>
                <a:srgbClr val="C00000"/>
              </a:solidFill>
              <a:latin typeface="Lao UI" pitchFamily="34" charset="0"/>
            </a:endParaRPr>
          </a:p>
          <a:p>
            <a:pPr algn="ctr"/>
            <a:endParaRPr lang="en-IN" sz="2800" b="1" dirty="0" smtClean="0">
              <a:solidFill>
                <a:srgbClr val="00682F"/>
              </a:solidFill>
              <a:latin typeface="Lao UI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					          </a:t>
            </a:r>
            <a:r>
              <a:rPr lang="en-US" sz="2000" b="1" dirty="0" err="1" smtClean="0">
                <a:solidFill>
                  <a:srgbClr val="002060"/>
                </a:solidFill>
                <a:latin typeface="Lao UI" pitchFamily="34" charset="0"/>
              </a:rPr>
              <a:t>Dr.R.K.Bhoodes</a:t>
            </a:r>
            <a:endParaRPr lang="en-US" sz="2000" b="1" dirty="0" smtClean="0">
              <a:solidFill>
                <a:srgbClr val="002060"/>
              </a:solidFill>
              <a:latin typeface="Lao UI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					       </a:t>
            </a:r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  Vice-</a:t>
            </a:r>
            <a:r>
              <a:rPr lang="en-US" sz="2000" b="1" dirty="0" err="1" smtClean="0">
                <a:solidFill>
                  <a:srgbClr val="002060"/>
                </a:solidFill>
                <a:latin typeface="Lao UI" pitchFamily="34" charset="0"/>
              </a:rPr>
              <a:t>Président</a:t>
            </a:r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, </a:t>
            </a:r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CEPCI</a:t>
            </a:r>
            <a:endParaRPr lang="en-IN" sz="2000" b="1" dirty="0">
              <a:solidFill>
                <a:srgbClr val="002060"/>
              </a:solidFill>
              <a:latin typeface="Lao UI" pitchFamily="34" charset="0"/>
            </a:endParaRPr>
          </a:p>
        </p:txBody>
      </p:sp>
      <p:pic>
        <p:nvPicPr>
          <p:cNvPr id="13314" name="Picture 2" descr="Image result for raw cashew nut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928670"/>
            <a:ext cx="4333872" cy="3614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992684779"/>
              </p:ext>
            </p:extLst>
          </p:nvPr>
        </p:nvGraphicFramePr>
        <p:xfrm>
          <a:off x="500034" y="1071546"/>
          <a:ext cx="807249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Transitions…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1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La consommation a augmenté à des niveaux </a:t>
            </a:r>
            <a:r>
              <a:rPr lang="fr-FR" altLang="en-US" dirty="0" smtClean="0"/>
              <a:t>inimaginables, ce qui a entraîné </a:t>
            </a:r>
            <a:r>
              <a:rPr lang="fr-FR" altLang="en-US" dirty="0"/>
              <a:t>une pénurie / forte demande de noix brutes.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Les perspectives de croissance de la consommation de noix de cajou sont limitées à l'ampleur de la production de noix brutes.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Les marchés émergents et les marchés existants des noix brutes exercent une forte pression à la fois en termes de quantité et de réalisation.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Cela a eu pour conséquence que les transformateurs </a:t>
            </a:r>
            <a:r>
              <a:rPr lang="fr-FR" altLang="en-US" dirty="0" smtClean="0"/>
              <a:t>achètent </a:t>
            </a:r>
            <a:r>
              <a:rPr lang="fr-FR" altLang="en-US" dirty="0"/>
              <a:t>directement </a:t>
            </a:r>
            <a:r>
              <a:rPr lang="fr-FR" altLang="en-US" dirty="0" smtClean="0"/>
              <a:t>depuis les </a:t>
            </a:r>
            <a:r>
              <a:rPr lang="fr-FR" altLang="en-US" dirty="0"/>
              <a:t>pays </a:t>
            </a:r>
            <a:r>
              <a:rPr lang="fr-FR" altLang="en-US" dirty="0" smtClean="0"/>
              <a:t>producteurs</a:t>
            </a: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Transitions 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Les pays producteurs ont commencé à </a:t>
            </a:r>
            <a:r>
              <a:rPr lang="fr-FR" altLang="en-US" dirty="0" smtClean="0"/>
              <a:t>transformer </a:t>
            </a:r>
            <a:r>
              <a:rPr lang="fr-FR" altLang="en-US" dirty="0"/>
              <a:t>directement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 smtClean="0"/>
              <a:t>La </a:t>
            </a:r>
            <a:r>
              <a:rPr lang="fr-FR" altLang="en-US" dirty="0"/>
              <a:t>mécanisation a renforcé les capacités de </a:t>
            </a:r>
            <a:r>
              <a:rPr lang="fr-FR" altLang="en-US" dirty="0" smtClean="0"/>
              <a:t>transformation pouvant </a:t>
            </a:r>
            <a:r>
              <a:rPr lang="fr-FR" altLang="en-US" dirty="0"/>
              <a:t>épuiser presque toutes les </a:t>
            </a:r>
            <a:r>
              <a:rPr lang="fr-FR" altLang="en-US" dirty="0" smtClean="0"/>
              <a:t>quantités </a:t>
            </a:r>
            <a:r>
              <a:rPr lang="fr-FR" altLang="en-US" dirty="0"/>
              <a:t>disponibles de </a:t>
            </a:r>
            <a:r>
              <a:rPr lang="fr-FR" altLang="en-US" dirty="0" smtClean="0"/>
              <a:t>NCB</a:t>
            </a:r>
            <a:endParaRPr lang="fr-FR" altLang="en-US" dirty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 smtClean="0"/>
              <a:t>Gros appuis </a:t>
            </a:r>
            <a:r>
              <a:rPr lang="fr-FR" altLang="en-US" dirty="0"/>
              <a:t>gouvernementaux dans les pays producteurs Vs niveaux réduits de soutien gouvernemental dans les pays de </a:t>
            </a:r>
            <a:r>
              <a:rPr lang="fr-FR" altLang="en-US" dirty="0" smtClean="0"/>
              <a:t>transformation</a:t>
            </a:r>
            <a:endParaRPr lang="fr-FR" altLang="en-US" dirty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Restrictions imposées par les pays producteurs à l'exportation de noix brutes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Niveaux de rendement </a:t>
            </a:r>
            <a:r>
              <a:rPr lang="fr-FR" altLang="en-US" dirty="0" smtClean="0"/>
              <a:t>faibles </a:t>
            </a:r>
            <a:r>
              <a:rPr lang="fr-FR" altLang="en-US" dirty="0"/>
              <a:t>/ </a:t>
            </a:r>
            <a:r>
              <a:rPr lang="fr-FR" altLang="en-US" dirty="0" smtClean="0"/>
              <a:t>négatifs </a:t>
            </a:r>
            <a:r>
              <a:rPr lang="fr-FR" altLang="en-US" dirty="0"/>
              <a:t>dans </a:t>
            </a:r>
            <a:r>
              <a:rPr lang="fr-FR" altLang="en-US" dirty="0" smtClean="0"/>
              <a:t>la transformation</a:t>
            </a:r>
            <a:endParaRPr lang="en-US" altLang="en-US" dirty="0" smtClean="0"/>
          </a:p>
          <a:p>
            <a:pPr marL="457200" lvl="1" indent="0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Résultat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….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77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Manque de contrôle de qualité sur les noix </a:t>
            </a:r>
            <a:r>
              <a:rPr lang="fr-FR" altLang="en-US" dirty="0" smtClean="0"/>
              <a:t>brutes</a:t>
            </a:r>
            <a:endParaRPr lang="fr-FR" altLang="en-US" dirty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Une concurrence et des pratiques commerciales déloyales.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 Prix ​​élevé </a:t>
            </a:r>
            <a:r>
              <a:rPr lang="fr-FR" altLang="en-US" dirty="0" smtClean="0"/>
              <a:t>des NCB à </a:t>
            </a:r>
            <a:r>
              <a:rPr lang="fr-FR" altLang="en-US" dirty="0"/>
              <a:t>des niveaux de non-parité avec les prix </a:t>
            </a:r>
            <a:r>
              <a:rPr lang="fr-FR" altLang="en-US" dirty="0" smtClean="0"/>
              <a:t>des amandes.</a:t>
            </a:r>
            <a:endParaRPr lang="fr-FR" altLang="en-US" dirty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 smtClean="0"/>
              <a:t>Les transformateurs travaillent avec </a:t>
            </a:r>
            <a:r>
              <a:rPr lang="fr-FR" altLang="en-US" dirty="0"/>
              <a:t>de faibles coûts de </a:t>
            </a:r>
            <a:r>
              <a:rPr lang="fr-FR" altLang="en-US" dirty="0" smtClean="0"/>
              <a:t>transformation </a:t>
            </a:r>
            <a:r>
              <a:rPr lang="fr-FR" altLang="en-US" dirty="0"/>
              <a:t>qui </a:t>
            </a:r>
            <a:r>
              <a:rPr lang="fr-FR" altLang="en-US" dirty="0" smtClean="0"/>
              <a:t>affectent </a:t>
            </a:r>
            <a:r>
              <a:rPr lang="fr-FR" altLang="en-US" dirty="0"/>
              <a:t>le revenu des travailleurs.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 smtClean="0"/>
              <a:t>Les transformateurs des </a:t>
            </a:r>
            <a:r>
              <a:rPr lang="fr-FR" altLang="en-US" dirty="0"/>
              <a:t>pays </a:t>
            </a:r>
            <a:r>
              <a:rPr lang="fr-FR" altLang="en-US" dirty="0" smtClean="0"/>
              <a:t>transformateurs mettent </a:t>
            </a:r>
            <a:r>
              <a:rPr lang="fr-FR" altLang="en-US" dirty="0"/>
              <a:t>en place des unités de transformation dans les pays producteurs.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Imposition de </a:t>
            </a:r>
            <a:r>
              <a:rPr lang="fr-FR" altLang="en-US" dirty="0" smtClean="0"/>
              <a:t>lourdes taxes </a:t>
            </a:r>
            <a:r>
              <a:rPr lang="fr-FR" altLang="en-US" dirty="0"/>
              <a:t>sur l'exportation de noix brutes </a:t>
            </a:r>
            <a:r>
              <a:rPr lang="fr-FR" altLang="en-US" dirty="0" smtClean="0"/>
              <a:t>et </a:t>
            </a:r>
            <a:r>
              <a:rPr lang="fr-FR" altLang="en-US" dirty="0"/>
              <a:t>faibles revenus pour les agriculteurs.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dirty="0"/>
              <a:t>Interdiction / Contrôles sur </a:t>
            </a:r>
            <a:r>
              <a:rPr lang="fr-FR" altLang="en-US" dirty="0" smtClean="0"/>
              <a:t>les </a:t>
            </a:r>
            <a:r>
              <a:rPr lang="fr-FR" altLang="en-US" dirty="0"/>
              <a:t>exportations de noix brutes dans les pays producteurs</a:t>
            </a:r>
            <a:r>
              <a:rPr lang="fr-FR" altLang="en-US" dirty="0" smtClean="0"/>
              <a:t>.</a:t>
            </a: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8229600" cy="5929354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1200"/>
              </a:spcAft>
              <a:buClr>
                <a:srgbClr val="0070C0"/>
              </a:buClr>
              <a:buNone/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Forces</a:t>
            </a:r>
            <a:endParaRPr lang="en-US" altLang="en-US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Grandes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Capacités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Transformation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Réseaux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internationaux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commerce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bien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établis</a:t>
            </a:r>
            <a:endParaRPr lang="en-US" altLang="en-US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Mécanisation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Automisation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cours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développement</a:t>
            </a:r>
            <a:r>
              <a:rPr lang="en-US" alt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1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Faiblesses</a:t>
            </a:r>
            <a:endParaRPr lang="en-US" altLang="en-US" sz="1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Insuffisance</a:t>
            </a: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alt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satisfaire</a:t>
            </a: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en-US" sz="1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demande</a:t>
            </a:r>
            <a:endParaRPr lang="en-US" alt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Faible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productivité</a:t>
            </a:r>
            <a:endParaRPr lang="en-US" alt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Fortes Fluctuations des prix</a:t>
            </a: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Opportunités</a:t>
            </a:r>
            <a:endParaRPr lang="en-US" altLang="en-US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Consommation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noix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cajou</a:t>
            </a:r>
            <a:r>
              <a:rPr lang="en-US" alt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à la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hausse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 monde entire</a:t>
            </a:r>
            <a:endParaRPr lang="en-US" altLang="en-US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Possibilités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d’Expansion</a:t>
            </a:r>
            <a:r>
              <a:rPr lang="en-US" altLang="en-US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des Superficies</a:t>
            </a: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Espèces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d’arbres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Haut /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Précoce</a:t>
            </a: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Rendement</a:t>
            </a: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 smtClean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37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Menace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77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majorité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arbres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rendement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Afrique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l’Ouest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/Vietnam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plantée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plus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tard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années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90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sont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leur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niveau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maximal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rendement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qui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devrait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baisser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prochaines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années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resultant à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insuffisance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noix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brutes.</a:t>
            </a:r>
            <a:endParaRPr lang="en-US" alt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plantations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vieilles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séniles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Inde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en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Afrique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l’Ouest</a:t>
            </a:r>
            <a:endParaRPr lang="en-US" alt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Manque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Gestion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Adéquate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Pré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et Post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récolte</a:t>
            </a:r>
            <a:endParaRPr lang="en-US" alt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Productivité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Presque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stagnante</a:t>
            </a:r>
            <a:endParaRPr lang="en-US" altLang="en-US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Manque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mécanisme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tarification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 commerce des NCB</a:t>
            </a:r>
            <a:endParaRPr lang="en-US" alt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Manque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d’un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regulation / arbitrage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le commerce des </a:t>
            </a:r>
            <a:r>
              <a:rPr lang="en-US" alt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noix</a:t>
            </a: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brutes.</a:t>
            </a:r>
            <a:endParaRPr lang="en-US" altLang="en-US" dirty="0" smtClean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Plan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d’Action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550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 point de </a:t>
            </a:r>
            <a:r>
              <a:rPr lang="en-US" altLang="en-US" sz="51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vue</a:t>
            </a: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la production</a:t>
            </a:r>
            <a:endParaRPr lang="en-US" altLang="en-US" sz="51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 pays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transformateurs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doivent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concentrer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beaucoup plus sur la production des NCB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Les pays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producteurs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doivent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beaucoup plus se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focaliser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sur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l’accroissement</a:t>
            </a: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la </a:t>
            </a:r>
            <a:r>
              <a:rPr lang="en-US" altLang="en-US" sz="6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productivité</a:t>
            </a:r>
            <a:endParaRPr lang="en-US" altLang="en-US" sz="6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Adopter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gestion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pré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et post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récolte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améliorée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Surface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d’expansion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Replantage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Arbres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Vieux et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Séniles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avec des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Variétés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Hybrides</a:t>
            </a:r>
            <a:endParaRPr lang="en-US" altLang="en-US" dirty="0" smtClean="0"/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Plan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d’Action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47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 point de </a:t>
            </a:r>
            <a:r>
              <a:rPr lang="en-US" altLang="en-US" sz="51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vue</a:t>
            </a: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 Commerce</a:t>
            </a:r>
            <a:endParaRPr lang="en-US" altLang="en-US" sz="51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Adopter un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mécanisme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contr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ôle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prix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convenable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régulation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International pour le Commerce des NCB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Arbitrage International pour le commerce des NCB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Adoption 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Règles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Usances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Uniformes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(RUU) </a:t>
            </a:r>
            <a:r>
              <a:rPr lang="en-US" altLang="en-US" sz="45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 Commerce des NCB</a:t>
            </a:r>
            <a:endParaRPr lang="en-US" altLang="en-US" sz="45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Points-</a:t>
            </a:r>
            <a:r>
              <a:rPr lang="en-US" altLang="en-US" sz="4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clés</a:t>
            </a:r>
            <a:endParaRPr lang="en-US" altLang="en-US" sz="4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contrat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bien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établi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règle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plupart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problèmes</a:t>
            </a:r>
            <a:endParaRPr lang="en-US" altLang="en-US" sz="4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Avoir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partenaires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qu’il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faut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votre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activité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dminue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facteurs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risques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4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Meilleure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Approche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Planifier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correctement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avant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 commencer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toute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négociation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Suivre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théorie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Tailleur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et du </a:t>
            </a:r>
            <a:r>
              <a:rPr lang="en-US" altLang="en-US" sz="36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Charpentier</a:t>
            </a:r>
            <a:r>
              <a:rPr lang="en-US" altLang="en-US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:-</a:t>
            </a:r>
            <a:endParaRPr lang="en-US" altLang="en-US" sz="36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Mesurer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deux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fois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mais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couper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fois</a:t>
            </a: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IN" dirty="0"/>
          </a:p>
        </p:txBody>
      </p:sp>
      <p:pic>
        <p:nvPicPr>
          <p:cNvPr id="7" name="Picture 2" descr="http://blarouche.files.wordpress.com/2014/04/thank-you-fountain-pen-pagespeed-ce-ztphugalr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35464" y="4786709"/>
            <a:ext cx="3429024" cy="19546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Aperçu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 Commerce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Mondial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NCB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IN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32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Lorsque les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anacardiers ont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été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introduits depuis le Brésil vers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reste du monde,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ils avaient pour but de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prévenir l'érosion des sols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uniquement.</a:t>
            </a:r>
            <a:endParaRPr lang="fr-FR" altLang="en-US" sz="7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7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La noix brute était considérée comme un déchet uniquement destiné </a:t>
            </a:r>
            <a:r>
              <a:rPr lang="fr-FR" altLang="en-US" sz="7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à la reproduction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Plus tard, à la fin du XVIIIe siècle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on a pu trouver une façon de consommer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noix de cajou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 leur commercialisation a commencé sur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marchés locaux en Inde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7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Une fois que les noix de cajou ont été introduites dans le </a:t>
            </a:r>
            <a:r>
              <a:rPr lang="fr-FR" altLang="en-US" sz="7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commerce international</a:t>
            </a:r>
            <a:r>
              <a:rPr lang="fr-FR" altLang="en-US" sz="7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l’approvisionnement des NCB se faisait localement.</a:t>
            </a:r>
            <a:endParaRPr lang="fr-FR" altLang="en-US" sz="7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C'est l'Inde qui a 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développé </a:t>
            </a:r>
            <a:r>
              <a:rPr lang="fr-FR" altLang="en-US" sz="7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noix de cajou en tant qu'industrie et c'est elle qui a introduit la noix de cajou comme marchandise dans le commerce international</a:t>
            </a:r>
            <a:r>
              <a:rPr lang="fr-FR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7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96908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Aperçu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 Commerce </a:t>
            </a:r>
            <a:r>
              <a:rPr lang="en-US" sz="36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Mondial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des NCB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IN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0726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NCB </a:t>
            </a: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atteint le statut de produit international au milieu des années 1960 avec les expéditions de l'Afrique de l'Est (Tanzanie) vers l'Inde.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commerce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 NCB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atteint une nouvelle perspective après la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Libéralisation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Privatisation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et la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Mondialisation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 commerce au cours des années 90.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consommation accrue </a:t>
            </a:r>
            <a:r>
              <a:rPr lang="fr-FR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d’amandes de cajou </a:t>
            </a: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dans le monde entier </a:t>
            </a:r>
            <a:r>
              <a:rPr lang="fr-FR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exigeait un plus gros approvisionnement en noix </a:t>
            </a: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brutes pour la transformation, ce qui a finalement conduit </a:t>
            </a:r>
            <a:r>
              <a:rPr lang="fr-FR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les pays transformateurs à importer d’énormes quantités de NCB des </a:t>
            </a: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pays de transformation important des quantités massives de MRC pour la transformation.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Alors que les pays de transformation se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concentraient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davantage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sur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 transformation, les pays producteurs se </a:t>
            </a:r>
            <a:r>
              <a:rPr lang="fr-FR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concentraient surtout sur la </a:t>
            </a:r>
            <a:r>
              <a:rPr lang="fr-FR" altLang="en-US" sz="2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 (théorie de l'avantage comparatif)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fr-FR" altLang="en-US" sz="21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La mécanisation et l'automatisation ont apporté une sensation de confort pour les pays </a:t>
            </a:r>
            <a:r>
              <a:rPr lang="fr-FR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producteurs à se lancer dans la transformation</a:t>
            </a:r>
            <a:endParaRPr lang="en-IN" sz="2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60871177"/>
              </p:ext>
            </p:extLst>
          </p:nvPr>
        </p:nvGraphicFramePr>
        <p:xfrm>
          <a:off x="2428860" y="2928934"/>
          <a:ext cx="6400801" cy="334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932593160"/>
              </p:ext>
            </p:extLst>
          </p:nvPr>
        </p:nvGraphicFramePr>
        <p:xfrm>
          <a:off x="0" y="428604"/>
          <a:ext cx="5000628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Zone de Production et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Productivité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des NCB –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Une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comparaison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Taux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Croissance</a:t>
            </a:r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514897"/>
              </p:ext>
            </p:extLst>
          </p:nvPr>
        </p:nvGraphicFramePr>
        <p:xfrm>
          <a:off x="785787" y="1928803"/>
          <a:ext cx="7500989" cy="4071968"/>
        </p:xfrm>
        <a:graphic>
          <a:graphicData uri="http://schemas.openxmlformats.org/drawingml/2006/table">
            <a:tbl>
              <a:tblPr/>
              <a:tblGrid>
                <a:gridCol w="1057988"/>
                <a:gridCol w="2430539"/>
                <a:gridCol w="1330070"/>
                <a:gridCol w="1222855"/>
                <a:gridCol w="1459537"/>
              </a:tblGrid>
              <a:tr h="904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Sl.No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Région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Production</a:t>
                      </a:r>
                      <a:endParaRPr lang="en-IN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Superficie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Productivité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Inde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4.30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2.79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1.51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Vietnam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12.32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4.45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7.87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Brésil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1.11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Africa de </a:t>
                      </a: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l’Est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3.72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2.13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1.59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Afrique</a:t>
                      </a:r>
                      <a:r>
                        <a:rPr lang="en-US" sz="1800" b="1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de </a:t>
                      </a:r>
                      <a:r>
                        <a:rPr lang="en-US" sz="1800" b="1" baseline="0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l’Ouest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13.87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11.07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2.81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Autres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5.06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5.71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(-)0.65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TOTAL MONDE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6.35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4.78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1.57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>
            <p:extLst>
              <p:ext uri="{D42A27DB-BD31-4B8C-83A1-F6EECF244321}">
                <p14:modId xmlns:p14="http://schemas.microsoft.com/office/powerpoint/2010/main" val="1084606778"/>
              </p:ext>
            </p:extLst>
          </p:nvPr>
        </p:nvGraphicFramePr>
        <p:xfrm>
          <a:off x="285720" y="714356"/>
          <a:ext cx="8358246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688575081"/>
              </p:ext>
            </p:extLst>
          </p:nvPr>
        </p:nvGraphicFramePr>
        <p:xfrm>
          <a:off x="785786" y="857232"/>
          <a:ext cx="7858180" cy="4100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5922"/>
              </p:ext>
            </p:extLst>
          </p:nvPr>
        </p:nvGraphicFramePr>
        <p:xfrm>
          <a:off x="1214415" y="5214950"/>
          <a:ext cx="6858046" cy="641907"/>
        </p:xfrm>
        <a:graphic>
          <a:graphicData uri="http://schemas.openxmlformats.org/drawingml/2006/table">
            <a:tbl>
              <a:tblPr/>
              <a:tblGrid>
                <a:gridCol w="1100673"/>
                <a:gridCol w="1100675"/>
                <a:gridCol w="762005"/>
                <a:gridCol w="1100676"/>
                <a:gridCol w="1079506"/>
                <a:gridCol w="928694"/>
                <a:gridCol w="785817"/>
              </a:tblGrid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Amandes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Noix</a:t>
                      </a:r>
                      <a:r>
                        <a:rPr lang="en-IN" sz="14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du </a:t>
                      </a:r>
                      <a:r>
                        <a:rPr lang="en-IN" sz="1400" b="1" i="0" u="none" strike="noStrike" baseline="0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Brésil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Cajou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Noisettes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Macadamia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Pistaches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Noix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17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7.40%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0.90%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10.10%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7.60%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11.40%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8.80%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8.70%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Gabriola" pitchFamily="82" charset="0"/>
              </a:rPr>
              <a:t>Prix des </a:t>
            </a:r>
            <a:r>
              <a:rPr lang="en-US" b="1" dirty="0" err="1" smtClean="0">
                <a:latin typeface="Gabriola" pitchFamily="82" charset="0"/>
              </a:rPr>
              <a:t>Amandes</a:t>
            </a:r>
            <a:r>
              <a:rPr lang="en-US" b="1" dirty="0" smtClean="0">
                <a:latin typeface="Gabriola" pitchFamily="82" charset="0"/>
              </a:rPr>
              <a:t> </a:t>
            </a:r>
            <a:r>
              <a:rPr lang="en-US" b="1" dirty="0" smtClean="0">
                <a:latin typeface="Gabriola" pitchFamily="82" charset="0"/>
              </a:rPr>
              <a:t>Vs  </a:t>
            </a:r>
            <a:r>
              <a:rPr lang="en-US" b="1" dirty="0" smtClean="0">
                <a:latin typeface="Gabriola" pitchFamily="82" charset="0"/>
              </a:rPr>
              <a:t>Prix des </a:t>
            </a:r>
            <a:r>
              <a:rPr lang="en-US" b="1" dirty="0" err="1" smtClean="0">
                <a:latin typeface="Gabriola" pitchFamily="82" charset="0"/>
              </a:rPr>
              <a:t>Noix</a:t>
            </a:r>
            <a:r>
              <a:rPr lang="en-US" b="1" dirty="0" smtClean="0">
                <a:latin typeface="Gabriola" pitchFamily="82" charset="0"/>
              </a:rPr>
              <a:t> </a:t>
            </a:r>
            <a:r>
              <a:rPr lang="en-US" b="1" dirty="0" smtClean="0">
                <a:latin typeface="Gabriola" pitchFamily="82" charset="0"/>
              </a:rPr>
              <a:t>…..</a:t>
            </a:r>
            <a:endParaRPr lang="en-IN" b="1" dirty="0">
              <a:latin typeface="Gabriola" pitchFamily="82" charset="0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9765211"/>
              </p:ext>
            </p:extLst>
          </p:nvPr>
        </p:nvGraphicFramePr>
        <p:xfrm>
          <a:off x="457200" y="1600200"/>
          <a:ext cx="8229599" cy="427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32"/>
                <a:gridCol w="1000132"/>
                <a:gridCol w="1285884"/>
                <a:gridCol w="785818"/>
                <a:gridCol w="1263419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Année</a:t>
                      </a:r>
                      <a:endParaRPr lang="en-IN" sz="16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A.C </a:t>
                      </a:r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(USD/LBS)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NCB</a:t>
                      </a:r>
                      <a:r>
                        <a:rPr lang="en-IN" sz="1600" b="1" i="0" u="none" strike="noStrike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6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(USD/M.T</a:t>
                      </a:r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0" marR="0" marT="0" marB="0" anchor="b"/>
                </a:tc>
                <a:tc rowSpan="10"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Année</a:t>
                      </a:r>
                      <a:endParaRPr lang="en-IN" sz="1600" b="1" i="0" u="none" strike="noStrike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A.C </a:t>
                      </a:r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(USD/LBS)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NCB </a:t>
                      </a:r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(USD/M.T)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834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970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1.98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559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892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631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1682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1.89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665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4.39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1886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843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1302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851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1504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2.24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676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1740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2.61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765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1786</a:t>
                      </a:r>
                    </a:p>
                  </a:txBody>
                  <a:tcPr marL="0" marR="0" marT="0" marB="0" anchor="b"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1" u="none" strike="noStrike" dirty="0" smtClean="0">
                          <a:latin typeface="Times New Roman"/>
                        </a:rPr>
                        <a:t>Source: Public Ledger, London , DGCIS,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1" u="none" strike="noStrike" dirty="0" smtClean="0">
                          <a:latin typeface="Times New Roman"/>
                        </a:rPr>
                        <a:t>              </a:t>
                      </a:r>
                      <a:r>
                        <a:rPr lang="en-IN" sz="1800" b="0" i="1" u="none" strike="noStrike" dirty="0" err="1" smtClean="0">
                          <a:latin typeface="Times New Roman"/>
                        </a:rPr>
                        <a:t>Kolkatta</a:t>
                      </a:r>
                      <a:endParaRPr lang="en-IN" sz="1800" b="0" i="1" u="none" strike="noStrike" dirty="0" smtClean="0">
                        <a:latin typeface="Times New Roman"/>
                      </a:endParaRPr>
                    </a:p>
                    <a:p>
                      <a:endParaRPr lang="en-IN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IN" sz="1000" b="0" i="1" u="none" strike="noStrike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40364863"/>
              </p:ext>
            </p:extLst>
          </p:nvPr>
        </p:nvGraphicFramePr>
        <p:xfrm>
          <a:off x="357158" y="928670"/>
          <a:ext cx="800105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</TotalTime>
  <Words>997</Words>
  <Application>Microsoft Office PowerPoint</Application>
  <PresentationFormat>On-screen Show (4:3)</PresentationFormat>
  <Paragraphs>227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Arial</vt:lpstr>
      <vt:lpstr>Arial Black</vt:lpstr>
      <vt:lpstr>Calibri</vt:lpstr>
      <vt:lpstr>Gabriola</vt:lpstr>
      <vt:lpstr>Garamond</vt:lpstr>
      <vt:lpstr>Lao UI</vt:lpstr>
      <vt:lpstr>Times New Roman</vt:lpstr>
      <vt:lpstr>Wingdings</vt:lpstr>
      <vt:lpstr>Office Theme</vt:lpstr>
      <vt:lpstr>PowerPoint Presentation</vt:lpstr>
      <vt:lpstr>Aperçu du Commerce Mondial des NCB …</vt:lpstr>
      <vt:lpstr>Aperçu du Commerce Mondial des NCB …</vt:lpstr>
      <vt:lpstr>PowerPoint Presentation</vt:lpstr>
      <vt:lpstr>Production, Zone de Production et Productivité des NCB – Une comparaison du Taux de Croissance</vt:lpstr>
      <vt:lpstr>PowerPoint Presentation</vt:lpstr>
      <vt:lpstr>PowerPoint Presentation</vt:lpstr>
      <vt:lpstr>Prix des Amandes Vs  Prix des Noix …..</vt:lpstr>
      <vt:lpstr>PowerPoint Presentation</vt:lpstr>
      <vt:lpstr>PowerPoint Presentation</vt:lpstr>
      <vt:lpstr>Transitions…</vt:lpstr>
      <vt:lpstr>Transitions  contd…</vt:lpstr>
      <vt:lpstr>Résultat….</vt:lpstr>
      <vt:lpstr>PowerPoint Presentation</vt:lpstr>
      <vt:lpstr>Menaces</vt:lpstr>
      <vt:lpstr>Plan d’Action</vt:lpstr>
      <vt:lpstr>Plan d’Action</vt:lpstr>
      <vt:lpstr>La Meilleure Approche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</dc:creator>
  <cp:lastModifiedBy>HI</cp:lastModifiedBy>
  <cp:revision>112</cp:revision>
  <dcterms:created xsi:type="dcterms:W3CDTF">2017-02-07T00:56:42Z</dcterms:created>
  <dcterms:modified xsi:type="dcterms:W3CDTF">2017-02-24T15:20:45Z</dcterms:modified>
</cp:coreProperties>
</file>