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3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63" r:id="rId3"/>
    <p:sldId id="264" r:id="rId4"/>
    <p:sldId id="265" r:id="rId5"/>
    <p:sldId id="266" r:id="rId6"/>
    <p:sldId id="285" r:id="rId7"/>
    <p:sldId id="268" r:id="rId8"/>
    <p:sldId id="269" r:id="rId9"/>
    <p:sldId id="270" r:id="rId10"/>
    <p:sldId id="271" r:id="rId11"/>
    <p:sldId id="272" r:id="rId12"/>
    <p:sldId id="275" r:id="rId13"/>
    <p:sldId id="276" r:id="rId14"/>
    <p:sldId id="277" r:id="rId15"/>
    <p:sldId id="278" r:id="rId16"/>
    <p:sldId id="273" r:id="rId17"/>
    <p:sldId id="274" r:id="rId18"/>
    <p:sldId id="279" r:id="rId19"/>
    <p:sldId id="280" r:id="rId20"/>
    <p:sldId id="284" r:id="rId2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33FF"/>
    <a:srgbClr val="39B009"/>
    <a:srgbClr val="3F3F3F"/>
    <a:srgbClr val="BB22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48" autoAdjust="0"/>
    <p:restoredTop sz="94578" autoAdjust="0"/>
  </p:normalViewPr>
  <p:slideViewPr>
    <p:cSldViewPr>
      <p:cViewPr varScale="1">
        <p:scale>
          <a:sx n="70" d="100"/>
          <a:sy n="70" d="100"/>
        </p:scale>
        <p:origin x="129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\\localhost\\Users\massawe\Documents\Cashew%20Production%20Figures\Cashew%20Production%20Past\Cashew%20Production%20Figures%20Tanzania%20and%20Mozambique%20up%20to%20March%202016.xls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file:///\\localhost\Users\massawe\Documents\Cashew%20Production%20Figures\Cashew%20Production%20Past\Cashew%20Production%20Figures%20Tanzania%20and%20Mozambique%20up%20to%20March%202016.xls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\\localhost\Users\masawe\Documents\Cashew%20Production%20Figures\Cashew%20production%20Africa%20-ACA%20Database%202016-Sept%201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'[Cashew Production Figures Tanzania and Mozambique up to March 2016.xls]Production Data Tanz+Mozambique'!$B$4</c:f>
              <c:strCache>
                <c:ptCount val="1"/>
                <c:pt idx="0">
                  <c:v>Production (Tonnes)</c:v>
                </c:pt>
              </c:strCache>
            </c:strRef>
          </c:tx>
          <c:spPr>
            <a:solidFill>
              <a:srgbClr val="0432FF"/>
            </a:solidFill>
          </c:spPr>
          <c:invertIfNegative val="0"/>
          <c:dPt>
            <c:idx val="12"/>
            <c:invertIfNegative val="0"/>
            <c:bubble3D val="0"/>
            <c:spPr>
              <a:solidFill>
                <a:srgbClr val="00B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E06-41F7-806C-1BC2359AF10D}"/>
              </c:ext>
            </c:extLst>
          </c:dPt>
          <c:dPt>
            <c:idx val="25"/>
            <c:invertIfNegative val="0"/>
            <c:bubble3D val="0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E06-41F7-806C-1BC2359AF10D}"/>
              </c:ext>
            </c:extLst>
          </c:dPt>
          <c:dPt>
            <c:idx val="39"/>
            <c:invertIfNegative val="0"/>
            <c:bubble3D val="0"/>
            <c:spPr>
              <a:solidFill>
                <a:srgbClr val="00B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E06-41F7-806C-1BC2359AF10D}"/>
              </c:ext>
            </c:extLst>
          </c:dPt>
          <c:dPt>
            <c:idx val="50"/>
            <c:invertIfNegative val="0"/>
            <c:bubble3D val="0"/>
            <c:spPr>
              <a:solidFill>
                <a:srgbClr val="00B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E06-41F7-806C-1BC2359AF10D}"/>
              </c:ext>
            </c:extLst>
          </c:dPt>
          <c:dPt>
            <c:idx val="53"/>
            <c:invertIfNegative val="0"/>
            <c:bubble3D val="0"/>
            <c:spPr>
              <a:solidFill>
                <a:srgbClr val="00B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AE06-41F7-806C-1BC2359AF10D}"/>
              </c:ext>
            </c:extLst>
          </c:dPt>
          <c:dPt>
            <c:idx val="55"/>
            <c:invertIfNegative val="0"/>
            <c:bubble3D val="0"/>
            <c:spPr>
              <a:solidFill>
                <a:srgbClr val="FF40F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AE06-41F7-806C-1BC2359AF10D}"/>
              </c:ext>
            </c:extLst>
          </c:dPt>
          <c:dLbls>
            <c:dLbl>
              <c:idx val="12"/>
              <c:layout/>
              <c:spPr/>
              <c:txPr>
                <a:bodyPr/>
                <a:lstStyle/>
                <a:p>
                  <a:pPr>
                    <a:defRPr sz="1100" b="1">
                      <a:latin typeface="Arial" charset="0"/>
                      <a:ea typeface="Arial" charset="0"/>
                      <a:cs typeface="Arial" charset="0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E06-41F7-806C-1BC2359AF10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5"/>
              <c:layout/>
              <c:spPr/>
              <c:txPr>
                <a:bodyPr/>
                <a:lstStyle/>
                <a:p>
                  <a:pPr>
                    <a:defRPr sz="1100" b="1">
                      <a:latin typeface="Arial" charset="0"/>
                      <a:ea typeface="Arial" charset="0"/>
                      <a:cs typeface="Arial" charset="0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AE06-41F7-806C-1BC2359AF10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9"/>
              <c:layout/>
              <c:spPr/>
              <c:txPr>
                <a:bodyPr/>
                <a:lstStyle/>
                <a:p>
                  <a:pPr>
                    <a:defRPr sz="1100" b="1">
                      <a:latin typeface="Arial" charset="0"/>
                      <a:ea typeface="Arial" charset="0"/>
                      <a:cs typeface="Arial" charset="0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AE06-41F7-806C-1BC2359AF10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0"/>
              <c:layout/>
              <c:spPr/>
              <c:txPr>
                <a:bodyPr/>
                <a:lstStyle/>
                <a:p>
                  <a:pPr>
                    <a:defRPr sz="1100" b="1">
                      <a:latin typeface="Arial" charset="0"/>
                      <a:ea typeface="Arial" charset="0"/>
                      <a:cs typeface="Arial" charset="0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AE06-41F7-806C-1BC2359AF10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3"/>
              <c:layout/>
              <c:spPr/>
              <c:txPr>
                <a:bodyPr/>
                <a:lstStyle/>
                <a:p>
                  <a:pPr>
                    <a:defRPr sz="1100" b="1">
                      <a:latin typeface="Arial" charset="0"/>
                      <a:ea typeface="Arial" charset="0"/>
                      <a:cs typeface="Arial" charset="0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AE06-41F7-806C-1BC2359AF10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4"/>
              <c:layout/>
              <c:spPr/>
              <c:txPr>
                <a:bodyPr/>
                <a:lstStyle/>
                <a:p>
                  <a:pPr>
                    <a:defRPr sz="1100" b="1">
                      <a:latin typeface="Arial" charset="0"/>
                      <a:ea typeface="Arial" charset="0"/>
                      <a:cs typeface="Arial" charset="0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AE06-41F7-806C-1BC2359AF10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5"/>
              <c:layout/>
              <c:spPr>
                <a:noFill/>
                <a:ln w="25400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100" b="1">
                      <a:latin typeface="Arial" charset="0"/>
                      <a:ea typeface="Arial" charset="0"/>
                      <a:cs typeface="Arial" charset="0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AE06-41F7-806C-1BC2359AF10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>
                    <a:latin typeface="Arial" charset="0"/>
                    <a:ea typeface="Arial" charset="0"/>
                    <a:cs typeface="Arial" charset="0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'[Cashew Production Figures Tanzania and Mozambique up to March 2016.xls]Production Data Tanz+Mozambique'!$A$5:$A$60</c:f>
              <c:strCache>
                <c:ptCount val="56"/>
                <c:pt idx="0">
                  <c:v>1945</c:v>
                </c:pt>
                <c:pt idx="1">
                  <c:v>1950</c:v>
                </c:pt>
                <c:pt idx="2">
                  <c:v>1955</c:v>
                </c:pt>
                <c:pt idx="3">
                  <c:v>1960</c:v>
                </c:pt>
                <c:pt idx="4">
                  <c:v>1965/66</c:v>
                </c:pt>
                <c:pt idx="5">
                  <c:v>1966/67</c:v>
                </c:pt>
                <c:pt idx="6">
                  <c:v>1967/68</c:v>
                </c:pt>
                <c:pt idx="7">
                  <c:v>1968/69</c:v>
                </c:pt>
                <c:pt idx="8">
                  <c:v>1969/70</c:v>
                </c:pt>
                <c:pt idx="9">
                  <c:v>1970/71</c:v>
                </c:pt>
                <c:pt idx="10">
                  <c:v>1971/72</c:v>
                </c:pt>
                <c:pt idx="11">
                  <c:v>1972/73</c:v>
                </c:pt>
                <c:pt idx="12">
                  <c:v>1973/74</c:v>
                </c:pt>
                <c:pt idx="13">
                  <c:v>1974/75</c:v>
                </c:pt>
                <c:pt idx="14">
                  <c:v>1975/76</c:v>
                </c:pt>
                <c:pt idx="15">
                  <c:v>1976/77</c:v>
                </c:pt>
                <c:pt idx="16">
                  <c:v>1977/78</c:v>
                </c:pt>
                <c:pt idx="17">
                  <c:v>1978/79</c:v>
                </c:pt>
                <c:pt idx="18">
                  <c:v>1979/80</c:v>
                </c:pt>
                <c:pt idx="19">
                  <c:v>1980/81</c:v>
                </c:pt>
                <c:pt idx="20">
                  <c:v>1981/82</c:v>
                </c:pt>
                <c:pt idx="21">
                  <c:v>1982/83</c:v>
                </c:pt>
                <c:pt idx="22">
                  <c:v>1983/84</c:v>
                </c:pt>
                <c:pt idx="23">
                  <c:v>1984/85</c:v>
                </c:pt>
                <c:pt idx="24">
                  <c:v>1985/86</c:v>
                </c:pt>
                <c:pt idx="25">
                  <c:v>1986/87</c:v>
                </c:pt>
                <c:pt idx="26">
                  <c:v>1987/88</c:v>
                </c:pt>
                <c:pt idx="27">
                  <c:v>1988/89</c:v>
                </c:pt>
                <c:pt idx="28">
                  <c:v>1989/90</c:v>
                </c:pt>
                <c:pt idx="29">
                  <c:v>1990/91</c:v>
                </c:pt>
                <c:pt idx="30">
                  <c:v>1991/92</c:v>
                </c:pt>
                <c:pt idx="31">
                  <c:v>1992/93</c:v>
                </c:pt>
                <c:pt idx="32">
                  <c:v>1993/94</c:v>
                </c:pt>
                <c:pt idx="33">
                  <c:v>1994/95</c:v>
                </c:pt>
                <c:pt idx="34">
                  <c:v>1995/96</c:v>
                </c:pt>
                <c:pt idx="35">
                  <c:v>1996/97</c:v>
                </c:pt>
                <c:pt idx="36">
                  <c:v>1997/98</c:v>
                </c:pt>
                <c:pt idx="37">
                  <c:v>1998/99</c:v>
                </c:pt>
                <c:pt idx="38">
                  <c:v>1999/00</c:v>
                </c:pt>
                <c:pt idx="39">
                  <c:v>2000/01</c:v>
                </c:pt>
                <c:pt idx="40">
                  <c:v>2001/02</c:v>
                </c:pt>
                <c:pt idx="41">
                  <c:v>2002/03</c:v>
                </c:pt>
                <c:pt idx="42">
                  <c:v>2003/04</c:v>
                </c:pt>
                <c:pt idx="43">
                  <c:v>2004/05</c:v>
                </c:pt>
                <c:pt idx="44">
                  <c:v>2005/06</c:v>
                </c:pt>
                <c:pt idx="45">
                  <c:v>2006/07</c:v>
                </c:pt>
                <c:pt idx="46">
                  <c:v>2007/08</c:v>
                </c:pt>
                <c:pt idx="47">
                  <c:v>2008/09</c:v>
                </c:pt>
                <c:pt idx="48">
                  <c:v>2009/10</c:v>
                </c:pt>
                <c:pt idx="49">
                  <c:v>2010/11</c:v>
                </c:pt>
                <c:pt idx="50">
                  <c:v>2011/12</c:v>
                </c:pt>
                <c:pt idx="51">
                  <c:v>3012/13</c:v>
                </c:pt>
                <c:pt idx="52">
                  <c:v>2013/14</c:v>
                </c:pt>
                <c:pt idx="53">
                  <c:v>2014/15</c:v>
                </c:pt>
                <c:pt idx="54">
                  <c:v>2015/16</c:v>
                </c:pt>
                <c:pt idx="55">
                  <c:v>2016/17</c:v>
                </c:pt>
              </c:strCache>
            </c:strRef>
          </c:cat>
          <c:val>
            <c:numRef>
              <c:f>'[Cashew Production Figures Tanzania and Mozambique up to March 2016.xls]Production Data Tanz+Mozambique'!$B$5:$B$60</c:f>
              <c:numCache>
                <c:formatCode>#,##0</c:formatCode>
                <c:ptCount val="56"/>
                <c:pt idx="0">
                  <c:v>8</c:v>
                </c:pt>
                <c:pt idx="1">
                  <c:v>10</c:v>
                </c:pt>
                <c:pt idx="2">
                  <c:v>22</c:v>
                </c:pt>
                <c:pt idx="3">
                  <c:v>42</c:v>
                </c:pt>
                <c:pt idx="4">
                  <c:v>72</c:v>
                </c:pt>
                <c:pt idx="5">
                  <c:v>82</c:v>
                </c:pt>
                <c:pt idx="6">
                  <c:v>72</c:v>
                </c:pt>
                <c:pt idx="7">
                  <c:v>119</c:v>
                </c:pt>
                <c:pt idx="8">
                  <c:v>117</c:v>
                </c:pt>
                <c:pt idx="9">
                  <c:v>118</c:v>
                </c:pt>
                <c:pt idx="10">
                  <c:v>123</c:v>
                </c:pt>
                <c:pt idx="11">
                  <c:v>123</c:v>
                </c:pt>
                <c:pt idx="12">
                  <c:v>145</c:v>
                </c:pt>
                <c:pt idx="13">
                  <c:v>119</c:v>
                </c:pt>
                <c:pt idx="14">
                  <c:v>95</c:v>
                </c:pt>
                <c:pt idx="15">
                  <c:v>96</c:v>
                </c:pt>
                <c:pt idx="16">
                  <c:v>68</c:v>
                </c:pt>
                <c:pt idx="17">
                  <c:v>58</c:v>
                </c:pt>
                <c:pt idx="18">
                  <c:v>40</c:v>
                </c:pt>
                <c:pt idx="19">
                  <c:v>58</c:v>
                </c:pt>
                <c:pt idx="20">
                  <c:v>42</c:v>
                </c:pt>
                <c:pt idx="21">
                  <c:v>30</c:v>
                </c:pt>
                <c:pt idx="22">
                  <c:v>50</c:v>
                </c:pt>
                <c:pt idx="23">
                  <c:v>35</c:v>
                </c:pt>
                <c:pt idx="24">
                  <c:v>20</c:v>
                </c:pt>
                <c:pt idx="25">
                  <c:v>16</c:v>
                </c:pt>
                <c:pt idx="26">
                  <c:v>22</c:v>
                </c:pt>
                <c:pt idx="27">
                  <c:v>20</c:v>
                </c:pt>
                <c:pt idx="28">
                  <c:v>16</c:v>
                </c:pt>
                <c:pt idx="29">
                  <c:v>30</c:v>
                </c:pt>
                <c:pt idx="30">
                  <c:v>41</c:v>
                </c:pt>
                <c:pt idx="31">
                  <c:v>40</c:v>
                </c:pt>
                <c:pt idx="32">
                  <c:v>45</c:v>
                </c:pt>
                <c:pt idx="33">
                  <c:v>70</c:v>
                </c:pt>
                <c:pt idx="34">
                  <c:v>80</c:v>
                </c:pt>
                <c:pt idx="35">
                  <c:v>63</c:v>
                </c:pt>
                <c:pt idx="36">
                  <c:v>100</c:v>
                </c:pt>
                <c:pt idx="37">
                  <c:v>108</c:v>
                </c:pt>
                <c:pt idx="38">
                  <c:v>120</c:v>
                </c:pt>
                <c:pt idx="39">
                  <c:v>122</c:v>
                </c:pt>
                <c:pt idx="40">
                  <c:v>65</c:v>
                </c:pt>
                <c:pt idx="41">
                  <c:v>95</c:v>
                </c:pt>
                <c:pt idx="42">
                  <c:v>80</c:v>
                </c:pt>
                <c:pt idx="43">
                  <c:v>81</c:v>
                </c:pt>
                <c:pt idx="44">
                  <c:v>100</c:v>
                </c:pt>
                <c:pt idx="45">
                  <c:v>89.635000000000005</c:v>
                </c:pt>
                <c:pt idx="46">
                  <c:v>99.1</c:v>
                </c:pt>
                <c:pt idx="47">
                  <c:v>100</c:v>
                </c:pt>
                <c:pt idx="48">
                  <c:v>75</c:v>
                </c:pt>
                <c:pt idx="49">
                  <c:v>121</c:v>
                </c:pt>
                <c:pt idx="50">
                  <c:v>158</c:v>
                </c:pt>
                <c:pt idx="51">
                  <c:v>128</c:v>
                </c:pt>
                <c:pt idx="52">
                  <c:v>125</c:v>
                </c:pt>
                <c:pt idx="53">
                  <c:v>197.92950099999999</c:v>
                </c:pt>
                <c:pt idx="54">
                  <c:v>154</c:v>
                </c:pt>
                <c:pt idx="55">
                  <c:v>255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AE06-41F7-806C-1BC2359AF1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144876192"/>
        <c:axId val="-1144874016"/>
      </c:barChart>
      <c:catAx>
        <c:axId val="-114487619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 b="1">
                    <a:latin typeface="Arial" charset="0"/>
                    <a:ea typeface="Arial" charset="0"/>
                    <a:cs typeface="Arial" charset="0"/>
                  </a:defRPr>
                </a:pPr>
                <a:r>
                  <a:rPr lang="en-US" sz="1200" b="1" dirty="0" err="1">
                    <a:latin typeface="Arial" charset="0"/>
                    <a:ea typeface="Arial" charset="0"/>
                    <a:cs typeface="Arial" charset="0"/>
                  </a:rPr>
                  <a:t>Années</a:t>
                </a:r>
                <a:endParaRPr lang="en-US" sz="1200" b="1" dirty="0">
                  <a:latin typeface="Arial" charset="0"/>
                  <a:ea typeface="Arial" charset="0"/>
                  <a:cs typeface="Arial" charset="0"/>
                </a:endParaRP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100" b="1" i="0" u="none">
                <a:latin typeface="Arial" charset="0"/>
                <a:ea typeface="Arial" charset="0"/>
                <a:cs typeface="Arial" charset="0"/>
              </a:defRPr>
            </a:pPr>
            <a:endParaRPr lang="fr-FR"/>
          </a:p>
        </c:txPr>
        <c:crossAx val="-1144874016"/>
        <c:crosses val="autoZero"/>
        <c:auto val="1"/>
        <c:lblAlgn val="ctr"/>
        <c:lblOffset val="100"/>
        <c:noMultiLvlLbl val="0"/>
      </c:catAx>
      <c:valAx>
        <c:axId val="-114487401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200">
                    <a:latin typeface="Arial" charset="0"/>
                    <a:ea typeface="Arial" charset="0"/>
                    <a:cs typeface="Arial" charset="0"/>
                  </a:defRPr>
                </a:pPr>
                <a:r>
                  <a:rPr lang="en-US" sz="1200">
                    <a:latin typeface="Arial" charset="0"/>
                    <a:ea typeface="Arial" charset="0"/>
                    <a:cs typeface="Arial" charset="0"/>
                  </a:rPr>
                  <a:t>Production ('000)</a:t>
                </a:r>
              </a:p>
            </c:rich>
          </c:tx>
          <c:layout/>
          <c:overlay val="0"/>
        </c:title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r-FR"/>
          </a:p>
        </c:txPr>
        <c:crossAx val="-1144876192"/>
        <c:crosses val="autoZero"/>
        <c:crossBetween val="between"/>
      </c:valAx>
      <c:spPr>
        <a:pattFill prst="pct5">
          <a:fgClr>
            <a:schemeClr val="bg1"/>
          </a:fgClr>
          <a:bgClr>
            <a:prstClr val="white"/>
          </a:bgClr>
        </a:pattFill>
      </c:spPr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4829662596523299"/>
          <c:y val="4.50872854008003E-2"/>
          <c:w val="0.81963927855711405"/>
          <c:h val="0.6536144578313249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4F81BD"/>
            </a:solidFill>
            <a:ln w="25400">
              <a:noFill/>
            </a:ln>
          </c:spPr>
          <c:invertIfNegative val="0"/>
          <c:dPt>
            <c:idx val="10"/>
            <c:invertIfNegative val="0"/>
            <c:bubble3D val="0"/>
            <c:spPr>
              <a:solidFill>
                <a:srgbClr val="558ED5"/>
              </a:solidFill>
              <a:ln w="2540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D14-4254-AEE6-D62DA701E6F8}"/>
              </c:ext>
            </c:extLst>
          </c:dPt>
          <c:dPt>
            <c:idx val="11"/>
            <c:invertIfNegative val="0"/>
            <c:bubble3D val="0"/>
            <c:spPr>
              <a:solidFill>
                <a:srgbClr val="00B050"/>
              </a:solidFill>
              <a:ln w="2540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D14-4254-AEE6-D62DA701E6F8}"/>
              </c:ext>
            </c:extLst>
          </c:dPt>
          <c:dPt>
            <c:idx val="21"/>
            <c:invertIfNegative val="0"/>
            <c:bubble3D val="0"/>
            <c:spPr>
              <a:solidFill>
                <a:srgbClr val="95B3D7"/>
              </a:solidFill>
              <a:ln w="2540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D14-4254-AEE6-D62DA701E6F8}"/>
              </c:ext>
            </c:extLst>
          </c:dPt>
          <c:dPt>
            <c:idx val="22"/>
            <c:invertIfNegative val="0"/>
            <c:bubble3D val="0"/>
            <c:spPr>
              <a:solidFill>
                <a:srgbClr val="DD0806"/>
              </a:solidFill>
              <a:ln w="2540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D14-4254-AEE6-D62DA701E6F8}"/>
              </c:ext>
            </c:extLst>
          </c:dPt>
          <c:dPt>
            <c:idx val="43"/>
            <c:invertIfNegative val="0"/>
            <c:bubble3D val="0"/>
            <c:spPr>
              <a:solidFill>
                <a:srgbClr val="558ED5"/>
              </a:solidFill>
              <a:ln w="2540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6D14-4254-AEE6-D62DA701E6F8}"/>
              </c:ext>
            </c:extLst>
          </c:dPt>
          <c:dPt>
            <c:idx val="49"/>
            <c:invertIfNegative val="0"/>
            <c:bubble3D val="0"/>
            <c:spPr>
              <a:solidFill>
                <a:srgbClr val="558ED5"/>
              </a:solidFill>
              <a:ln w="2540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6D14-4254-AEE6-D62DA701E6F8}"/>
              </c:ext>
            </c:extLst>
          </c:dPt>
          <c:dPt>
            <c:idx val="50"/>
            <c:invertIfNegative val="0"/>
            <c:bubble3D val="0"/>
            <c:spPr>
              <a:solidFill>
                <a:schemeClr val="accent1"/>
              </a:solidFill>
              <a:ln w="2540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6D14-4254-AEE6-D62DA701E6F8}"/>
              </c:ext>
            </c:extLst>
          </c:dPt>
          <c:dPt>
            <c:idx val="54"/>
            <c:invertIfNegative val="0"/>
            <c:bubble3D val="0"/>
            <c:spPr>
              <a:solidFill>
                <a:srgbClr val="FF0000"/>
              </a:solidFill>
              <a:ln w="2540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6D14-4254-AEE6-D62DA701E6F8}"/>
              </c:ext>
            </c:extLst>
          </c:dPt>
          <c:dLbls>
            <c:dLbl>
              <c:idx val="0"/>
              <c:layout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/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6D14-4254-AEE6-D62DA701E6F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/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6D14-4254-AEE6-D62DA701E6F8}"/>
                </c:ext>
                <c:ext xmlns:c15="http://schemas.microsoft.com/office/drawing/2012/chart" uri="{CE6537A1-D6FC-4f65-9D91-7224C49458BB}"/>
              </c:extLst>
            </c:dLbl>
            <c:dLbl>
              <c:idx val="11"/>
              <c:layout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/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6D14-4254-AEE6-D62DA701E6F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2"/>
              <c:layout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/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6D14-4254-AEE6-D62DA701E6F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0"/>
              <c:layout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/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6D14-4254-AEE6-D62DA701E6F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4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6D14-4254-AEE6-D62DA701E6F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/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'Production Data Tanz+Mozambique'!$D$5:$D$59</c:f>
              <c:strCache>
                <c:ptCount val="55"/>
                <c:pt idx="0">
                  <c:v>1958/59</c:v>
                </c:pt>
                <c:pt idx="4">
                  <c:v>1965/66</c:v>
                </c:pt>
                <c:pt idx="5">
                  <c:v>1966/67</c:v>
                </c:pt>
                <c:pt idx="6">
                  <c:v>1967/68</c:v>
                </c:pt>
                <c:pt idx="7">
                  <c:v>1968/69</c:v>
                </c:pt>
                <c:pt idx="8">
                  <c:v>1969/70</c:v>
                </c:pt>
                <c:pt idx="9">
                  <c:v>1970/71</c:v>
                </c:pt>
                <c:pt idx="10">
                  <c:v>1971/72</c:v>
                </c:pt>
                <c:pt idx="11">
                  <c:v>1972/73</c:v>
                </c:pt>
                <c:pt idx="12">
                  <c:v>1973/74</c:v>
                </c:pt>
                <c:pt idx="13">
                  <c:v>1974/75</c:v>
                </c:pt>
                <c:pt idx="14">
                  <c:v>1975/76</c:v>
                </c:pt>
                <c:pt idx="15">
                  <c:v>1976/77</c:v>
                </c:pt>
                <c:pt idx="16">
                  <c:v>1977/78</c:v>
                </c:pt>
                <c:pt idx="17">
                  <c:v>1978/79</c:v>
                </c:pt>
                <c:pt idx="18">
                  <c:v>1979/80</c:v>
                </c:pt>
                <c:pt idx="19">
                  <c:v>1980/81</c:v>
                </c:pt>
                <c:pt idx="20">
                  <c:v>1981/82</c:v>
                </c:pt>
                <c:pt idx="21">
                  <c:v>1982/83</c:v>
                </c:pt>
                <c:pt idx="22">
                  <c:v>1983/84</c:v>
                </c:pt>
                <c:pt idx="23">
                  <c:v>1984/85</c:v>
                </c:pt>
                <c:pt idx="24">
                  <c:v>1985/86</c:v>
                </c:pt>
                <c:pt idx="25">
                  <c:v>1986/87</c:v>
                </c:pt>
                <c:pt idx="26">
                  <c:v>1987/88</c:v>
                </c:pt>
                <c:pt idx="27">
                  <c:v>1988/89</c:v>
                </c:pt>
                <c:pt idx="28">
                  <c:v>1989/90</c:v>
                </c:pt>
                <c:pt idx="29">
                  <c:v>1990/91</c:v>
                </c:pt>
                <c:pt idx="30">
                  <c:v>1991/92</c:v>
                </c:pt>
                <c:pt idx="31">
                  <c:v>1992/93</c:v>
                </c:pt>
                <c:pt idx="32">
                  <c:v>1993/94</c:v>
                </c:pt>
                <c:pt idx="33">
                  <c:v>1994/95</c:v>
                </c:pt>
                <c:pt idx="34">
                  <c:v>1995/96</c:v>
                </c:pt>
                <c:pt idx="35">
                  <c:v>1996/97</c:v>
                </c:pt>
                <c:pt idx="36">
                  <c:v>1997/98</c:v>
                </c:pt>
                <c:pt idx="37">
                  <c:v>1998/99</c:v>
                </c:pt>
                <c:pt idx="38">
                  <c:v>1999/00</c:v>
                </c:pt>
                <c:pt idx="39">
                  <c:v>2000/01</c:v>
                </c:pt>
                <c:pt idx="40">
                  <c:v>2001/02</c:v>
                </c:pt>
                <c:pt idx="41">
                  <c:v>2002/03</c:v>
                </c:pt>
                <c:pt idx="42">
                  <c:v>2003/04</c:v>
                </c:pt>
                <c:pt idx="43">
                  <c:v>2004/05</c:v>
                </c:pt>
                <c:pt idx="44">
                  <c:v>2005/06</c:v>
                </c:pt>
                <c:pt idx="45">
                  <c:v>2006/07</c:v>
                </c:pt>
                <c:pt idx="46">
                  <c:v>2007/08</c:v>
                </c:pt>
                <c:pt idx="47">
                  <c:v>2008/09</c:v>
                </c:pt>
                <c:pt idx="48">
                  <c:v>2009/10</c:v>
                </c:pt>
                <c:pt idx="49">
                  <c:v>2010/11</c:v>
                </c:pt>
                <c:pt idx="50">
                  <c:v>2011/12</c:v>
                </c:pt>
                <c:pt idx="51">
                  <c:v>3012/13</c:v>
                </c:pt>
                <c:pt idx="52">
                  <c:v>2013/14</c:v>
                </c:pt>
                <c:pt idx="53">
                  <c:v>2014/15</c:v>
                </c:pt>
                <c:pt idx="54">
                  <c:v>2015/16</c:v>
                </c:pt>
              </c:strCache>
            </c:strRef>
          </c:cat>
          <c:val>
            <c:numRef>
              <c:f>'Production Data Tanz+Mozambique'!$E$5:$E$59</c:f>
              <c:numCache>
                <c:formatCode>General</c:formatCode>
                <c:ptCount val="55"/>
                <c:pt idx="0" formatCode="_-* #,##0_-;\-* #,##0_-;_-* &quot;-&quot;??_-;_-@_-">
                  <c:v>96</c:v>
                </c:pt>
                <c:pt idx="4" formatCode="_-* #,##0_-;\-* #,##0_-;_-* &quot;-&quot;??_-;_-@_-">
                  <c:v>142</c:v>
                </c:pt>
                <c:pt idx="5" formatCode="_-* #,##0_-;\-* #,##0_-;_-* &quot;-&quot;??_-;_-@_-">
                  <c:v>98</c:v>
                </c:pt>
                <c:pt idx="6" formatCode="_-* #,##0_-;\-* #,##0_-;_-* &quot;-&quot;??_-;_-@_-">
                  <c:v>98</c:v>
                </c:pt>
                <c:pt idx="7" formatCode="_-* #,##0_-;\-* #,##0_-;_-* &quot;-&quot;??_-;_-@_-">
                  <c:v>133</c:v>
                </c:pt>
                <c:pt idx="8" formatCode="_-* #,##0_-;\-* #,##0_-;_-* &quot;-&quot;??_-;_-@_-">
                  <c:v>163</c:v>
                </c:pt>
                <c:pt idx="9" formatCode="_-* #,##0_-;\-* #,##0_-;_-* &quot;-&quot;??_-;_-@_-">
                  <c:v>145</c:v>
                </c:pt>
                <c:pt idx="10" formatCode="_-* #,##0_-;\-* #,##0_-;_-* &quot;-&quot;??_-;_-@_-">
                  <c:v>182</c:v>
                </c:pt>
                <c:pt idx="11" formatCode="_-* #,##0_-;\-* #,##0_-;_-* &quot;-&quot;??_-;_-@_-">
                  <c:v>216</c:v>
                </c:pt>
                <c:pt idx="12" formatCode="_-* #,##0_-;\-* #,##0_-;_-* &quot;-&quot;??_-;_-@_-">
                  <c:v>196</c:v>
                </c:pt>
                <c:pt idx="13" formatCode="_-* #,##0_-;\-* #,##0_-;_-* &quot;-&quot;??_-;_-@_-">
                  <c:v>190</c:v>
                </c:pt>
                <c:pt idx="14" formatCode="_-* #,##0_-;\-* #,##0_-;_-* &quot;-&quot;??_-;_-@_-">
                  <c:v>160</c:v>
                </c:pt>
                <c:pt idx="15" formatCode="_-* #,##0_-;\-* #,##0_-;_-* &quot;-&quot;??_-;_-@_-">
                  <c:v>120</c:v>
                </c:pt>
                <c:pt idx="16" formatCode="_-* #,##0_-;\-* #,##0_-;_-* &quot;-&quot;??_-;_-@_-">
                  <c:v>102</c:v>
                </c:pt>
                <c:pt idx="17" formatCode="_-* #,##0_-;\-* #,##0_-;_-* &quot;-&quot;??_-;_-@_-">
                  <c:v>74</c:v>
                </c:pt>
                <c:pt idx="18" formatCode="_-* #,##0_-;\-* #,##0_-;_-* &quot;-&quot;??_-;_-@_-">
                  <c:v>83</c:v>
                </c:pt>
                <c:pt idx="19" formatCode="_-* #,##0_-;\-* #,##0_-;_-* &quot;-&quot;??_-;_-@_-">
                  <c:v>84.7</c:v>
                </c:pt>
                <c:pt idx="20" formatCode="_-* #,##0_-;\-* #,##0_-;_-* &quot;-&quot;??_-;_-@_-">
                  <c:v>91.5</c:v>
                </c:pt>
                <c:pt idx="21" formatCode="_-* #,##0_-;\-* #,##0_-;_-* &quot;-&quot;??_-;_-@_-">
                  <c:v>57.3</c:v>
                </c:pt>
                <c:pt idx="22" formatCode="_-* #,##0_-;\-* #,##0_-;_-* &quot;-&quot;??_-;_-@_-">
                  <c:v>17.600000000000001</c:v>
                </c:pt>
                <c:pt idx="23" formatCode="_-* #,##0_-;\-* #,##0_-;_-* &quot;-&quot;??_-;_-@_-">
                  <c:v>25.3</c:v>
                </c:pt>
                <c:pt idx="24" formatCode="_-* #,##0_-;\-* #,##0_-;_-* &quot;-&quot;??_-;_-@_-">
                  <c:v>29.2</c:v>
                </c:pt>
                <c:pt idx="25" formatCode="_-* #,##0_-;\-* #,##0_-;_-* &quot;-&quot;??_-;_-@_-">
                  <c:v>40.1</c:v>
                </c:pt>
                <c:pt idx="26" formatCode="_-* #,##0_-;\-* #,##0_-;_-* &quot;-&quot;??_-;_-@_-">
                  <c:v>34.9</c:v>
                </c:pt>
                <c:pt idx="27" formatCode="_-* #,##0_-;\-* #,##0_-;_-* &quot;-&quot;??_-;_-@_-">
                  <c:v>44.4</c:v>
                </c:pt>
                <c:pt idx="28" formatCode="_-* #,##0_-;\-* #,##0_-;_-* &quot;-&quot;??_-;_-@_-">
                  <c:v>50.2</c:v>
                </c:pt>
                <c:pt idx="29" formatCode="_-* #,##0_-;\-* #,##0_-;_-* &quot;-&quot;??_-;_-@_-">
                  <c:v>22.1</c:v>
                </c:pt>
                <c:pt idx="30" formatCode="_-* #,##0_-;\-* #,##0_-;_-* &quot;-&quot;??_-;_-@_-">
                  <c:v>31.1</c:v>
                </c:pt>
                <c:pt idx="31" formatCode="_-* #,##0_-;\-* #,##0_-;_-* &quot;-&quot;??_-;_-@_-">
                  <c:v>54</c:v>
                </c:pt>
                <c:pt idx="32" formatCode="_-* #,##0_-;\-* #,##0_-;_-* &quot;-&quot;??_-;_-@_-">
                  <c:v>23.9</c:v>
                </c:pt>
                <c:pt idx="33" formatCode="_-* #,##0_-;\-* #,##0_-;_-* &quot;-&quot;??_-;_-@_-">
                  <c:v>35.4</c:v>
                </c:pt>
                <c:pt idx="34" formatCode="_-* #,##0_-;\-* #,##0_-;_-* &quot;-&quot;??_-;_-@_-">
                  <c:v>30</c:v>
                </c:pt>
                <c:pt idx="35" formatCode="_-* #,##0_-;\-* #,##0_-;_-* &quot;-&quot;??_-;_-@_-">
                  <c:v>66.5</c:v>
                </c:pt>
                <c:pt idx="36" formatCode="_-* #,##0_-;\-* #,##0_-;_-* &quot;-&quot;??_-;_-@_-">
                  <c:v>43.3</c:v>
                </c:pt>
                <c:pt idx="37" formatCode="_-* #,##0_-;\-* #,##0_-;_-* &quot;-&quot;??_-;_-@_-">
                  <c:v>51.7</c:v>
                </c:pt>
                <c:pt idx="38" formatCode="_-* #,##0_-;\-* #,##0_-;_-* &quot;-&quot;??_-;_-@_-">
                  <c:v>47.4</c:v>
                </c:pt>
                <c:pt idx="39" formatCode="_-* #,##0_-;\-* #,##0_-;_-* &quot;-&quot;??_-;_-@_-">
                  <c:v>52.5</c:v>
                </c:pt>
                <c:pt idx="40" formatCode="_-* #,##0_-;\-* #,##0_-;_-* &quot;-&quot;??_-;_-@_-">
                  <c:v>52.2</c:v>
                </c:pt>
                <c:pt idx="41" formatCode="_-* #,##0_-;\-* #,##0_-;_-* &quot;-&quot;??_-;_-@_-">
                  <c:v>50.4</c:v>
                </c:pt>
                <c:pt idx="42" formatCode="_-* #,##0_-;\-* #,##0_-;_-* &quot;-&quot;??_-;_-@_-">
                  <c:v>63.8</c:v>
                </c:pt>
                <c:pt idx="43" formatCode="_-* #,##0_-;\-* #,##0_-;_-* &quot;-&quot;??_-;_-@_-">
                  <c:v>43.3</c:v>
                </c:pt>
                <c:pt idx="44" formatCode="_-* #,##0_-;\-* #,##0_-;_-* &quot;-&quot;??_-;_-@_-">
                  <c:v>104.2</c:v>
                </c:pt>
                <c:pt idx="45" formatCode="_-* #,##0_-;\-* #,##0_-;_-* &quot;-&quot;??_-;_-@_-">
                  <c:v>62</c:v>
                </c:pt>
                <c:pt idx="46" formatCode="_-* #,##0_-;\-* #,##0_-;_-* &quot;-&quot;??_-;_-@_-">
                  <c:v>74.400000000000006</c:v>
                </c:pt>
                <c:pt idx="47" formatCode="_-* #,##0_-;\-* #,##0_-;_-* &quot;-&quot;??_-;_-@_-">
                  <c:v>96.5</c:v>
                </c:pt>
                <c:pt idx="48" formatCode="_-* #,##0_-;\-* #,##0_-;_-* &quot;-&quot;??_-;_-@_-">
                  <c:v>64.099999999999994</c:v>
                </c:pt>
                <c:pt idx="49" formatCode="_-* #,##0_-;\-* #,##0_-;_-* &quot;-&quot;??_-;_-@_-">
                  <c:v>94</c:v>
                </c:pt>
                <c:pt idx="50" formatCode="_-* #,##0_-;\-* #,##0_-;_-* &quot;-&quot;??_-;_-@_-">
                  <c:v>64.730999999999995</c:v>
                </c:pt>
                <c:pt idx="51" formatCode="_-* #,##0_-;\-* #,##0_-;_-* &quot;-&quot;??_-;_-@_-">
                  <c:v>83.025999999999996</c:v>
                </c:pt>
                <c:pt idx="52" formatCode="_-* #,##0_-;\-* #,##0_-;_-* &quot;-&quot;??_-;_-@_-">
                  <c:v>63.08</c:v>
                </c:pt>
                <c:pt idx="53" formatCode="_-* #,##0_-;\-* #,##0_-;_-* &quot;-&quot;??_-;_-@_-">
                  <c:v>81.278999999999996</c:v>
                </c:pt>
                <c:pt idx="54" formatCode="_-* #,##0_-;\-* #,##0_-;_-* &quot;-&quot;??_-;_-@_-">
                  <c:v>104.3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2-6D14-4254-AEE6-D62DA701E6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981720176"/>
        <c:axId val="-981722352"/>
      </c:barChart>
      <c:catAx>
        <c:axId val="-98172017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8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 sz="1800" dirty="0" err="1"/>
                  <a:t>Années</a:t>
                </a:r>
                <a:endParaRPr lang="en-US" sz="1800" dirty="0"/>
              </a:p>
            </c:rich>
          </c:tx>
          <c:layout/>
          <c:overlay val="0"/>
          <c:spPr>
            <a:noFill/>
            <a:ln w="25400">
              <a:noFill/>
            </a:ln>
          </c:spPr>
        </c:title>
        <c:numFmt formatCode="General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-540000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+mn-lt"/>
                <a:ea typeface="Arial"/>
                <a:cs typeface="Arial"/>
              </a:defRPr>
            </a:pPr>
            <a:endParaRPr lang="fr-FR"/>
          </a:p>
        </c:txPr>
        <c:crossAx val="-981722352"/>
        <c:crosses val="autoZero"/>
        <c:auto val="1"/>
        <c:lblAlgn val="ctr"/>
        <c:lblOffset val="100"/>
        <c:noMultiLvlLbl val="0"/>
      </c:catAx>
      <c:valAx>
        <c:axId val="-981722352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8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 sz="1800" dirty="0"/>
                  <a:t>Production ('000)</a:t>
                </a:r>
                <a:r>
                  <a:rPr lang="en-US" sz="1800" baseline="0" dirty="0"/>
                  <a:t> </a:t>
                </a:r>
                <a:r>
                  <a:rPr lang="en-US" sz="1800" baseline="0" dirty="0" err="1"/>
                  <a:t>tonnes</a:t>
                </a:r>
                <a:endParaRPr lang="en-US" sz="1800" dirty="0"/>
              </a:p>
            </c:rich>
          </c:tx>
          <c:layout/>
          <c:overlay val="0"/>
          <c:spPr>
            <a:noFill/>
            <a:ln w="25400">
              <a:noFill/>
            </a:ln>
          </c:spPr>
        </c:title>
        <c:numFmt formatCode="_-* #,##0_-;\-* #,##0_-;_-* &quot;-&quot;??_-;_-@_-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-981720176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r-FR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912233531784101"/>
          <c:y val="0.12788882736141699"/>
          <c:w val="0.81766258707683703"/>
          <c:h val="0.54186891947254401"/>
        </c:manualLayout>
      </c:layout>
      <c:lineChart>
        <c:grouping val="standar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2004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Sheet1!$A$3:$A$17</c:f>
              <c:strCache>
                <c:ptCount val="14"/>
                <c:pt idx="0">
                  <c:v>Benin</c:v>
                </c:pt>
                <c:pt idx="1">
                  <c:v>Burkina Faso</c:v>
                </c:pt>
                <c:pt idx="2">
                  <c:v>Cote d Ivoire</c:v>
                </c:pt>
                <c:pt idx="3">
                  <c:v>Gambia</c:v>
                </c:pt>
                <c:pt idx="4">
                  <c:v>Ghana</c:v>
                </c:pt>
                <c:pt idx="5">
                  <c:v>Guinea Bissau</c:v>
                </c:pt>
                <c:pt idx="6">
                  <c:v>Guinea Conakry</c:v>
                </c:pt>
                <c:pt idx="7">
                  <c:v>Kenya</c:v>
                </c:pt>
                <c:pt idx="8">
                  <c:v>Mali</c:v>
                </c:pt>
                <c:pt idx="9">
                  <c:v>Mozambique</c:v>
                </c:pt>
                <c:pt idx="10">
                  <c:v>Nigeria</c:v>
                </c:pt>
                <c:pt idx="11">
                  <c:v>Senegal</c:v>
                </c:pt>
                <c:pt idx="12">
                  <c:v>Tanzania</c:v>
                </c:pt>
                <c:pt idx="13">
                  <c:v>Togo</c:v>
                </c:pt>
              </c:strCache>
            </c:strRef>
          </c:cat>
          <c:val>
            <c:numRef>
              <c:f>Sheet1!$B$3:$B$17</c:f>
              <c:numCache>
                <c:formatCode>_(* #,##0_);_(* \(#,##0\);_(* "-"_);_(@_)</c:formatCode>
                <c:ptCount val="15"/>
                <c:pt idx="0">
                  <c:v>86000</c:v>
                </c:pt>
                <c:pt idx="1">
                  <c:v>5000</c:v>
                </c:pt>
                <c:pt idx="2">
                  <c:v>150000</c:v>
                </c:pt>
                <c:pt idx="3">
                  <c:v>1000</c:v>
                </c:pt>
                <c:pt idx="4">
                  <c:v>10000</c:v>
                </c:pt>
                <c:pt idx="5">
                  <c:v>92000</c:v>
                </c:pt>
                <c:pt idx="6">
                  <c:v>3000</c:v>
                </c:pt>
                <c:pt idx="7">
                  <c:v>5200</c:v>
                </c:pt>
                <c:pt idx="8">
                  <c:v>3000</c:v>
                </c:pt>
                <c:pt idx="9">
                  <c:v>42284</c:v>
                </c:pt>
                <c:pt idx="10">
                  <c:v>50000</c:v>
                </c:pt>
                <c:pt idx="11">
                  <c:v>8500</c:v>
                </c:pt>
                <c:pt idx="12">
                  <c:v>78567</c:v>
                </c:pt>
                <c:pt idx="13">
                  <c:v>2000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7B27-4225-9BD2-B658C4603E6D}"/>
            </c:ext>
          </c:extLst>
        </c:ser>
        <c:ser>
          <c:idx val="1"/>
          <c:order val="1"/>
          <c:tx>
            <c:strRef>
              <c:f>Sheet1!$C$2</c:f>
              <c:strCache>
                <c:ptCount val="1"/>
                <c:pt idx="0">
                  <c:v>2005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Sheet1!$A$3:$A$17</c:f>
              <c:strCache>
                <c:ptCount val="14"/>
                <c:pt idx="0">
                  <c:v>Benin</c:v>
                </c:pt>
                <c:pt idx="1">
                  <c:v>Burkina Faso</c:v>
                </c:pt>
                <c:pt idx="2">
                  <c:v>Cote d Ivoire</c:v>
                </c:pt>
                <c:pt idx="3">
                  <c:v>Gambia</c:v>
                </c:pt>
                <c:pt idx="4">
                  <c:v>Ghana</c:v>
                </c:pt>
                <c:pt idx="5">
                  <c:v>Guinea Bissau</c:v>
                </c:pt>
                <c:pt idx="6">
                  <c:v>Guinea Conakry</c:v>
                </c:pt>
                <c:pt idx="7">
                  <c:v>Kenya</c:v>
                </c:pt>
                <c:pt idx="8">
                  <c:v>Mali</c:v>
                </c:pt>
                <c:pt idx="9">
                  <c:v>Mozambique</c:v>
                </c:pt>
                <c:pt idx="10">
                  <c:v>Nigeria</c:v>
                </c:pt>
                <c:pt idx="11">
                  <c:v>Senegal</c:v>
                </c:pt>
                <c:pt idx="12">
                  <c:v>Tanzania</c:v>
                </c:pt>
                <c:pt idx="13">
                  <c:v>Togo</c:v>
                </c:pt>
              </c:strCache>
            </c:strRef>
          </c:cat>
          <c:val>
            <c:numRef>
              <c:f>Sheet1!$C$3:$C$17</c:f>
              <c:numCache>
                <c:formatCode>_(* #,##0_);_(* \(#,##0\);_(* "-"_);_(@_)</c:formatCode>
                <c:ptCount val="15"/>
                <c:pt idx="0">
                  <c:v>86000</c:v>
                </c:pt>
                <c:pt idx="1">
                  <c:v>20000</c:v>
                </c:pt>
                <c:pt idx="2">
                  <c:v>200000</c:v>
                </c:pt>
                <c:pt idx="3">
                  <c:v>1500</c:v>
                </c:pt>
                <c:pt idx="4">
                  <c:v>10000</c:v>
                </c:pt>
                <c:pt idx="5">
                  <c:v>100792</c:v>
                </c:pt>
                <c:pt idx="6">
                  <c:v>3000</c:v>
                </c:pt>
                <c:pt idx="7">
                  <c:v>5200</c:v>
                </c:pt>
                <c:pt idx="8">
                  <c:v>3000</c:v>
                </c:pt>
                <c:pt idx="9">
                  <c:v>104397</c:v>
                </c:pt>
                <c:pt idx="10">
                  <c:v>60000</c:v>
                </c:pt>
                <c:pt idx="11">
                  <c:v>12000</c:v>
                </c:pt>
                <c:pt idx="12">
                  <c:v>77446</c:v>
                </c:pt>
                <c:pt idx="13">
                  <c:v>2000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7B27-4225-9BD2-B658C4603E6D}"/>
            </c:ext>
          </c:extLst>
        </c:ser>
        <c:ser>
          <c:idx val="2"/>
          <c:order val="2"/>
          <c:tx>
            <c:strRef>
              <c:f>Sheet1!$D$2</c:f>
              <c:strCache>
                <c:ptCount val="1"/>
                <c:pt idx="0">
                  <c:v>2006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Sheet1!$A$3:$A$17</c:f>
              <c:strCache>
                <c:ptCount val="14"/>
                <c:pt idx="0">
                  <c:v>Benin</c:v>
                </c:pt>
                <c:pt idx="1">
                  <c:v>Burkina Faso</c:v>
                </c:pt>
                <c:pt idx="2">
                  <c:v>Cote d Ivoire</c:v>
                </c:pt>
                <c:pt idx="3">
                  <c:v>Gambia</c:v>
                </c:pt>
                <c:pt idx="4">
                  <c:v>Ghana</c:v>
                </c:pt>
                <c:pt idx="5">
                  <c:v>Guinea Bissau</c:v>
                </c:pt>
                <c:pt idx="6">
                  <c:v>Guinea Conakry</c:v>
                </c:pt>
                <c:pt idx="7">
                  <c:v>Kenya</c:v>
                </c:pt>
                <c:pt idx="8">
                  <c:v>Mali</c:v>
                </c:pt>
                <c:pt idx="9">
                  <c:v>Mozambique</c:v>
                </c:pt>
                <c:pt idx="10">
                  <c:v>Nigeria</c:v>
                </c:pt>
                <c:pt idx="11">
                  <c:v>Senegal</c:v>
                </c:pt>
                <c:pt idx="12">
                  <c:v>Tanzania</c:v>
                </c:pt>
                <c:pt idx="13">
                  <c:v>Togo</c:v>
                </c:pt>
              </c:strCache>
            </c:strRef>
          </c:cat>
          <c:val>
            <c:numRef>
              <c:f>Sheet1!$D$3:$D$17</c:f>
              <c:numCache>
                <c:formatCode>_(* #,##0_);_(* \(#,##0\);_(* "-"_);_(@_)</c:formatCode>
                <c:ptCount val="15"/>
                <c:pt idx="0">
                  <c:v>75000</c:v>
                </c:pt>
                <c:pt idx="1">
                  <c:v>10000</c:v>
                </c:pt>
                <c:pt idx="2">
                  <c:v>250000</c:v>
                </c:pt>
                <c:pt idx="3">
                  <c:v>1750</c:v>
                </c:pt>
                <c:pt idx="4">
                  <c:v>10000</c:v>
                </c:pt>
                <c:pt idx="5">
                  <c:v>100000</c:v>
                </c:pt>
                <c:pt idx="6">
                  <c:v>5000</c:v>
                </c:pt>
                <c:pt idx="7">
                  <c:v>1000</c:v>
                </c:pt>
                <c:pt idx="8">
                  <c:v>3000</c:v>
                </c:pt>
                <c:pt idx="9">
                  <c:v>84764</c:v>
                </c:pt>
                <c:pt idx="10">
                  <c:v>70000</c:v>
                </c:pt>
                <c:pt idx="11">
                  <c:v>15000</c:v>
                </c:pt>
                <c:pt idx="12">
                  <c:v>92000</c:v>
                </c:pt>
                <c:pt idx="13">
                  <c:v>2000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7B27-4225-9BD2-B658C4603E6D}"/>
            </c:ext>
          </c:extLst>
        </c:ser>
        <c:ser>
          <c:idx val="3"/>
          <c:order val="3"/>
          <c:tx>
            <c:strRef>
              <c:f>Sheet1!$E$2</c:f>
              <c:strCache>
                <c:ptCount val="1"/>
                <c:pt idx="0">
                  <c:v>2007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Sheet1!$A$3:$A$17</c:f>
              <c:strCache>
                <c:ptCount val="14"/>
                <c:pt idx="0">
                  <c:v>Benin</c:v>
                </c:pt>
                <c:pt idx="1">
                  <c:v>Burkina Faso</c:v>
                </c:pt>
                <c:pt idx="2">
                  <c:v>Cote d Ivoire</c:v>
                </c:pt>
                <c:pt idx="3">
                  <c:v>Gambia</c:v>
                </c:pt>
                <c:pt idx="4">
                  <c:v>Ghana</c:v>
                </c:pt>
                <c:pt idx="5">
                  <c:v>Guinea Bissau</c:v>
                </c:pt>
                <c:pt idx="6">
                  <c:v>Guinea Conakry</c:v>
                </c:pt>
                <c:pt idx="7">
                  <c:v>Kenya</c:v>
                </c:pt>
                <c:pt idx="8">
                  <c:v>Mali</c:v>
                </c:pt>
                <c:pt idx="9">
                  <c:v>Mozambique</c:v>
                </c:pt>
                <c:pt idx="10">
                  <c:v>Nigeria</c:v>
                </c:pt>
                <c:pt idx="11">
                  <c:v>Senegal</c:v>
                </c:pt>
                <c:pt idx="12">
                  <c:v>Tanzania</c:v>
                </c:pt>
                <c:pt idx="13">
                  <c:v>Togo</c:v>
                </c:pt>
              </c:strCache>
            </c:strRef>
          </c:cat>
          <c:val>
            <c:numRef>
              <c:f>Sheet1!$E$3:$E$17</c:f>
              <c:numCache>
                <c:formatCode>_(* #,##0_);_(* \(#,##0\);_(* "-"_);_(@_)</c:formatCode>
                <c:ptCount val="15"/>
                <c:pt idx="0">
                  <c:v>75000</c:v>
                </c:pt>
                <c:pt idx="1">
                  <c:v>10000</c:v>
                </c:pt>
                <c:pt idx="2">
                  <c:v>290000</c:v>
                </c:pt>
                <c:pt idx="3">
                  <c:v>2000</c:v>
                </c:pt>
                <c:pt idx="4">
                  <c:v>12500</c:v>
                </c:pt>
                <c:pt idx="5">
                  <c:v>145000</c:v>
                </c:pt>
                <c:pt idx="6">
                  <c:v>5000</c:v>
                </c:pt>
                <c:pt idx="7">
                  <c:v>5000</c:v>
                </c:pt>
                <c:pt idx="8">
                  <c:v>3000</c:v>
                </c:pt>
                <c:pt idx="9">
                  <c:v>94677</c:v>
                </c:pt>
                <c:pt idx="10">
                  <c:v>71000</c:v>
                </c:pt>
                <c:pt idx="11">
                  <c:v>17500</c:v>
                </c:pt>
                <c:pt idx="12">
                  <c:v>92600</c:v>
                </c:pt>
                <c:pt idx="13">
                  <c:v>2000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7B27-4225-9BD2-B658C4603E6D}"/>
            </c:ext>
          </c:extLst>
        </c:ser>
        <c:ser>
          <c:idx val="4"/>
          <c:order val="4"/>
          <c:tx>
            <c:strRef>
              <c:f>Sheet1!$F$2</c:f>
              <c:strCache>
                <c:ptCount val="1"/>
                <c:pt idx="0">
                  <c:v>2008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strRef>
              <c:f>Sheet1!$A$3:$A$17</c:f>
              <c:strCache>
                <c:ptCount val="14"/>
                <c:pt idx="0">
                  <c:v>Benin</c:v>
                </c:pt>
                <c:pt idx="1">
                  <c:v>Burkina Faso</c:v>
                </c:pt>
                <c:pt idx="2">
                  <c:v>Cote d Ivoire</c:v>
                </c:pt>
                <c:pt idx="3">
                  <c:v>Gambia</c:v>
                </c:pt>
                <c:pt idx="4">
                  <c:v>Ghana</c:v>
                </c:pt>
                <c:pt idx="5">
                  <c:v>Guinea Bissau</c:v>
                </c:pt>
                <c:pt idx="6">
                  <c:v>Guinea Conakry</c:v>
                </c:pt>
                <c:pt idx="7">
                  <c:v>Kenya</c:v>
                </c:pt>
                <c:pt idx="8">
                  <c:v>Mali</c:v>
                </c:pt>
                <c:pt idx="9">
                  <c:v>Mozambique</c:v>
                </c:pt>
                <c:pt idx="10">
                  <c:v>Nigeria</c:v>
                </c:pt>
                <c:pt idx="11">
                  <c:v>Senegal</c:v>
                </c:pt>
                <c:pt idx="12">
                  <c:v>Tanzania</c:v>
                </c:pt>
                <c:pt idx="13">
                  <c:v>Togo</c:v>
                </c:pt>
              </c:strCache>
            </c:strRef>
          </c:cat>
          <c:val>
            <c:numRef>
              <c:f>Sheet1!$F$3:$F$17</c:f>
              <c:numCache>
                <c:formatCode>General</c:formatCode>
                <c:ptCount val="15"/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7B27-4225-9BD2-B658C4603E6D}"/>
            </c:ext>
          </c:extLst>
        </c:ser>
        <c:ser>
          <c:idx val="5"/>
          <c:order val="5"/>
          <c:tx>
            <c:strRef>
              <c:f>Sheet1!$G$2</c:f>
              <c:strCache>
                <c:ptCount val="1"/>
                <c:pt idx="0">
                  <c:v>2009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strRef>
              <c:f>Sheet1!$A$3:$A$17</c:f>
              <c:strCache>
                <c:ptCount val="14"/>
                <c:pt idx="0">
                  <c:v>Benin</c:v>
                </c:pt>
                <c:pt idx="1">
                  <c:v>Burkina Faso</c:v>
                </c:pt>
                <c:pt idx="2">
                  <c:v>Cote d Ivoire</c:v>
                </c:pt>
                <c:pt idx="3">
                  <c:v>Gambia</c:v>
                </c:pt>
                <c:pt idx="4">
                  <c:v>Ghana</c:v>
                </c:pt>
                <c:pt idx="5">
                  <c:v>Guinea Bissau</c:v>
                </c:pt>
                <c:pt idx="6">
                  <c:v>Guinea Conakry</c:v>
                </c:pt>
                <c:pt idx="7">
                  <c:v>Kenya</c:v>
                </c:pt>
                <c:pt idx="8">
                  <c:v>Mali</c:v>
                </c:pt>
                <c:pt idx="9">
                  <c:v>Mozambique</c:v>
                </c:pt>
                <c:pt idx="10">
                  <c:v>Nigeria</c:v>
                </c:pt>
                <c:pt idx="11">
                  <c:v>Senegal</c:v>
                </c:pt>
                <c:pt idx="12">
                  <c:v>Tanzania</c:v>
                </c:pt>
                <c:pt idx="13">
                  <c:v>Togo</c:v>
                </c:pt>
              </c:strCache>
            </c:strRef>
          </c:cat>
          <c:val>
            <c:numRef>
              <c:f>Sheet1!$G$3:$G$17</c:f>
              <c:numCache>
                <c:formatCode>General</c:formatCode>
                <c:ptCount val="15"/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7B27-4225-9BD2-B658C4603E6D}"/>
            </c:ext>
          </c:extLst>
        </c:ser>
        <c:ser>
          <c:idx val="6"/>
          <c:order val="6"/>
          <c:tx>
            <c:strRef>
              <c:f>Sheet1!$H$2</c:f>
              <c:strCache>
                <c:ptCount val="1"/>
                <c:pt idx="0">
                  <c:v>2010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cat>
            <c:strRef>
              <c:f>Sheet1!$A$3:$A$17</c:f>
              <c:strCache>
                <c:ptCount val="14"/>
                <c:pt idx="0">
                  <c:v>Benin</c:v>
                </c:pt>
                <c:pt idx="1">
                  <c:v>Burkina Faso</c:v>
                </c:pt>
                <c:pt idx="2">
                  <c:v>Cote d Ivoire</c:v>
                </c:pt>
                <c:pt idx="3">
                  <c:v>Gambia</c:v>
                </c:pt>
                <c:pt idx="4">
                  <c:v>Ghana</c:v>
                </c:pt>
                <c:pt idx="5">
                  <c:v>Guinea Bissau</c:v>
                </c:pt>
                <c:pt idx="6">
                  <c:v>Guinea Conakry</c:v>
                </c:pt>
                <c:pt idx="7">
                  <c:v>Kenya</c:v>
                </c:pt>
                <c:pt idx="8">
                  <c:v>Mali</c:v>
                </c:pt>
                <c:pt idx="9">
                  <c:v>Mozambique</c:v>
                </c:pt>
                <c:pt idx="10">
                  <c:v>Nigeria</c:v>
                </c:pt>
                <c:pt idx="11">
                  <c:v>Senegal</c:v>
                </c:pt>
                <c:pt idx="12">
                  <c:v>Tanzania</c:v>
                </c:pt>
                <c:pt idx="13">
                  <c:v>Togo</c:v>
                </c:pt>
              </c:strCache>
            </c:strRef>
          </c:cat>
          <c:val>
            <c:numRef>
              <c:f>Sheet1!$H$3:$H$17</c:f>
              <c:numCache>
                <c:formatCode>_(* #,##0_);_(* \(#,##0\);_(* "-"_);_(@_)</c:formatCode>
                <c:ptCount val="15"/>
                <c:pt idx="0">
                  <c:v>70000</c:v>
                </c:pt>
                <c:pt idx="1">
                  <c:v>10000</c:v>
                </c:pt>
                <c:pt idx="2">
                  <c:v>335000</c:v>
                </c:pt>
                <c:pt idx="3">
                  <c:v>3000</c:v>
                </c:pt>
                <c:pt idx="4">
                  <c:v>25000</c:v>
                </c:pt>
                <c:pt idx="5">
                  <c:v>150000</c:v>
                </c:pt>
                <c:pt idx="6">
                  <c:v>5500</c:v>
                </c:pt>
                <c:pt idx="7">
                  <c:v>11000</c:v>
                </c:pt>
                <c:pt idx="8">
                  <c:v>3500</c:v>
                </c:pt>
                <c:pt idx="9">
                  <c:v>96570</c:v>
                </c:pt>
                <c:pt idx="10">
                  <c:v>70000</c:v>
                </c:pt>
                <c:pt idx="11">
                  <c:v>35000</c:v>
                </c:pt>
                <c:pt idx="12">
                  <c:v>98000</c:v>
                </c:pt>
                <c:pt idx="13">
                  <c:v>3000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7B27-4225-9BD2-B658C4603E6D}"/>
            </c:ext>
          </c:extLst>
        </c:ser>
        <c:ser>
          <c:idx val="7"/>
          <c:order val="7"/>
          <c:tx>
            <c:strRef>
              <c:f>Sheet1!$I$2</c:f>
              <c:strCache>
                <c:ptCount val="1"/>
                <c:pt idx="0">
                  <c:v>2011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cat>
            <c:strRef>
              <c:f>Sheet1!$A$3:$A$17</c:f>
              <c:strCache>
                <c:ptCount val="14"/>
                <c:pt idx="0">
                  <c:v>Benin</c:v>
                </c:pt>
                <c:pt idx="1">
                  <c:v>Burkina Faso</c:v>
                </c:pt>
                <c:pt idx="2">
                  <c:v>Cote d Ivoire</c:v>
                </c:pt>
                <c:pt idx="3">
                  <c:v>Gambia</c:v>
                </c:pt>
                <c:pt idx="4">
                  <c:v>Ghana</c:v>
                </c:pt>
                <c:pt idx="5">
                  <c:v>Guinea Bissau</c:v>
                </c:pt>
                <c:pt idx="6">
                  <c:v>Guinea Conakry</c:v>
                </c:pt>
                <c:pt idx="7">
                  <c:v>Kenya</c:v>
                </c:pt>
                <c:pt idx="8">
                  <c:v>Mali</c:v>
                </c:pt>
                <c:pt idx="9">
                  <c:v>Mozambique</c:v>
                </c:pt>
                <c:pt idx="10">
                  <c:v>Nigeria</c:v>
                </c:pt>
                <c:pt idx="11">
                  <c:v>Senegal</c:v>
                </c:pt>
                <c:pt idx="12">
                  <c:v>Tanzania</c:v>
                </c:pt>
                <c:pt idx="13">
                  <c:v>Togo</c:v>
                </c:pt>
              </c:strCache>
            </c:strRef>
          </c:cat>
          <c:val>
            <c:numRef>
              <c:f>Sheet1!$I$3:$I$17</c:f>
              <c:numCache>
                <c:formatCode>_(* #,##0_);_(* \(#,##0\);_(* "-"_);_(@_)</c:formatCode>
                <c:ptCount val="15"/>
                <c:pt idx="0">
                  <c:v>72000</c:v>
                </c:pt>
                <c:pt idx="1">
                  <c:v>12000</c:v>
                </c:pt>
                <c:pt idx="2">
                  <c:v>385000</c:v>
                </c:pt>
                <c:pt idx="3">
                  <c:v>4000</c:v>
                </c:pt>
                <c:pt idx="4">
                  <c:v>30000</c:v>
                </c:pt>
                <c:pt idx="5">
                  <c:v>190000</c:v>
                </c:pt>
                <c:pt idx="6">
                  <c:v>6000</c:v>
                </c:pt>
                <c:pt idx="7">
                  <c:v>8000</c:v>
                </c:pt>
                <c:pt idx="8">
                  <c:v>3500</c:v>
                </c:pt>
                <c:pt idx="9">
                  <c:v>112700</c:v>
                </c:pt>
                <c:pt idx="10">
                  <c:v>85000</c:v>
                </c:pt>
                <c:pt idx="11">
                  <c:v>28000</c:v>
                </c:pt>
                <c:pt idx="12">
                  <c:v>157000</c:v>
                </c:pt>
                <c:pt idx="13">
                  <c:v>4000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7B27-4225-9BD2-B658C4603E6D}"/>
            </c:ext>
          </c:extLst>
        </c:ser>
        <c:ser>
          <c:idx val="8"/>
          <c:order val="8"/>
          <c:tx>
            <c:strRef>
              <c:f>Sheet1!$J$2</c:f>
              <c:strCache>
                <c:ptCount val="1"/>
                <c:pt idx="0">
                  <c:v>2012</c:v>
                </c:pt>
              </c:strCache>
            </c:strRef>
          </c:tx>
          <c:spPr>
            <a:ln w="2857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60000"/>
                </a:schemeClr>
              </a:solidFill>
              <a:ln w="9525">
                <a:solidFill>
                  <a:schemeClr val="accent3">
                    <a:lumMod val="60000"/>
                  </a:schemeClr>
                </a:solidFill>
              </a:ln>
              <a:effectLst/>
            </c:spPr>
          </c:marker>
          <c:cat>
            <c:strRef>
              <c:f>Sheet1!$A$3:$A$17</c:f>
              <c:strCache>
                <c:ptCount val="14"/>
                <c:pt idx="0">
                  <c:v>Benin</c:v>
                </c:pt>
                <c:pt idx="1">
                  <c:v>Burkina Faso</c:v>
                </c:pt>
                <c:pt idx="2">
                  <c:v>Cote d Ivoire</c:v>
                </c:pt>
                <c:pt idx="3">
                  <c:v>Gambia</c:v>
                </c:pt>
                <c:pt idx="4">
                  <c:v>Ghana</c:v>
                </c:pt>
                <c:pt idx="5">
                  <c:v>Guinea Bissau</c:v>
                </c:pt>
                <c:pt idx="6">
                  <c:v>Guinea Conakry</c:v>
                </c:pt>
                <c:pt idx="7">
                  <c:v>Kenya</c:v>
                </c:pt>
                <c:pt idx="8">
                  <c:v>Mali</c:v>
                </c:pt>
                <c:pt idx="9">
                  <c:v>Mozambique</c:v>
                </c:pt>
                <c:pt idx="10">
                  <c:v>Nigeria</c:v>
                </c:pt>
                <c:pt idx="11">
                  <c:v>Senegal</c:v>
                </c:pt>
                <c:pt idx="12">
                  <c:v>Tanzania</c:v>
                </c:pt>
                <c:pt idx="13">
                  <c:v>Togo</c:v>
                </c:pt>
              </c:strCache>
            </c:strRef>
          </c:cat>
          <c:val>
            <c:numRef>
              <c:f>Sheet1!$J$3:$J$17</c:f>
              <c:numCache>
                <c:formatCode>_(* #,##0_);_(* \(#,##0\);_(* "-"_);_(@_)</c:formatCode>
                <c:ptCount val="15"/>
                <c:pt idx="0">
                  <c:v>92000</c:v>
                </c:pt>
                <c:pt idx="1">
                  <c:v>12000</c:v>
                </c:pt>
                <c:pt idx="2">
                  <c:v>460000</c:v>
                </c:pt>
                <c:pt idx="3">
                  <c:v>5500</c:v>
                </c:pt>
                <c:pt idx="4">
                  <c:v>40000</c:v>
                </c:pt>
                <c:pt idx="5">
                  <c:v>176400</c:v>
                </c:pt>
                <c:pt idx="6">
                  <c:v>8000</c:v>
                </c:pt>
                <c:pt idx="7">
                  <c:v>13000</c:v>
                </c:pt>
                <c:pt idx="8">
                  <c:v>3000</c:v>
                </c:pt>
                <c:pt idx="9">
                  <c:v>65000</c:v>
                </c:pt>
                <c:pt idx="10">
                  <c:v>80000</c:v>
                </c:pt>
                <c:pt idx="11">
                  <c:v>29000</c:v>
                </c:pt>
                <c:pt idx="12">
                  <c:v>129000</c:v>
                </c:pt>
                <c:pt idx="13">
                  <c:v>5000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8-7B27-4225-9BD2-B658C4603E6D}"/>
            </c:ext>
          </c:extLst>
        </c:ser>
        <c:ser>
          <c:idx val="9"/>
          <c:order val="9"/>
          <c:tx>
            <c:strRef>
              <c:f>Sheet1!$K$2</c:f>
              <c:strCache>
                <c:ptCount val="1"/>
                <c:pt idx="0">
                  <c:v>2013</c:v>
                </c:pt>
              </c:strCache>
            </c:strRef>
          </c:tx>
          <c:spPr>
            <a:ln w="2857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>
                  <a:lumMod val="60000"/>
                </a:schemeClr>
              </a:solidFill>
              <a:ln w="9525">
                <a:solidFill>
                  <a:schemeClr val="accent4">
                    <a:lumMod val="60000"/>
                  </a:schemeClr>
                </a:solidFill>
              </a:ln>
              <a:effectLst/>
            </c:spPr>
          </c:marker>
          <c:cat>
            <c:strRef>
              <c:f>Sheet1!$A$3:$A$17</c:f>
              <c:strCache>
                <c:ptCount val="14"/>
                <c:pt idx="0">
                  <c:v>Benin</c:v>
                </c:pt>
                <c:pt idx="1">
                  <c:v>Burkina Faso</c:v>
                </c:pt>
                <c:pt idx="2">
                  <c:v>Cote d Ivoire</c:v>
                </c:pt>
                <c:pt idx="3">
                  <c:v>Gambia</c:v>
                </c:pt>
                <c:pt idx="4">
                  <c:v>Ghana</c:v>
                </c:pt>
                <c:pt idx="5">
                  <c:v>Guinea Bissau</c:v>
                </c:pt>
                <c:pt idx="6">
                  <c:v>Guinea Conakry</c:v>
                </c:pt>
                <c:pt idx="7">
                  <c:v>Kenya</c:v>
                </c:pt>
                <c:pt idx="8">
                  <c:v>Mali</c:v>
                </c:pt>
                <c:pt idx="9">
                  <c:v>Mozambique</c:v>
                </c:pt>
                <c:pt idx="10">
                  <c:v>Nigeria</c:v>
                </c:pt>
                <c:pt idx="11">
                  <c:v>Senegal</c:v>
                </c:pt>
                <c:pt idx="12">
                  <c:v>Tanzania</c:v>
                </c:pt>
                <c:pt idx="13">
                  <c:v>Togo</c:v>
                </c:pt>
              </c:strCache>
            </c:strRef>
          </c:cat>
          <c:val>
            <c:numRef>
              <c:f>Sheet1!$K$3:$K$17</c:f>
              <c:numCache>
                <c:formatCode>_(* #,##0_);_(* \(#,##0\);_(* "-"_);_(@_)</c:formatCode>
                <c:ptCount val="15"/>
                <c:pt idx="0">
                  <c:v>102000</c:v>
                </c:pt>
                <c:pt idx="1">
                  <c:v>30000</c:v>
                </c:pt>
                <c:pt idx="2">
                  <c:v>425000</c:v>
                </c:pt>
                <c:pt idx="3">
                  <c:v>7000</c:v>
                </c:pt>
                <c:pt idx="4">
                  <c:v>60000</c:v>
                </c:pt>
                <c:pt idx="5">
                  <c:v>185000</c:v>
                </c:pt>
                <c:pt idx="6">
                  <c:v>8000</c:v>
                </c:pt>
                <c:pt idx="7">
                  <c:v>8000</c:v>
                </c:pt>
                <c:pt idx="8">
                  <c:v>2500</c:v>
                </c:pt>
                <c:pt idx="9">
                  <c:v>83026</c:v>
                </c:pt>
                <c:pt idx="10">
                  <c:v>80000</c:v>
                </c:pt>
                <c:pt idx="11">
                  <c:v>35000</c:v>
                </c:pt>
                <c:pt idx="12">
                  <c:v>135000</c:v>
                </c:pt>
                <c:pt idx="13">
                  <c:v>6000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9-7B27-4225-9BD2-B658C4603E6D}"/>
            </c:ext>
          </c:extLst>
        </c:ser>
        <c:ser>
          <c:idx val="10"/>
          <c:order val="10"/>
          <c:tx>
            <c:strRef>
              <c:f>Sheet1!$L$2</c:f>
              <c:strCache>
                <c:ptCount val="1"/>
                <c:pt idx="0">
                  <c:v>2014</c:v>
                </c:pt>
              </c:strCache>
            </c:strRef>
          </c:tx>
          <c:spPr>
            <a:ln w="28575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>
                  <a:lumMod val="60000"/>
                </a:schemeClr>
              </a:solidFill>
              <a:ln w="9525">
                <a:solidFill>
                  <a:schemeClr val="accent5">
                    <a:lumMod val="60000"/>
                  </a:schemeClr>
                </a:solidFill>
              </a:ln>
              <a:effectLst/>
            </c:spPr>
          </c:marker>
          <c:cat>
            <c:strRef>
              <c:f>Sheet1!$A$3:$A$17</c:f>
              <c:strCache>
                <c:ptCount val="14"/>
                <c:pt idx="0">
                  <c:v>Benin</c:v>
                </c:pt>
                <c:pt idx="1">
                  <c:v>Burkina Faso</c:v>
                </c:pt>
                <c:pt idx="2">
                  <c:v>Cote d Ivoire</c:v>
                </c:pt>
                <c:pt idx="3">
                  <c:v>Gambia</c:v>
                </c:pt>
                <c:pt idx="4">
                  <c:v>Ghana</c:v>
                </c:pt>
                <c:pt idx="5">
                  <c:v>Guinea Bissau</c:v>
                </c:pt>
                <c:pt idx="6">
                  <c:v>Guinea Conakry</c:v>
                </c:pt>
                <c:pt idx="7">
                  <c:v>Kenya</c:v>
                </c:pt>
                <c:pt idx="8">
                  <c:v>Mali</c:v>
                </c:pt>
                <c:pt idx="9">
                  <c:v>Mozambique</c:v>
                </c:pt>
                <c:pt idx="10">
                  <c:v>Nigeria</c:v>
                </c:pt>
                <c:pt idx="11">
                  <c:v>Senegal</c:v>
                </c:pt>
                <c:pt idx="12">
                  <c:v>Tanzania</c:v>
                </c:pt>
                <c:pt idx="13">
                  <c:v>Togo</c:v>
                </c:pt>
              </c:strCache>
            </c:strRef>
          </c:cat>
          <c:val>
            <c:numRef>
              <c:f>Sheet1!$L$3:$L$17</c:f>
              <c:numCache>
                <c:formatCode>_(* #,##0_);_(* \(#,##0\);_(* "-"_);_(@_)</c:formatCode>
                <c:ptCount val="15"/>
                <c:pt idx="0">
                  <c:v>110000</c:v>
                </c:pt>
                <c:pt idx="1">
                  <c:v>40000</c:v>
                </c:pt>
                <c:pt idx="2">
                  <c:v>525000</c:v>
                </c:pt>
                <c:pt idx="3">
                  <c:v>8000</c:v>
                </c:pt>
                <c:pt idx="4">
                  <c:v>68000</c:v>
                </c:pt>
                <c:pt idx="5">
                  <c:v>119000</c:v>
                </c:pt>
                <c:pt idx="6">
                  <c:v>10000</c:v>
                </c:pt>
                <c:pt idx="7">
                  <c:v>10000</c:v>
                </c:pt>
                <c:pt idx="8">
                  <c:v>3500</c:v>
                </c:pt>
                <c:pt idx="9">
                  <c:v>63000</c:v>
                </c:pt>
                <c:pt idx="10">
                  <c:v>120000</c:v>
                </c:pt>
                <c:pt idx="11">
                  <c:v>30000</c:v>
                </c:pt>
                <c:pt idx="12">
                  <c:v>90000</c:v>
                </c:pt>
                <c:pt idx="13">
                  <c:v>6264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A-7B27-4225-9BD2-B658C4603E6D}"/>
            </c:ext>
          </c:extLst>
        </c:ser>
        <c:ser>
          <c:idx val="11"/>
          <c:order val="11"/>
          <c:tx>
            <c:strRef>
              <c:f>Sheet1!$M$2</c:f>
              <c:strCache>
                <c:ptCount val="1"/>
                <c:pt idx="0">
                  <c:v>2015</c:v>
                </c:pt>
              </c:strCache>
            </c:strRef>
          </c:tx>
          <c:spPr>
            <a:ln w="28575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60000"/>
                </a:schemeClr>
              </a:solidFill>
              <a:ln w="9525">
                <a:solidFill>
                  <a:schemeClr val="accent6">
                    <a:lumMod val="60000"/>
                  </a:schemeClr>
                </a:solidFill>
              </a:ln>
              <a:effectLst/>
            </c:spPr>
          </c:marker>
          <c:cat>
            <c:strRef>
              <c:f>Sheet1!$A$3:$A$17</c:f>
              <c:strCache>
                <c:ptCount val="14"/>
                <c:pt idx="0">
                  <c:v>Benin</c:v>
                </c:pt>
                <c:pt idx="1">
                  <c:v>Burkina Faso</c:v>
                </c:pt>
                <c:pt idx="2">
                  <c:v>Cote d Ivoire</c:v>
                </c:pt>
                <c:pt idx="3">
                  <c:v>Gambia</c:v>
                </c:pt>
                <c:pt idx="4">
                  <c:v>Ghana</c:v>
                </c:pt>
                <c:pt idx="5">
                  <c:v>Guinea Bissau</c:v>
                </c:pt>
                <c:pt idx="6">
                  <c:v>Guinea Conakry</c:v>
                </c:pt>
                <c:pt idx="7">
                  <c:v>Kenya</c:v>
                </c:pt>
                <c:pt idx="8">
                  <c:v>Mali</c:v>
                </c:pt>
                <c:pt idx="9">
                  <c:v>Mozambique</c:v>
                </c:pt>
                <c:pt idx="10">
                  <c:v>Nigeria</c:v>
                </c:pt>
                <c:pt idx="11">
                  <c:v>Senegal</c:v>
                </c:pt>
                <c:pt idx="12">
                  <c:v>Tanzania</c:v>
                </c:pt>
                <c:pt idx="13">
                  <c:v>Togo</c:v>
                </c:pt>
              </c:strCache>
            </c:strRef>
          </c:cat>
          <c:val>
            <c:numRef>
              <c:f>Sheet1!$M$3:$M$17</c:f>
              <c:numCache>
                <c:formatCode>_(* #,##0_);_(* \(#,##0\);_(* "-"_);_(@_)</c:formatCode>
                <c:ptCount val="15"/>
                <c:pt idx="0">
                  <c:v>110000</c:v>
                </c:pt>
                <c:pt idx="1">
                  <c:v>70000</c:v>
                </c:pt>
                <c:pt idx="2">
                  <c:v>750000</c:v>
                </c:pt>
                <c:pt idx="3">
                  <c:v>11000</c:v>
                </c:pt>
                <c:pt idx="4">
                  <c:v>60000</c:v>
                </c:pt>
                <c:pt idx="5">
                  <c:v>250000</c:v>
                </c:pt>
                <c:pt idx="6">
                  <c:v>17000</c:v>
                </c:pt>
                <c:pt idx="7">
                  <c:v>5000</c:v>
                </c:pt>
                <c:pt idx="8">
                  <c:v>38000</c:v>
                </c:pt>
                <c:pt idx="9">
                  <c:v>80000</c:v>
                </c:pt>
                <c:pt idx="10">
                  <c:v>144000</c:v>
                </c:pt>
                <c:pt idx="11">
                  <c:v>40000</c:v>
                </c:pt>
                <c:pt idx="12">
                  <c:v>145000</c:v>
                </c:pt>
                <c:pt idx="13">
                  <c:v>14000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B-7B27-4225-9BD2-B658C4603E6D}"/>
            </c:ext>
          </c:extLst>
        </c:ser>
        <c:ser>
          <c:idx val="12"/>
          <c:order val="12"/>
          <c:tx>
            <c:strRef>
              <c:f>Sheet1!$N$2</c:f>
              <c:strCache>
                <c:ptCount val="1"/>
                <c:pt idx="0">
                  <c:v>2016</c:v>
                </c:pt>
              </c:strCache>
            </c:strRef>
          </c:tx>
          <c:spPr>
            <a:ln w="28575" cap="rnd">
              <a:solidFill>
                <a:schemeClr val="accent1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80000"/>
                  <a:lumOff val="20000"/>
                </a:schemeClr>
              </a:solidFill>
              <a:ln w="9525">
                <a:solidFill>
                  <a:schemeClr val="accent1">
                    <a:lumMod val="80000"/>
                    <a:lumOff val="20000"/>
                  </a:schemeClr>
                </a:solidFill>
              </a:ln>
              <a:effectLst/>
            </c:spPr>
          </c:marker>
          <c:cat>
            <c:strRef>
              <c:f>Sheet1!$A$3:$A$17</c:f>
              <c:strCache>
                <c:ptCount val="14"/>
                <c:pt idx="0">
                  <c:v>Benin</c:v>
                </c:pt>
                <c:pt idx="1">
                  <c:v>Burkina Faso</c:v>
                </c:pt>
                <c:pt idx="2">
                  <c:v>Cote d Ivoire</c:v>
                </c:pt>
                <c:pt idx="3">
                  <c:v>Gambia</c:v>
                </c:pt>
                <c:pt idx="4">
                  <c:v>Ghana</c:v>
                </c:pt>
                <c:pt idx="5">
                  <c:v>Guinea Bissau</c:v>
                </c:pt>
                <c:pt idx="6">
                  <c:v>Guinea Conakry</c:v>
                </c:pt>
                <c:pt idx="7">
                  <c:v>Kenya</c:v>
                </c:pt>
                <c:pt idx="8">
                  <c:v>Mali</c:v>
                </c:pt>
                <c:pt idx="9">
                  <c:v>Mozambique</c:v>
                </c:pt>
                <c:pt idx="10">
                  <c:v>Nigeria</c:v>
                </c:pt>
                <c:pt idx="11">
                  <c:v>Senegal</c:v>
                </c:pt>
                <c:pt idx="12">
                  <c:v>Tanzania</c:v>
                </c:pt>
                <c:pt idx="13">
                  <c:v>Togo</c:v>
                </c:pt>
              </c:strCache>
            </c:strRef>
          </c:cat>
          <c:val>
            <c:numRef>
              <c:f>Sheet1!$N$3:$N$17</c:f>
              <c:numCache>
                <c:formatCode>_(* #,##0_);_(* \(#,##0\);_(* "-"_);_(@_)</c:formatCode>
                <c:ptCount val="15"/>
                <c:pt idx="0">
                  <c:v>125000</c:v>
                </c:pt>
                <c:pt idx="1">
                  <c:v>50000</c:v>
                </c:pt>
                <c:pt idx="2">
                  <c:v>630000</c:v>
                </c:pt>
                <c:pt idx="3">
                  <c:v>10000</c:v>
                </c:pt>
                <c:pt idx="4">
                  <c:v>50000</c:v>
                </c:pt>
                <c:pt idx="5">
                  <c:v>225000</c:v>
                </c:pt>
                <c:pt idx="6">
                  <c:v>30000</c:v>
                </c:pt>
                <c:pt idx="7">
                  <c:v>6000</c:v>
                </c:pt>
                <c:pt idx="8">
                  <c:v>40000</c:v>
                </c:pt>
                <c:pt idx="9">
                  <c:v>104000</c:v>
                </c:pt>
                <c:pt idx="10">
                  <c:v>160000</c:v>
                </c:pt>
                <c:pt idx="11">
                  <c:v>45000</c:v>
                </c:pt>
                <c:pt idx="12">
                  <c:v>125000</c:v>
                </c:pt>
                <c:pt idx="13">
                  <c:v>14000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C-7B27-4225-9BD2-B658C4603E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9525" cap="flat" cmpd="sng" algn="ctr">
              <a:solidFill>
                <a:schemeClr val="tx1">
                  <a:lumMod val="75000"/>
                  <a:lumOff val="25000"/>
                </a:schemeClr>
              </a:solidFill>
              <a:round/>
            </a:ln>
            <a:effectLst/>
          </c:spPr>
        </c:hiLowLines>
        <c:marker val="1"/>
        <c:smooth val="0"/>
        <c:axId val="-981721264"/>
        <c:axId val="-981720720"/>
      </c:lineChart>
      <c:catAx>
        <c:axId val="-98172126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/>
                  <a:t>Pays 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-981720720"/>
        <c:crosses val="autoZero"/>
        <c:auto val="1"/>
        <c:lblAlgn val="ctr"/>
        <c:lblOffset val="100"/>
        <c:noMultiLvlLbl val="0"/>
      </c:catAx>
      <c:valAx>
        <c:axId val="-9817207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1"/>
                  <a:t>Production (Mt)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_(* #,##0_);_(* \(#,##0\);_(* &quot;-&quot;_);_(@_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-981721264"/>
        <c:crosses val="autoZero"/>
        <c:crossBetween val="between"/>
      </c:valAx>
      <c:spPr>
        <a:noFill/>
        <a:ln w="6350">
          <a:noFill/>
        </a:ln>
        <a:effectLst/>
      </c:spPr>
    </c:plotArea>
    <c:legend>
      <c:legendPos val="tr"/>
      <c:layout>
        <c:manualLayout>
          <c:xMode val="edge"/>
          <c:yMode val="edge"/>
          <c:x val="0.87025475421600296"/>
          <c:y val="0.147256694970607"/>
          <c:w val="0.12974524578399699"/>
          <c:h val="0.80136033779578997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fr-F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0.50167</cdr:x>
      <cdr:y>0.15065</cdr:y>
    </cdr:from>
    <cdr:to>
      <cdr:x>0.92443</cdr:x>
      <cdr:y>0.68595</cdr:y>
    </cdr:to>
    <cdr:sp macro="" textlink="">
      <cdr:nvSpPr>
        <cdr:cNvPr id="2" name="Straight Connector 1"/>
        <cdr:cNvSpPr/>
      </cdr:nvSpPr>
      <cdr:spPr>
        <a:xfrm xmlns:a="http://schemas.openxmlformats.org/drawingml/2006/main" rot="16200000" flipH="1" flipV="1">
          <a:off x="4947297" y="266047"/>
          <a:ext cx="2736341" cy="3744398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rgbClr val="1EB71B"/>
          </a:solidFill>
          <a:prstDash val="lgDash"/>
          <a:headEnd type="oval" w="med" len="med"/>
          <a:tailEnd type="oval" w="med" len="med"/>
        </a:ln>
      </cdr:spPr>
      <cdr:style>
        <a:lnRef xmlns:a="http://schemas.openxmlformats.org/drawingml/2006/main" idx="3">
          <a:schemeClr val="accent6"/>
        </a:lnRef>
        <a:fillRef xmlns:a="http://schemas.openxmlformats.org/drawingml/2006/main" idx="0">
          <a:schemeClr val="accent6"/>
        </a:fillRef>
        <a:effectRef xmlns:a="http://schemas.openxmlformats.org/drawingml/2006/main" idx="2">
          <a:schemeClr val="accent6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indent="0"/>
          <a:endParaRPr lang="en-US" sz="1100">
            <a:solidFill>
              <a:schemeClr val="tx1"/>
            </a:solidFill>
            <a:latin typeface="+mn-lt"/>
            <a:ea typeface="+mn-ea"/>
            <a:cs typeface="+mn-cs"/>
          </a:endParaRPr>
        </a:p>
      </cdr:txBody>
    </cdr:sp>
  </cdr:relSizeAnchor>
  <cdr:relSizeAnchor xmlns:cdr="http://schemas.openxmlformats.org/drawingml/2006/chartDrawing">
    <cdr:from>
      <cdr:x>0.31125</cdr:x>
      <cdr:y>0.40418</cdr:y>
    </cdr:from>
    <cdr:to>
      <cdr:x>0.4752</cdr:x>
      <cdr:y>0.66207</cdr:y>
    </cdr:to>
    <cdr:sp macro="" textlink="">
      <cdr:nvSpPr>
        <cdr:cNvPr id="3" name="Straight Connector 2"/>
        <cdr:cNvSpPr/>
      </cdr:nvSpPr>
      <cdr:spPr>
        <a:xfrm xmlns:a="http://schemas.openxmlformats.org/drawingml/2006/main" rot="16200000" flipH="1">
          <a:off x="2823625" y="1999176"/>
          <a:ext cx="1318251" cy="1452104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rgbClr val="C00000"/>
          </a:solidFill>
          <a:prstDash val="lgDash"/>
          <a:headEnd type="oval" w="med" len="med"/>
          <a:tailEnd type="oval" w="med" len="med"/>
        </a:ln>
      </cdr:spPr>
      <cdr:style>
        <a:lnRef xmlns:a="http://schemas.openxmlformats.org/drawingml/2006/main" idx="3">
          <a:schemeClr val="accent6"/>
        </a:lnRef>
        <a:fillRef xmlns:a="http://schemas.openxmlformats.org/drawingml/2006/main" idx="0">
          <a:schemeClr val="accent6"/>
        </a:fillRef>
        <a:effectRef xmlns:a="http://schemas.openxmlformats.org/drawingml/2006/main" idx="2">
          <a:schemeClr val="accent6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indent="0"/>
          <a:endParaRPr lang="en-US" sz="1100">
            <a:solidFill>
              <a:schemeClr val="tx1"/>
            </a:solidFill>
            <a:latin typeface="+mn-lt"/>
            <a:ea typeface="+mn-ea"/>
            <a:cs typeface="+mn-cs"/>
          </a:endParaRPr>
        </a:p>
      </cdr:txBody>
    </cdr:sp>
  </cdr:relSizeAnchor>
  <cdr:relSizeAnchor xmlns:cdr="http://schemas.openxmlformats.org/drawingml/2006/chartDrawing">
    <cdr:from>
      <cdr:x>0.10507</cdr:x>
      <cdr:y>0.40418</cdr:y>
    </cdr:from>
    <cdr:to>
      <cdr:x>0.2514</cdr:x>
      <cdr:y>0.69241</cdr:y>
    </cdr:to>
    <cdr:sp macro="" textlink="">
      <cdr:nvSpPr>
        <cdr:cNvPr id="4" name="Straight Connector 3"/>
        <cdr:cNvSpPr/>
      </cdr:nvSpPr>
      <cdr:spPr>
        <a:xfrm xmlns:a="http://schemas.openxmlformats.org/drawingml/2006/main" rot="5400000" flipH="1" flipV="1">
          <a:off x="842000" y="2154738"/>
          <a:ext cx="1473325" cy="1296053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rgbClr val="7030A0"/>
          </a:solidFill>
          <a:prstDash val="lgDash"/>
        </a:ln>
      </cdr:spPr>
      <cdr:style>
        <a:lnRef xmlns:a="http://schemas.openxmlformats.org/drawingml/2006/main" idx="3">
          <a:schemeClr val="accent6"/>
        </a:lnRef>
        <a:fillRef xmlns:a="http://schemas.openxmlformats.org/drawingml/2006/main" idx="0">
          <a:schemeClr val="accent6"/>
        </a:fillRef>
        <a:effectRef xmlns:a="http://schemas.openxmlformats.org/drawingml/2006/main" idx="2">
          <a:schemeClr val="accent6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0.13477</cdr:x>
      <cdr:y>0.20394</cdr:y>
    </cdr:from>
    <cdr:to>
      <cdr:x>0.26608</cdr:x>
      <cdr:y>0.34406</cdr:y>
    </cdr:to>
    <cdr:sp macro="" textlink="">
      <cdr:nvSpPr>
        <cdr:cNvPr id="5" name="Oval Callout 4"/>
        <cdr:cNvSpPr/>
      </cdr:nvSpPr>
      <cdr:spPr>
        <a:xfrm xmlns:a="http://schemas.openxmlformats.org/drawingml/2006/main">
          <a:off x="1193680" y="1042475"/>
          <a:ext cx="1163007" cy="716302"/>
        </a:xfrm>
        <a:prstGeom xmlns:a="http://schemas.openxmlformats.org/drawingml/2006/main" prst="wedgeEllipseCallout">
          <a:avLst>
            <a:gd name="adj1" fmla="val 57500"/>
            <a:gd name="adj2" fmla="val 70183"/>
          </a:avLst>
        </a:prstGeom>
        <a:solidFill xmlns:a="http://schemas.openxmlformats.org/drawingml/2006/main">
          <a:srgbClr val="92D05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1" dirty="0">
              <a:solidFill>
                <a:srgbClr val="FF0000"/>
              </a:solidFill>
            </a:rPr>
            <a:t>19 </a:t>
          </a:r>
          <a:r>
            <a:rPr lang="en-US" sz="1600" b="1" dirty="0" err="1">
              <a:solidFill>
                <a:srgbClr val="FF0000"/>
              </a:solidFill>
            </a:rPr>
            <a:t>ans</a:t>
          </a:r>
          <a:endParaRPr lang="en-US" sz="16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0.41443</cdr:x>
      <cdr:y>0.23082</cdr:y>
    </cdr:from>
    <cdr:to>
      <cdr:x>0.53291</cdr:x>
      <cdr:y>0.33904</cdr:y>
    </cdr:to>
    <cdr:sp macro="" textlink="">
      <cdr:nvSpPr>
        <cdr:cNvPr id="6" name="Rectangular Callout 5"/>
        <cdr:cNvSpPr/>
      </cdr:nvSpPr>
      <cdr:spPr>
        <a:xfrm xmlns:a="http://schemas.openxmlformats.org/drawingml/2006/main">
          <a:off x="3670603" y="1179909"/>
          <a:ext cx="1049389" cy="553165"/>
        </a:xfrm>
        <a:prstGeom xmlns:a="http://schemas.openxmlformats.org/drawingml/2006/main" prst="wedgeRectCallout">
          <a:avLst>
            <a:gd name="adj1" fmla="val -79910"/>
            <a:gd name="adj2" fmla="val 112825"/>
          </a:avLst>
        </a:prstGeom>
        <a:solidFill xmlns:a="http://schemas.openxmlformats.org/drawingml/2006/main">
          <a:srgbClr val="92D05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1" dirty="0">
              <a:solidFill>
                <a:srgbClr val="FF0000"/>
              </a:solidFill>
            </a:rPr>
            <a:t>13 </a:t>
          </a:r>
          <a:r>
            <a:rPr lang="en-US" sz="1600" b="1" dirty="0" err="1">
              <a:solidFill>
                <a:srgbClr val="FF0000"/>
              </a:solidFill>
            </a:rPr>
            <a:t>ans</a:t>
          </a:r>
          <a:endParaRPr lang="en-US" sz="16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0.6362</cdr:x>
      <cdr:y>0.11101</cdr:y>
    </cdr:from>
    <cdr:to>
      <cdr:x>0.74027</cdr:x>
      <cdr:y>0.24802</cdr:y>
    </cdr:to>
    <cdr:sp macro="" textlink="">
      <cdr:nvSpPr>
        <cdr:cNvPr id="7" name="Rounded Rectangular Callout 6"/>
        <cdr:cNvSpPr/>
      </cdr:nvSpPr>
      <cdr:spPr>
        <a:xfrm xmlns:a="http://schemas.openxmlformats.org/drawingml/2006/main">
          <a:off x="5634854" y="567477"/>
          <a:ext cx="921745" cy="700326"/>
        </a:xfrm>
        <a:prstGeom xmlns:a="http://schemas.openxmlformats.org/drawingml/2006/main" prst="wedgeRoundRectCallout">
          <a:avLst>
            <a:gd name="adj1" fmla="val 156626"/>
            <a:gd name="adj2" fmla="val 21564"/>
            <a:gd name="adj3" fmla="val 16667"/>
          </a:avLst>
        </a:prstGeom>
        <a:solidFill xmlns:a="http://schemas.openxmlformats.org/drawingml/2006/main">
          <a:srgbClr val="92D05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1" fontAlgn="auto" hangingPunct="1">
            <a:spcBef>
              <a:spcPts val="0"/>
            </a:spcBef>
            <a:spcAft>
              <a:spcPts val="0"/>
            </a:spcAft>
            <a:defRPr/>
          </a:pPr>
          <a:r>
            <a:rPr lang="en-US" sz="1600" b="1" dirty="0">
              <a:solidFill>
                <a:srgbClr val="FF0000"/>
              </a:solidFill>
            </a:rPr>
            <a:t>25 </a:t>
          </a:r>
          <a:r>
            <a:rPr lang="en-US" sz="1600" b="1" dirty="0" err="1">
              <a:solidFill>
                <a:srgbClr val="FF0000"/>
              </a:solidFill>
            </a:rPr>
            <a:t>ans</a:t>
          </a:r>
          <a:endParaRPr lang="en-US" sz="1600" b="1" dirty="0">
            <a:solidFill>
              <a:srgbClr val="FF0000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0.15431</cdr:x>
      <cdr:y>0.1534</cdr:y>
    </cdr:from>
    <cdr:to>
      <cdr:x>0.30776</cdr:x>
      <cdr:y>0.4589</cdr:y>
    </cdr:to>
    <cdr:sp macro="" textlink="">
      <cdr:nvSpPr>
        <cdr:cNvPr id="2" name="Straight Connector 1"/>
        <cdr:cNvSpPr/>
      </cdr:nvSpPr>
      <cdr:spPr>
        <a:xfrm xmlns:a="http://schemas.openxmlformats.org/drawingml/2006/main" rot="5400000" flipH="1" flipV="1">
          <a:off x="1689850" y="675529"/>
          <a:ext cx="1479175" cy="1613649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rgbClr val="FF22C4"/>
          </a:solidFill>
          <a:prstDash val="lgDash"/>
        </a:ln>
      </cdr:spPr>
      <cdr:style>
        <a:lnRef xmlns:a="http://schemas.openxmlformats.org/drawingml/2006/main" idx="3">
          <a:schemeClr val="accent6"/>
        </a:lnRef>
        <a:fillRef xmlns:a="http://schemas.openxmlformats.org/drawingml/2006/main" idx="0">
          <a:schemeClr val="accent6"/>
        </a:fillRef>
        <a:effectRef xmlns:a="http://schemas.openxmlformats.org/drawingml/2006/main" idx="2">
          <a:schemeClr val="accent6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0.33333</cdr:x>
      <cdr:y>0.1423</cdr:y>
    </cdr:from>
    <cdr:to>
      <cdr:x>0.48423</cdr:x>
      <cdr:y>0.58665</cdr:y>
    </cdr:to>
    <cdr:sp macro="" textlink="">
      <cdr:nvSpPr>
        <cdr:cNvPr id="3" name="Straight Connector 2"/>
        <cdr:cNvSpPr/>
      </cdr:nvSpPr>
      <cdr:spPr>
        <a:xfrm xmlns:a="http://schemas.openxmlformats.org/drawingml/2006/main" rot="5400000" flipH="1">
          <a:off x="3222812" y="971363"/>
          <a:ext cx="2151529" cy="1586753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rgbClr val="0000FF"/>
          </a:solidFill>
          <a:prstDash val="lgDash"/>
        </a:ln>
      </cdr:spPr>
      <cdr:style>
        <a:lnRef xmlns:a="http://schemas.openxmlformats.org/drawingml/2006/main" idx="3">
          <a:schemeClr val="accent6"/>
        </a:lnRef>
        <a:fillRef xmlns:a="http://schemas.openxmlformats.org/drawingml/2006/main" idx="0">
          <a:schemeClr val="accent6"/>
        </a:fillRef>
        <a:effectRef xmlns:a="http://schemas.openxmlformats.org/drawingml/2006/main" idx="2">
          <a:schemeClr val="accent6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0.5</cdr:x>
      <cdr:y>0.41724</cdr:y>
    </cdr:from>
    <cdr:to>
      <cdr:x>0.94203</cdr:x>
      <cdr:y>0.59864</cdr:y>
    </cdr:to>
    <cdr:sp macro="" textlink="">
      <cdr:nvSpPr>
        <cdr:cNvPr id="4" name="Straight Connector 3"/>
        <cdr:cNvSpPr/>
      </cdr:nvSpPr>
      <cdr:spPr>
        <a:xfrm xmlns:a="http://schemas.openxmlformats.org/drawingml/2006/main" rot="5400000" flipH="1" flipV="1">
          <a:off x="7142755" y="135281"/>
          <a:ext cx="878296" cy="4648203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rgbClr val="C00000"/>
          </a:solidFill>
          <a:prstDash val="lgDash"/>
        </a:ln>
      </cdr:spPr>
      <cdr:style>
        <a:lnRef xmlns:a="http://schemas.openxmlformats.org/drawingml/2006/main" idx="3">
          <a:schemeClr val="accent6"/>
        </a:lnRef>
        <a:fillRef xmlns:a="http://schemas.openxmlformats.org/drawingml/2006/main" idx="0">
          <a:schemeClr val="accent6"/>
        </a:fillRef>
        <a:effectRef xmlns:a="http://schemas.openxmlformats.org/drawingml/2006/main" idx="2">
          <a:schemeClr val="accent6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0.16223</cdr:x>
      <cdr:y>0.10754</cdr:y>
    </cdr:from>
    <cdr:to>
      <cdr:x>0.26723</cdr:x>
      <cdr:y>0.23063</cdr:y>
    </cdr:to>
    <cdr:sp macro="" textlink="">
      <cdr:nvSpPr>
        <cdr:cNvPr id="5" name="Sequential Access Storage 4"/>
        <cdr:cNvSpPr/>
      </cdr:nvSpPr>
      <cdr:spPr>
        <a:xfrm xmlns:a="http://schemas.openxmlformats.org/drawingml/2006/main">
          <a:off x="1335063" y="503262"/>
          <a:ext cx="864095" cy="576065"/>
        </a:xfrm>
        <a:prstGeom xmlns:a="http://schemas.openxmlformats.org/drawingml/2006/main" prst="flowChartMagneticTape">
          <a:avLst/>
        </a:prstGeom>
        <a:solidFill xmlns:a="http://schemas.openxmlformats.org/drawingml/2006/main">
          <a:srgbClr val="92D05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defPPr>
            <a:defRPr lang="en-US"/>
          </a:defPPr>
          <a:lvl1pPr algn="l" defTabSz="457200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eaLnBrk="1" fontAlgn="auto" hangingPunct="1">
            <a:spcBef>
              <a:spcPts val="0"/>
            </a:spcBef>
            <a:spcAft>
              <a:spcPts val="0"/>
            </a:spcAft>
            <a:defRPr/>
          </a:pPr>
          <a:r>
            <a:rPr lang="en-US" sz="1400" b="1" dirty="0">
              <a:solidFill>
                <a:srgbClr val="FF0000"/>
              </a:solidFill>
            </a:rPr>
            <a:t>13 </a:t>
          </a:r>
          <a:r>
            <a:rPr lang="en-US" sz="1400" b="1" dirty="0" err="1">
              <a:solidFill>
                <a:srgbClr val="FF0000"/>
              </a:solidFill>
            </a:rPr>
            <a:t>ans</a:t>
          </a:r>
          <a:endParaRPr lang="en-US" sz="14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0.4347</cdr:x>
      <cdr:y>0.1537</cdr:y>
    </cdr:from>
    <cdr:to>
      <cdr:x>0.5653</cdr:x>
      <cdr:y>0.28463</cdr:y>
    </cdr:to>
    <cdr:sp macro="" textlink="">
      <cdr:nvSpPr>
        <cdr:cNvPr id="6" name="Oval Callout 5"/>
        <cdr:cNvSpPr/>
      </cdr:nvSpPr>
      <cdr:spPr>
        <a:xfrm xmlns:a="http://schemas.openxmlformats.org/drawingml/2006/main">
          <a:off x="3577431" y="719286"/>
          <a:ext cx="1074737" cy="612775"/>
        </a:xfrm>
        <a:prstGeom xmlns:a="http://schemas.openxmlformats.org/drawingml/2006/main" prst="wedgeEllipseCallout">
          <a:avLst>
            <a:gd name="adj1" fmla="val -63333"/>
            <a:gd name="adj2" fmla="val 82254"/>
          </a:avLst>
        </a:prstGeom>
        <a:solidFill xmlns:a="http://schemas.openxmlformats.org/drawingml/2006/main">
          <a:srgbClr val="92D05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defPPr>
            <a:defRPr lang="en-US"/>
          </a:defPPr>
          <a:lvl1pPr algn="l" defTabSz="457200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eaLnBrk="1" fontAlgn="auto" hangingPunct="1">
            <a:spcBef>
              <a:spcPts val="0"/>
            </a:spcBef>
            <a:spcAft>
              <a:spcPts val="0"/>
            </a:spcAft>
            <a:defRPr/>
          </a:pPr>
          <a:r>
            <a:rPr lang="en-US" sz="1600" b="1" dirty="0">
              <a:solidFill>
                <a:srgbClr val="FF0000"/>
              </a:solidFill>
            </a:rPr>
            <a:t>21 </a:t>
          </a:r>
          <a:r>
            <a:rPr lang="en-US" sz="1600" b="1" dirty="0" err="1">
              <a:solidFill>
                <a:srgbClr val="FF0000"/>
              </a:solidFill>
            </a:rPr>
            <a:t>ans</a:t>
          </a:r>
          <a:endParaRPr lang="en-US" sz="1600" b="1" dirty="0">
            <a:solidFill>
              <a:srgbClr val="FF0000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94A19E0-A1D8-48D5-B660-2B5279687937}" type="datetimeFigureOut">
              <a:rPr lang="en-US"/>
              <a:pPr>
                <a:defRPr/>
              </a:pPr>
              <a:t>2/23/2017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IN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IN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5B38557-C2CA-49B0-A643-04EEBE8542FC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716262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08B626C-31A9-4FE1-84B1-748B4A017611}" type="slidenum">
              <a:rPr lang="en-US" altLang="en-US" smtClean="0">
                <a:latin typeface="Times New Roman" panose="02020603050405020304" pitchFamily="18" charset="0"/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altLang="en-US" smtClean="0"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67286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N"/>
          </a:p>
        </p:txBody>
      </p:sp>
      <p:pic>
        <p:nvPicPr>
          <p:cNvPr id="5" name="Picture 13" descr="CASew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1811338"/>
            <a:ext cx="1854200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A88811C-BCD6-4CA4-A6B0-11DEA93365CA}" type="datetime1">
              <a:rPr lang="en-US"/>
              <a:pPr>
                <a:defRPr/>
              </a:pPr>
              <a:t>2/23/2017</a:t>
            </a:fld>
            <a:endParaRPr lang="en-IN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IN"/>
              <a:t>09-11 February, 2017</a:t>
            </a:r>
            <a:endParaRPr lang="en-IN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4707C1C-B7B0-42DA-8D20-71FDBE84DF57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7121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DB984-E725-4745-9555-32123D07F479}" type="datetime1">
              <a:rPr lang="en-US"/>
              <a:pPr>
                <a:defRPr/>
              </a:pPr>
              <a:t>2/23/2017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N"/>
              <a:t>09-11 February, 2017</a:t>
            </a:r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4874C-0C79-45CC-B90C-C3298357DD02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67635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55645-0B96-9643-AAAE-FF3EF23BABFB}" type="datetime3">
              <a:rPr lang="en-US" altLang="en-US"/>
              <a:pPr>
                <a:defRPr/>
              </a:pPr>
              <a:t>23 February 2017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Mchango wa Utafiti 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818A3-6441-403E-AD53-462F5DEBA6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303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93700" y="55563"/>
            <a:ext cx="74993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IN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28625" y="1125538"/>
            <a:ext cx="822960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I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5085FB1C-3400-4F63-9DF7-9C4B01EA0BFA}" type="datetime1">
              <a:rPr lang="en-US"/>
              <a:pPr>
                <a:defRPr/>
              </a:pPr>
              <a:t>2/23/2017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IN"/>
              <a:t>09-11 February, 2017</a:t>
            </a:r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95429BF9-E37C-4302-B030-67BB4A4694CD}" type="slidenum">
              <a:rPr lang="en-IN"/>
              <a:pPr>
                <a:defRPr/>
              </a:pPr>
              <a:t>‹#›</a:t>
            </a:fld>
            <a:endParaRPr lang="en-IN"/>
          </a:p>
        </p:txBody>
      </p:sp>
      <p:pic>
        <p:nvPicPr>
          <p:cNvPr id="1031" name="Picture 7" descr="CASew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1811338"/>
            <a:ext cx="1854200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6" descr="WCC-Logo-1.jp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3050" y="44450"/>
            <a:ext cx="1216025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/>
          <p:cNvCxnSpPr/>
          <p:nvPr userDrawn="1"/>
        </p:nvCxnSpPr>
        <p:spPr>
          <a:xfrm>
            <a:off x="0" y="765175"/>
            <a:ext cx="9144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0" y="6294438"/>
            <a:ext cx="9144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5" r:id="rId2"/>
    <p:sldLayoutId id="2147483697" r:id="rId3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palmasawe@gmail.com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 descr="WCC-Logo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14313"/>
            <a:ext cx="280987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Subtitle 2"/>
          <p:cNvSpPr txBox="1">
            <a:spLocks/>
          </p:cNvSpPr>
          <p:nvPr/>
        </p:nvSpPr>
        <p:spPr bwMode="auto">
          <a:xfrm>
            <a:off x="5715000" y="1000125"/>
            <a:ext cx="17145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1300" b="1"/>
              <a:t>Organisé par</a:t>
            </a:r>
          </a:p>
        </p:txBody>
      </p:sp>
      <p:sp>
        <p:nvSpPr>
          <p:cNvPr id="5124" name="TextBox 9"/>
          <p:cNvSpPr txBox="1">
            <a:spLocks noChangeArrowheads="1"/>
          </p:cNvSpPr>
          <p:nvPr/>
        </p:nvSpPr>
        <p:spPr bwMode="auto">
          <a:xfrm>
            <a:off x="228600" y="6242050"/>
            <a:ext cx="2133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IN" altLang="en-US" sz="1400"/>
              <a:t>09-11 February, 2017</a:t>
            </a:r>
          </a:p>
        </p:txBody>
      </p:sp>
      <p:sp>
        <p:nvSpPr>
          <p:cNvPr id="5125" name="TextBox 10"/>
          <p:cNvSpPr txBox="1">
            <a:spLocks noChangeArrowheads="1"/>
          </p:cNvSpPr>
          <p:nvPr/>
        </p:nvSpPr>
        <p:spPr bwMode="auto">
          <a:xfrm>
            <a:off x="5000625" y="6248400"/>
            <a:ext cx="3832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IN" altLang="en-US" sz="1400"/>
              <a:t>	</a:t>
            </a:r>
            <a:endParaRPr lang="en-US" altLang="en-US" sz="1400"/>
          </a:p>
        </p:txBody>
      </p:sp>
      <p:pic>
        <p:nvPicPr>
          <p:cNvPr id="5126" name="Picture 11" descr="CASew 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38" y="1500188"/>
            <a:ext cx="279717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2" descr="Res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13" y="2786063"/>
            <a:ext cx="2214562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3" descr="PPTETG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2643188"/>
            <a:ext cx="142875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9" name="Subtitle 2"/>
          <p:cNvSpPr txBox="1">
            <a:spLocks/>
          </p:cNvSpPr>
          <p:nvPr/>
        </p:nvSpPr>
        <p:spPr bwMode="auto">
          <a:xfrm>
            <a:off x="4357688" y="2286000"/>
            <a:ext cx="171450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IN" altLang="en-US" sz="1300" b="1">
                <a:solidFill>
                  <a:schemeClr val="bg1"/>
                </a:solidFill>
              </a:rPr>
              <a:t>Title Sponsor</a:t>
            </a:r>
            <a:endParaRPr lang="en-US" altLang="en-US" sz="1300">
              <a:solidFill>
                <a:schemeClr val="bg1"/>
              </a:solidFill>
            </a:endParaRPr>
          </a:p>
        </p:txBody>
      </p:sp>
      <p:sp>
        <p:nvSpPr>
          <p:cNvPr id="5130" name="Subtitle 2"/>
          <p:cNvSpPr txBox="1">
            <a:spLocks/>
          </p:cNvSpPr>
          <p:nvPr/>
        </p:nvSpPr>
        <p:spPr bwMode="auto">
          <a:xfrm>
            <a:off x="6929438" y="2357438"/>
            <a:ext cx="1714500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IN" altLang="en-US" sz="1300" b="1">
                <a:solidFill>
                  <a:schemeClr val="bg1"/>
                </a:solidFill>
              </a:rPr>
              <a:t>Platinum Sponsor</a:t>
            </a:r>
            <a:endParaRPr lang="en-US" altLang="en-US" sz="1300" b="1">
              <a:solidFill>
                <a:schemeClr val="bg1"/>
              </a:solidFill>
            </a:endParaRPr>
          </a:p>
        </p:txBody>
      </p:sp>
      <p:sp>
        <p:nvSpPr>
          <p:cNvPr id="5131" name="TextBox 16"/>
          <p:cNvSpPr txBox="1">
            <a:spLocks noChangeArrowheads="1"/>
          </p:cNvSpPr>
          <p:nvPr/>
        </p:nvSpPr>
        <p:spPr bwMode="auto">
          <a:xfrm>
            <a:off x="6061075" y="6257925"/>
            <a:ext cx="23812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IN" altLang="en-US" sz="1400"/>
              <a:t>Grand Copthorne, Singapore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27584" y="1844824"/>
            <a:ext cx="7500937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4000" b="1" dirty="0" err="1">
                <a:solidFill>
                  <a:srgbClr val="00B050"/>
                </a:solidFill>
                <a:latin typeface="+mn-lt"/>
              </a:rPr>
              <a:t>Stratégies</a:t>
            </a:r>
            <a:r>
              <a:rPr lang="en-US" altLang="en-US" sz="4000" b="1" dirty="0">
                <a:solidFill>
                  <a:srgbClr val="00B050"/>
                </a:solidFill>
                <a:latin typeface="+mn-lt"/>
              </a:rPr>
              <a:t> </a:t>
            </a:r>
            <a:r>
              <a:rPr lang="en-US" altLang="en-US" sz="4000" b="1" dirty="0" err="1" smtClean="0">
                <a:solidFill>
                  <a:srgbClr val="00B050"/>
                </a:solidFill>
                <a:latin typeface="+mn-lt"/>
              </a:rPr>
              <a:t>d’accroissement</a:t>
            </a:r>
            <a:r>
              <a:rPr lang="en-US" altLang="en-US" sz="4000" b="1" dirty="0" smtClean="0">
                <a:solidFill>
                  <a:srgbClr val="00B050"/>
                </a:solidFill>
                <a:latin typeface="+mn-lt"/>
              </a:rPr>
              <a:t> </a:t>
            </a:r>
            <a:r>
              <a:rPr lang="en-US" altLang="en-US" sz="4000" b="1" dirty="0">
                <a:solidFill>
                  <a:srgbClr val="00B050"/>
                </a:solidFill>
                <a:latin typeface="+mn-lt"/>
              </a:rPr>
              <a:t>de la  Production et </a:t>
            </a:r>
            <a:r>
              <a:rPr lang="en-US" altLang="en-US" sz="4000" b="1" dirty="0" smtClean="0">
                <a:solidFill>
                  <a:srgbClr val="00B050"/>
                </a:solidFill>
                <a:latin typeface="+mn-lt"/>
              </a:rPr>
              <a:t>de la </a:t>
            </a:r>
            <a:r>
              <a:rPr lang="en-US" altLang="en-US" sz="4000" b="1" dirty="0" err="1" smtClean="0">
                <a:solidFill>
                  <a:srgbClr val="00B050"/>
                </a:solidFill>
                <a:latin typeface="+mn-lt"/>
              </a:rPr>
              <a:t>Productivité</a:t>
            </a:r>
            <a:r>
              <a:rPr lang="en-US" altLang="en-US" sz="4000" b="1" dirty="0" smtClean="0">
                <a:solidFill>
                  <a:srgbClr val="00B050"/>
                </a:solidFill>
                <a:latin typeface="+mn-lt"/>
              </a:rPr>
              <a:t> </a:t>
            </a:r>
            <a:r>
              <a:rPr lang="en-US" altLang="en-US" sz="4000" b="1" dirty="0">
                <a:solidFill>
                  <a:srgbClr val="00B050"/>
                </a:solidFill>
                <a:latin typeface="+mn-lt"/>
              </a:rPr>
              <a:t>de la </a:t>
            </a:r>
            <a:r>
              <a:rPr lang="en-US" altLang="en-US" sz="4000" b="1" dirty="0" err="1">
                <a:solidFill>
                  <a:srgbClr val="00B050"/>
                </a:solidFill>
                <a:latin typeface="+mn-lt"/>
              </a:rPr>
              <a:t>noix</a:t>
            </a:r>
            <a:r>
              <a:rPr lang="en-US" altLang="en-US" sz="4000" b="1" dirty="0">
                <a:solidFill>
                  <a:srgbClr val="00B050"/>
                </a:solidFill>
                <a:latin typeface="+mn-lt"/>
              </a:rPr>
              <a:t> de </a:t>
            </a:r>
            <a:r>
              <a:rPr lang="en-US" altLang="en-US" sz="4000" b="1" dirty="0" err="1">
                <a:solidFill>
                  <a:srgbClr val="00B050"/>
                </a:solidFill>
                <a:latin typeface="+mn-lt"/>
              </a:rPr>
              <a:t>Cajou</a:t>
            </a:r>
            <a:endParaRPr lang="en-IN" sz="3600" dirty="0">
              <a:solidFill>
                <a:srgbClr val="FFC000"/>
              </a:solidFill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3F3F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Peter A. L. </a:t>
            </a:r>
            <a:r>
              <a:rPr lang="en-US" sz="2400" b="1" dirty="0" err="1">
                <a:solidFill>
                  <a:srgbClr val="3F3F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Masawe</a:t>
            </a:r>
            <a:endParaRPr lang="en-IN" sz="2400" b="1" dirty="0">
              <a:solidFill>
                <a:srgbClr val="3F3F3F"/>
              </a:solidFill>
              <a:latin typeface="Arial Hebrew" charset="-79"/>
              <a:ea typeface="Arial Hebrew" charset="-79"/>
              <a:cs typeface="Arial Hebrew" charset="-79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solidFill>
                  <a:srgbClr val="39B0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Scientifique</a:t>
            </a:r>
            <a:r>
              <a:rPr lang="en-US" sz="2400" b="1" dirty="0">
                <a:solidFill>
                  <a:srgbClr val="39B0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 principal et </a:t>
            </a:r>
            <a:r>
              <a:rPr lang="en-US" sz="2400" b="1" dirty="0" err="1">
                <a:solidFill>
                  <a:srgbClr val="39B0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Sp</a:t>
            </a:r>
            <a:r>
              <a:rPr lang="en-US" sz="2400" b="1" dirty="0" err="1">
                <a:solidFill>
                  <a:srgbClr val="39B0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Hebrew" charset="-79"/>
                <a:cs typeface="Arial Hebrew" charset="-79"/>
              </a:rPr>
              <a:t>écialiste</a:t>
            </a:r>
            <a:r>
              <a:rPr lang="en-US" sz="2400" b="1" dirty="0">
                <a:solidFill>
                  <a:srgbClr val="39B0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Hebrew" charset="-79"/>
                <a:cs typeface="Arial Hebrew" charset="-79"/>
              </a:rPr>
              <a:t> </a:t>
            </a:r>
            <a:r>
              <a:rPr lang="en-US" sz="2400" b="1" dirty="0" err="1">
                <a:solidFill>
                  <a:srgbClr val="39B0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Hebrew" charset="-79"/>
                <a:cs typeface="Arial Hebrew" charset="-79"/>
              </a:rPr>
              <a:t>Chaine</a:t>
            </a:r>
            <a:r>
              <a:rPr lang="en-US" sz="2400" b="1" dirty="0">
                <a:solidFill>
                  <a:srgbClr val="39B0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Hebrew" charset="-79"/>
                <a:cs typeface="Arial Hebrew" charset="-79"/>
              </a:rPr>
              <a:t> de </a:t>
            </a:r>
            <a:r>
              <a:rPr lang="en-US" sz="2400" b="1" dirty="0" err="1">
                <a:solidFill>
                  <a:srgbClr val="39B0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Hebrew" charset="-79"/>
                <a:cs typeface="Arial Hebrew" charset="-79"/>
              </a:rPr>
              <a:t>valeur</a:t>
            </a:r>
            <a:r>
              <a:rPr lang="en-US" sz="2400" b="1" dirty="0">
                <a:solidFill>
                  <a:srgbClr val="39B0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Hebrew" charset="-79"/>
                <a:cs typeface="Arial Hebrew" charset="-79"/>
              </a:rPr>
              <a:t> </a:t>
            </a:r>
            <a:r>
              <a:rPr lang="en-US" sz="2400" b="1" dirty="0" err="1">
                <a:solidFill>
                  <a:srgbClr val="39B0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Hebrew" charset="-79"/>
                <a:cs typeface="Arial Hebrew" charset="-79"/>
              </a:rPr>
              <a:t>Anacarde</a:t>
            </a:r>
            <a:endParaRPr lang="en-US" sz="2400" b="1" dirty="0">
              <a:solidFill>
                <a:srgbClr val="39B00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rial Hebrew" charset="-79"/>
              <a:cs typeface="Arial Hebrew" charset="-79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3F3F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 </a:t>
            </a:r>
            <a:r>
              <a:rPr lang="en-US" sz="2400" b="1" dirty="0" err="1">
                <a:solidFill>
                  <a:srgbClr val="3F3F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Institut</a:t>
            </a:r>
            <a:r>
              <a:rPr lang="en-US" sz="2400" b="1" dirty="0">
                <a:solidFill>
                  <a:srgbClr val="3F3F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 de Recherche </a:t>
            </a:r>
            <a:r>
              <a:rPr lang="en-US" sz="2400" b="1" dirty="0" err="1">
                <a:solidFill>
                  <a:srgbClr val="3F3F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Agricole</a:t>
            </a:r>
            <a:r>
              <a:rPr lang="en-US" sz="2400" b="1" dirty="0">
                <a:solidFill>
                  <a:srgbClr val="3F3F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 de </a:t>
            </a:r>
            <a:r>
              <a:rPr lang="en-US" sz="2400" b="1" dirty="0" err="1">
                <a:solidFill>
                  <a:srgbClr val="3F3F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Naliendele</a:t>
            </a:r>
            <a:r>
              <a:rPr lang="en-US" sz="2400" b="1" dirty="0">
                <a:solidFill>
                  <a:srgbClr val="3F3F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 </a:t>
            </a:r>
            <a:r>
              <a:rPr lang="en-US" sz="2400" b="1" dirty="0" err="1">
                <a:solidFill>
                  <a:srgbClr val="3F3F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en</a:t>
            </a:r>
            <a:r>
              <a:rPr lang="en-US" sz="2400" b="1" dirty="0">
                <a:solidFill>
                  <a:srgbClr val="3F3F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Tanzanie</a:t>
            </a:r>
            <a:endParaRPr lang="en-US" sz="2400" b="1" dirty="0">
              <a:latin typeface="Arial Hebrew" charset="-79"/>
              <a:ea typeface="Arial Hebrew" charset="-79"/>
              <a:cs typeface="Arial Hebrew" charset="-79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2400" dirty="0" smtClean="0">
                <a:solidFill>
                  <a:srgbClr val="FFC000"/>
                </a:solidFill>
                <a:latin typeface="+mn-lt"/>
                <a:hlinkClick r:id="rId6"/>
              </a:rPr>
              <a:t>palmasawe@gmail.com</a:t>
            </a:r>
            <a:endParaRPr lang="en-IN" sz="2400" dirty="0">
              <a:solidFill>
                <a:srgbClr val="FFC000"/>
              </a:solidFill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2400" b="1" dirty="0">
                <a:solidFill>
                  <a:srgbClr val="FF0000"/>
                </a:solidFill>
                <a:latin typeface="+mn-lt"/>
              </a:rPr>
              <a:t>9 </a:t>
            </a:r>
            <a:r>
              <a:rPr lang="en-IN" sz="2400" b="1" dirty="0" err="1">
                <a:solidFill>
                  <a:srgbClr val="FF0000"/>
                </a:solidFill>
                <a:latin typeface="+mn-lt"/>
              </a:rPr>
              <a:t>Février</a:t>
            </a:r>
            <a:r>
              <a:rPr lang="en-IN" sz="2400" b="1" dirty="0">
                <a:solidFill>
                  <a:srgbClr val="FF0000"/>
                </a:solidFill>
                <a:latin typeface="+mn-lt"/>
              </a:rPr>
              <a:t> 2017</a:t>
            </a:r>
            <a:endParaRPr lang="en-IN" sz="1600" b="1" dirty="0">
              <a:solidFill>
                <a:schemeClr val="bg1">
                  <a:lumMod val="95000"/>
                </a:schemeClr>
              </a:solidFill>
              <a:latin typeface="+mn-lt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6242050"/>
            <a:ext cx="9144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 advClick="0" advTm="5000">
    <p:wipe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00B050"/>
                </a:solidFill>
              </a:rPr>
              <a:t>Facteurs affectant la Production</a:t>
            </a:r>
            <a:endParaRPr lang="en-US" altLang="en-US" smtClean="0">
              <a:solidFill>
                <a:srgbClr val="00B050"/>
              </a:solidFill>
            </a:endParaRP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Types de </a:t>
            </a:r>
            <a:r>
              <a:rPr lang="en-US" altLang="en-US" dirty="0" err="1" smtClean="0"/>
              <a:t>matières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cultivées</a:t>
            </a:r>
            <a:endParaRPr lang="en-US" altLang="en-US" dirty="0" smtClean="0"/>
          </a:p>
          <a:p>
            <a:pPr lvl="1" eaLnBrk="1" hangingPunct="1">
              <a:buFont typeface="Wingdings" panose="05000000000000000000" pitchFamily="2" charset="2"/>
              <a:buChar char="v"/>
            </a:pPr>
            <a:r>
              <a:rPr lang="en-US" altLang="en-US" dirty="0" err="1" smtClean="0"/>
              <a:t>Variétés</a:t>
            </a:r>
            <a:r>
              <a:rPr lang="en-US" altLang="en-US" dirty="0" smtClean="0"/>
              <a:t>, clones, </a:t>
            </a:r>
            <a:r>
              <a:rPr lang="en-US" altLang="en-US" dirty="0" err="1" smtClean="0"/>
              <a:t>graines</a:t>
            </a:r>
            <a:r>
              <a:rPr lang="en-US" altLang="en-US" dirty="0" smtClean="0"/>
              <a:t> locales</a:t>
            </a:r>
            <a:endParaRPr lang="en-US" altLang="en-US" dirty="0" smtClean="0"/>
          </a:p>
          <a:p>
            <a:pPr eaLnBrk="1" hangingPunct="1"/>
            <a:r>
              <a:rPr lang="en-US" altLang="en-US" dirty="0" smtClean="0"/>
              <a:t> Bonne </a:t>
            </a:r>
            <a:r>
              <a:rPr lang="en-US" altLang="en-US" dirty="0" err="1" smtClean="0"/>
              <a:t>Pratique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Agricole</a:t>
            </a:r>
            <a:endParaRPr lang="en-US" altLang="en-US" dirty="0" smtClean="0"/>
          </a:p>
          <a:p>
            <a:pPr lvl="1" eaLnBrk="1" hangingPunct="1">
              <a:buFont typeface="Wingdings" panose="05000000000000000000" pitchFamily="2" charset="2"/>
              <a:buChar char="v"/>
            </a:pPr>
            <a:r>
              <a:rPr lang="en-US" altLang="en-US" dirty="0" smtClean="0"/>
              <a:t>Le </a:t>
            </a:r>
            <a:r>
              <a:rPr lang="en-US" altLang="en-US" dirty="0" err="1" smtClean="0"/>
              <a:t>Contrôle</a:t>
            </a:r>
            <a:r>
              <a:rPr lang="en-US" altLang="en-US" dirty="0" smtClean="0"/>
              <a:t> des </a:t>
            </a:r>
            <a:r>
              <a:rPr lang="en-US" altLang="en-US" dirty="0" err="1" smtClean="0"/>
              <a:t>insectes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nuisibles</a:t>
            </a:r>
            <a:r>
              <a:rPr lang="en-US" altLang="en-US" dirty="0" smtClean="0"/>
              <a:t> et maladies</a:t>
            </a:r>
          </a:p>
          <a:p>
            <a:pPr lvl="1" eaLnBrk="1" hangingPunct="1">
              <a:buFont typeface="Wingdings" panose="05000000000000000000" pitchFamily="2" charset="2"/>
              <a:buChar char="v"/>
            </a:pPr>
            <a:r>
              <a:rPr lang="en-US" altLang="en-US" dirty="0" err="1" smtClean="0"/>
              <a:t>Désherbage</a:t>
            </a:r>
            <a:r>
              <a:rPr lang="en-US" altLang="en-US" dirty="0" smtClean="0"/>
              <a:t>/Herbicide</a:t>
            </a:r>
          </a:p>
          <a:p>
            <a:pPr lvl="1" eaLnBrk="1" hangingPunct="1">
              <a:buFont typeface="Wingdings" panose="05000000000000000000" pitchFamily="2" charset="2"/>
              <a:buChar char="v"/>
            </a:pPr>
            <a:r>
              <a:rPr lang="en-US" altLang="en-US" dirty="0" smtClean="0"/>
              <a:t> Culture </a:t>
            </a:r>
            <a:r>
              <a:rPr lang="en-US" altLang="en-US" dirty="0" err="1" smtClean="0"/>
              <a:t>intercalaire</a:t>
            </a:r>
            <a:endParaRPr lang="en-US" altLang="en-US" dirty="0" smtClean="0"/>
          </a:p>
          <a:p>
            <a:pPr lvl="1" eaLnBrk="1" hangingPunct="1">
              <a:buFont typeface="Wingdings" panose="05000000000000000000" pitchFamily="2" charset="2"/>
              <a:buChar char="v"/>
            </a:pPr>
            <a:r>
              <a:rPr lang="en-US" altLang="en-US" dirty="0" smtClean="0"/>
              <a:t> </a:t>
            </a:r>
            <a:r>
              <a:rPr lang="en-US" altLang="en-US" dirty="0" err="1" smtClean="0"/>
              <a:t>Labour</a:t>
            </a:r>
            <a:endParaRPr lang="en-US" altLang="en-US" dirty="0" smtClean="0"/>
          </a:p>
          <a:p>
            <a:pPr lvl="1" eaLnBrk="1" hangingPunct="1">
              <a:buFont typeface="Wingdings" panose="05000000000000000000" pitchFamily="2" charset="2"/>
              <a:buChar char="v"/>
            </a:pPr>
            <a:r>
              <a:rPr lang="en-US" altLang="en-US" dirty="0" err="1" smtClean="0"/>
              <a:t>Taille</a:t>
            </a:r>
            <a:endParaRPr lang="en-US" altLang="en-US" dirty="0" smtClean="0"/>
          </a:p>
          <a:p>
            <a:pPr lvl="1" eaLnBrk="1" hangingPunct="1">
              <a:buFont typeface="Wingdings" panose="05000000000000000000" pitchFamily="2" charset="2"/>
              <a:buChar char="v"/>
            </a:pPr>
            <a:r>
              <a:rPr lang="en-US" altLang="en-US" dirty="0" err="1" smtClean="0"/>
              <a:t>Eclaircissage</a:t>
            </a:r>
            <a:r>
              <a:rPr lang="en-US" altLang="en-US" dirty="0" smtClean="0"/>
              <a:t>/ </a:t>
            </a:r>
            <a:r>
              <a:rPr lang="en-US" altLang="en-US" dirty="0" smtClean="0"/>
              <a:t>et un travail </a:t>
            </a:r>
            <a:r>
              <a:rPr lang="en-US" altLang="en-US" dirty="0" err="1" smtClean="0"/>
              <a:t>assidu</a:t>
            </a:r>
            <a:r>
              <a:rPr lang="en-US" altLang="en-US" dirty="0" smtClean="0"/>
              <a:t> (</a:t>
            </a:r>
            <a:r>
              <a:rPr lang="en-US" altLang="en-US" dirty="0" err="1" smtClean="0"/>
              <a:t>nouvelles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variétés</a:t>
            </a:r>
            <a:r>
              <a:rPr lang="en-US" altLang="en-US" dirty="0" smtClean="0"/>
              <a:t>)</a:t>
            </a:r>
          </a:p>
          <a:p>
            <a:pPr lvl="1" eaLnBrk="1" hangingPunct="1">
              <a:buFont typeface="Wingdings" panose="05000000000000000000" pitchFamily="2" charset="2"/>
              <a:buChar char="v"/>
            </a:pPr>
            <a:r>
              <a:rPr lang="en-US" altLang="en-US" dirty="0" err="1" smtClean="0"/>
              <a:t>Combler</a:t>
            </a:r>
            <a:r>
              <a:rPr lang="en-US" altLang="en-US" dirty="0" smtClean="0"/>
              <a:t> les </a:t>
            </a:r>
            <a:r>
              <a:rPr lang="en-US" altLang="en-US" dirty="0" err="1" smtClean="0"/>
              <a:t>lacunes</a:t>
            </a:r>
            <a:r>
              <a:rPr lang="en-US" altLang="en-US" dirty="0" smtClean="0"/>
              <a:t> avec de </a:t>
            </a:r>
            <a:r>
              <a:rPr lang="en-US" altLang="en-US" dirty="0" err="1" smtClean="0"/>
              <a:t>nouvelles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variétés</a:t>
            </a:r>
            <a:endParaRPr lang="en-US" altLang="en-US" dirty="0" smtClean="0"/>
          </a:p>
          <a:p>
            <a:pPr eaLnBrk="1" hangingPunct="1"/>
            <a:endParaRPr lang="en-US" altLang="en-US" dirty="0" smtClean="0"/>
          </a:p>
        </p:txBody>
      </p:sp>
      <p:sp>
        <p:nvSpPr>
          <p:cNvPr id="14340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IN" altLang="en-US" sz="1200" smtClean="0"/>
              <a:t>09-11 February, 2017</a:t>
            </a:r>
          </a:p>
        </p:txBody>
      </p:sp>
      <p:sp>
        <p:nvSpPr>
          <p:cNvPr id="1434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5D89FA98-31AF-4025-A7F4-86CE8F3EF203}" type="slidenum">
              <a:rPr lang="en-IN" altLang="en-US" sz="1200" smtClean="0"/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10</a:t>
            </a:fld>
            <a:endParaRPr lang="en-IN" altLang="en-US" sz="1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400" b="1" smtClean="0">
                <a:solidFill>
                  <a:srgbClr val="00B050"/>
                </a:solidFill>
              </a:rPr>
              <a:t>Approche pour augmenter la production/</a:t>
            </a:r>
            <a:r>
              <a:rPr lang="en-US" altLang="en-US" sz="2400" b="1" smtClean="0">
                <a:solidFill>
                  <a:srgbClr val="00B0F0"/>
                </a:solidFill>
              </a:rPr>
              <a:t>productivité</a:t>
            </a:r>
            <a:endParaRPr lang="en-US" altLang="en-US" sz="2400" smtClean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28625" y="692696"/>
            <a:ext cx="8229600" cy="4679950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Afrique</a:t>
            </a:r>
            <a:r>
              <a:rPr lang="en-US" altLang="en-US" sz="2800" dirty="0" smtClean="0"/>
              <a:t> de </a:t>
            </a:r>
            <a:r>
              <a:rPr lang="en-US" altLang="en-US" sz="2800" dirty="0" err="1" smtClean="0"/>
              <a:t>l’Est</a:t>
            </a:r>
            <a:endParaRPr lang="en-US" altLang="en-US" sz="2800" dirty="0" smtClean="0"/>
          </a:p>
          <a:p>
            <a:pPr lvl="1" eaLnBrk="1" hangingPunct="1">
              <a:buFont typeface="Wingdings" panose="05000000000000000000" pitchFamily="2" charset="2"/>
              <a:buChar char="v"/>
            </a:pPr>
            <a:r>
              <a:rPr lang="en-US" altLang="en-US" sz="2400" dirty="0" smtClean="0"/>
              <a:t>Intensifier les </a:t>
            </a:r>
            <a:r>
              <a:rPr lang="en-US" altLang="en-US" sz="2400" dirty="0" err="1" smtClean="0"/>
              <a:t>stratégies</a:t>
            </a:r>
            <a:r>
              <a:rPr lang="en-US" altLang="en-US" sz="2400" dirty="0" smtClean="0"/>
              <a:t> de </a:t>
            </a:r>
            <a:r>
              <a:rPr lang="en-US" altLang="en-US" sz="2400" dirty="0" err="1" smtClean="0"/>
              <a:t>contrôle</a:t>
            </a:r>
            <a:r>
              <a:rPr lang="en-US" altLang="en-US" sz="2400" dirty="0" smtClean="0"/>
              <a:t> de maladies</a:t>
            </a:r>
          </a:p>
          <a:p>
            <a:pPr lvl="2" eaLnBrk="1" hangingPunct="1">
              <a:buFont typeface="Wingdings" panose="05000000000000000000" pitchFamily="2" charset="2"/>
              <a:buChar char="§"/>
            </a:pPr>
            <a:r>
              <a:rPr lang="en-US" altLang="en-US" sz="2000" dirty="0" smtClean="0"/>
              <a:t>Timing, </a:t>
            </a:r>
            <a:r>
              <a:rPr lang="en-US" altLang="en-US" sz="2000" dirty="0" err="1" smtClean="0"/>
              <a:t>taux</a:t>
            </a:r>
            <a:r>
              <a:rPr lang="en-US" altLang="en-US" sz="2000" dirty="0" smtClean="0"/>
              <a:t> et </a:t>
            </a:r>
            <a:r>
              <a:rPr lang="en-US" altLang="en-US" sz="2000" dirty="0" err="1" smtClean="0"/>
              <a:t>frequence</a:t>
            </a:r>
            <a:r>
              <a:rPr lang="en-US" altLang="en-US" sz="2000" dirty="0" smtClean="0"/>
              <a:t> de </a:t>
            </a:r>
            <a:r>
              <a:rPr lang="en-US" altLang="en-US" sz="2000" dirty="0" err="1" smtClean="0"/>
              <a:t>l’application</a:t>
            </a:r>
            <a:r>
              <a:rPr lang="en-US" altLang="en-US" sz="2000" dirty="0" smtClean="0"/>
              <a:t> du pesticide</a:t>
            </a:r>
          </a:p>
          <a:p>
            <a:pPr lvl="1" eaLnBrk="1" hangingPunct="1">
              <a:buFont typeface="Wingdings" panose="05000000000000000000" pitchFamily="2" charset="2"/>
              <a:buChar char="v"/>
            </a:pPr>
            <a:r>
              <a:rPr lang="en-US" altLang="en-US" sz="2400" dirty="0" smtClean="0"/>
              <a:t>Concentration sur la rehabilitation des </a:t>
            </a:r>
            <a:r>
              <a:rPr lang="en-US" altLang="en-US" sz="2400" dirty="0" err="1" smtClean="0"/>
              <a:t>fermes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abandonnées</a:t>
            </a:r>
            <a:endParaRPr lang="en-US" altLang="en-US" sz="2400" dirty="0" smtClean="0"/>
          </a:p>
          <a:p>
            <a:pPr lvl="2" eaLnBrk="1" hangingPunct="1">
              <a:buFont typeface="Wingdings" panose="05000000000000000000" pitchFamily="2" charset="2"/>
              <a:buChar char="§"/>
            </a:pPr>
            <a:r>
              <a:rPr lang="en-US" altLang="en-US" sz="2000" dirty="0" err="1" smtClean="0"/>
              <a:t>Eclaircissage</a:t>
            </a:r>
            <a:r>
              <a:rPr lang="en-US" altLang="en-US" sz="2000" dirty="0" smtClean="0"/>
              <a:t> </a:t>
            </a:r>
            <a:r>
              <a:rPr lang="en-US" altLang="en-US" sz="2000" dirty="0" smtClean="0"/>
              <a:t>, </a:t>
            </a:r>
            <a:r>
              <a:rPr lang="en-US" altLang="en-US" sz="2000" dirty="0" smtClean="0"/>
              <a:t>top working </a:t>
            </a:r>
            <a:r>
              <a:rPr lang="en-US" altLang="en-US" sz="2000" dirty="0" smtClean="0"/>
              <a:t>&amp; nouvelle plantation de nouvelle </a:t>
            </a:r>
            <a:r>
              <a:rPr lang="en-US" altLang="en-US" sz="2000" dirty="0" err="1" smtClean="0"/>
              <a:t>variétés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en</a:t>
            </a:r>
            <a:r>
              <a:rPr lang="en-US" altLang="en-US" sz="2000" dirty="0" smtClean="0"/>
              <a:t> place</a:t>
            </a:r>
          </a:p>
          <a:p>
            <a:pPr lvl="1" eaLnBrk="1" hangingPunct="1">
              <a:buFont typeface="Wingdings" panose="05000000000000000000" pitchFamily="2" charset="2"/>
              <a:buChar char="v"/>
            </a:pPr>
            <a:r>
              <a:rPr lang="en-US" altLang="en-US" sz="2400" dirty="0" err="1" smtClean="0"/>
              <a:t>Etendre</a:t>
            </a:r>
            <a:r>
              <a:rPr lang="en-US" altLang="en-US" sz="2400" dirty="0" smtClean="0"/>
              <a:t> les zones de culture du </a:t>
            </a:r>
            <a:r>
              <a:rPr lang="en-US" altLang="en-US" sz="2400" dirty="0" err="1" smtClean="0"/>
              <a:t>cajou</a:t>
            </a:r>
            <a:r>
              <a:rPr lang="en-US" altLang="en-US" sz="2400" dirty="0" smtClean="0"/>
              <a:t> </a:t>
            </a:r>
            <a:r>
              <a:rPr lang="mr-IN" altLang="en-US" sz="2400" dirty="0" smtClean="0">
                <a:ea typeface="Mangal"/>
              </a:rPr>
              <a:t>–</a:t>
            </a:r>
            <a:r>
              <a:rPr lang="en-US" altLang="en-US" sz="2400" dirty="0" smtClean="0">
                <a:ea typeface="Mangal"/>
                <a:cs typeface="Mangal"/>
              </a:rPr>
              <a:t> </a:t>
            </a:r>
            <a:r>
              <a:rPr lang="en-US" altLang="en-US" sz="2400" dirty="0" smtClean="0"/>
              <a:t>Zone non </a:t>
            </a:r>
            <a:r>
              <a:rPr lang="en-US" altLang="en-US" sz="2400" dirty="0" err="1" smtClean="0"/>
              <a:t>traditionnelle</a:t>
            </a:r>
            <a:r>
              <a:rPr lang="en-US" altLang="en-US" sz="2400" dirty="0" smtClean="0"/>
              <a:t> de culture </a:t>
            </a:r>
            <a:r>
              <a:rPr lang="en-US" altLang="en-US" sz="2400" dirty="0" err="1" smtClean="0"/>
              <a:t>d’anacarde</a:t>
            </a:r>
            <a:endParaRPr lang="en-US" altLang="en-US" sz="2400" dirty="0" smtClean="0"/>
          </a:p>
          <a:p>
            <a:pPr lvl="2" eaLnBrk="1" hangingPunct="1">
              <a:buFont typeface="Wingdings" panose="05000000000000000000" pitchFamily="2" charset="2"/>
              <a:buChar char="§"/>
            </a:pPr>
            <a:r>
              <a:rPr lang="en-US" altLang="en-US" sz="2000" dirty="0" err="1" smtClean="0"/>
              <a:t>Utilisez</a:t>
            </a:r>
            <a:r>
              <a:rPr lang="en-US" altLang="en-US" sz="2000" dirty="0" smtClean="0"/>
              <a:t> de </a:t>
            </a:r>
            <a:r>
              <a:rPr lang="en-US" altLang="en-US" sz="2000" dirty="0" err="1" smtClean="0"/>
              <a:t>nouvelles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variétés</a:t>
            </a:r>
            <a:r>
              <a:rPr lang="en-US" altLang="en-US" sz="2000" dirty="0" smtClean="0"/>
              <a:t> avec un </a:t>
            </a:r>
            <a:r>
              <a:rPr lang="en-US" altLang="en-US" sz="2000" dirty="0" err="1" smtClean="0"/>
              <a:t>potentiel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rendement</a:t>
            </a:r>
            <a:r>
              <a:rPr lang="en-US" altLang="en-US" sz="2000" dirty="0" smtClean="0"/>
              <a:t> de 2000-5000kg/ha</a:t>
            </a:r>
          </a:p>
          <a:p>
            <a:pPr lvl="2" eaLnBrk="1" hangingPunct="1">
              <a:buFont typeface="Wingdings" panose="05000000000000000000" pitchFamily="2" charset="2"/>
              <a:buChar char="§"/>
            </a:pPr>
            <a:r>
              <a:rPr lang="en-US" altLang="en-US" sz="2000" dirty="0" smtClean="0"/>
              <a:t>Bonne </a:t>
            </a:r>
            <a:r>
              <a:rPr lang="en-US" altLang="en-US" sz="2000" dirty="0" err="1" smtClean="0"/>
              <a:t>qualité</a:t>
            </a:r>
            <a:r>
              <a:rPr lang="en-US" altLang="en-US" sz="2000" dirty="0" smtClean="0"/>
              <a:t> de </a:t>
            </a:r>
            <a:r>
              <a:rPr lang="en-US" altLang="en-US" sz="2000" dirty="0" err="1" smtClean="0"/>
              <a:t>noix</a:t>
            </a:r>
            <a:r>
              <a:rPr lang="en-US" altLang="en-US" sz="2000" dirty="0" smtClean="0"/>
              <a:t> – </a:t>
            </a:r>
            <a:r>
              <a:rPr lang="en-US" altLang="en-US" sz="2000" dirty="0" err="1" smtClean="0"/>
              <a:t>adaptée</a:t>
            </a:r>
            <a:r>
              <a:rPr lang="en-US" altLang="en-US" sz="2000" dirty="0" smtClean="0"/>
              <a:t> </a:t>
            </a:r>
            <a:r>
              <a:rPr lang="en-US" altLang="en-US" sz="2000" dirty="0" smtClean="0"/>
              <a:t>aux </a:t>
            </a:r>
            <a:r>
              <a:rPr lang="en-US" altLang="en-US" sz="2000" dirty="0" err="1" smtClean="0"/>
              <a:t>nouvelles</a:t>
            </a:r>
            <a:r>
              <a:rPr lang="en-US" altLang="en-US" sz="2000" dirty="0" smtClean="0"/>
              <a:t> machines </a:t>
            </a:r>
            <a:r>
              <a:rPr lang="en-US" altLang="en-US" sz="2000" dirty="0" smtClean="0"/>
              <a:t>de </a:t>
            </a:r>
            <a:r>
              <a:rPr lang="en-US" altLang="en-US" sz="2000" dirty="0" err="1" smtClean="0"/>
              <a:t>décortiquage</a:t>
            </a:r>
            <a:r>
              <a:rPr lang="en-US" altLang="en-US" sz="2000" dirty="0" smtClean="0"/>
              <a:t> auto</a:t>
            </a:r>
            <a:endParaRPr lang="en-US" altLang="en-US" sz="2000" dirty="0" smtClean="0"/>
          </a:p>
          <a:p>
            <a:pPr lvl="1" eaLnBrk="1" hangingPunct="1">
              <a:buFont typeface="Wingdings" panose="05000000000000000000" pitchFamily="2" charset="2"/>
              <a:buChar char="v"/>
            </a:pPr>
            <a:r>
              <a:rPr lang="en-US" altLang="en-US" sz="2400" dirty="0" smtClean="0"/>
              <a:t>Intensifier la formation des </a:t>
            </a:r>
            <a:r>
              <a:rPr lang="en-US" altLang="en-US" sz="2400" dirty="0" err="1" smtClean="0"/>
              <a:t>apprenants</a:t>
            </a:r>
            <a:r>
              <a:rPr lang="en-US" altLang="en-US" sz="2400" dirty="0" smtClean="0"/>
              <a:t> </a:t>
            </a:r>
            <a:r>
              <a:rPr lang="en-US" altLang="en-US" sz="2400" dirty="0" smtClean="0"/>
              <a:t>sur les </a:t>
            </a:r>
            <a:r>
              <a:rPr lang="en-US" altLang="en-US" sz="2400" dirty="0" err="1" smtClean="0"/>
              <a:t>bonnes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pratiques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agricoles</a:t>
            </a:r>
            <a:r>
              <a:rPr lang="en-US" altLang="en-US" sz="2400" dirty="0" smtClean="0"/>
              <a:t> </a:t>
            </a:r>
            <a:endParaRPr lang="en-US" altLang="en-US" sz="2400" dirty="0" smtClean="0"/>
          </a:p>
        </p:txBody>
      </p:sp>
      <p:sp>
        <p:nvSpPr>
          <p:cNvPr id="15364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IN" altLang="en-US" sz="1200" smtClean="0"/>
              <a:t>09-11 February, 2017</a:t>
            </a:r>
          </a:p>
        </p:txBody>
      </p:sp>
      <p:sp>
        <p:nvSpPr>
          <p:cNvPr id="15365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8B64DA1B-194A-4F09-A8C7-F48C0986A06E}" type="slidenum">
              <a:rPr lang="en-IN" altLang="en-US" sz="1200" smtClean="0"/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11</a:t>
            </a:fld>
            <a:endParaRPr lang="en-IN" altLang="en-US" sz="1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400" b="1" smtClean="0">
                <a:solidFill>
                  <a:srgbClr val="00B050"/>
                </a:solidFill>
              </a:rPr>
              <a:t>Approche pour augmenter la Production/</a:t>
            </a:r>
            <a:r>
              <a:rPr lang="en-US" altLang="en-US" sz="2400" b="1" smtClean="0">
                <a:solidFill>
                  <a:srgbClr val="00B0F0"/>
                </a:solidFill>
              </a:rPr>
              <a:t>productivité</a:t>
            </a:r>
            <a:endParaRPr lang="en-US" altLang="en-US" sz="2400" smtClean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28625" y="1149350"/>
            <a:ext cx="8229600" cy="5232400"/>
          </a:xfrm>
        </p:spPr>
        <p:txBody>
          <a:bodyPr/>
          <a:lstStyle/>
          <a:p>
            <a:pPr eaLnBrk="1" hangingPunct="1"/>
            <a:r>
              <a:rPr lang="en-US" altLang="en-US" b="1" dirty="0" smtClean="0"/>
              <a:t> </a:t>
            </a:r>
            <a:r>
              <a:rPr lang="en-US" altLang="en-US" b="1" dirty="0" err="1" smtClean="0"/>
              <a:t>Afrique</a:t>
            </a:r>
            <a:r>
              <a:rPr lang="en-US" altLang="en-US" b="1" dirty="0" smtClean="0"/>
              <a:t> de </a:t>
            </a:r>
            <a:r>
              <a:rPr lang="en-US" altLang="en-US" b="1" dirty="0" err="1" smtClean="0"/>
              <a:t>l’Ouest</a:t>
            </a:r>
            <a:endParaRPr lang="en-US" altLang="en-US" b="1" dirty="0" smtClean="0"/>
          </a:p>
          <a:p>
            <a:pPr lvl="1" eaLnBrk="1" hangingPunct="1">
              <a:buFont typeface="Wingdings" panose="05000000000000000000" pitchFamily="2" charset="2"/>
              <a:buChar char="v"/>
            </a:pPr>
            <a:r>
              <a:rPr lang="en-US" altLang="en-US" dirty="0" smtClean="0"/>
              <a:t> </a:t>
            </a:r>
            <a:r>
              <a:rPr lang="fr-FR" altLang="en-US" sz="1600" dirty="0" smtClean="0"/>
              <a:t>Amélioration des fermes surpeuplées </a:t>
            </a:r>
            <a:r>
              <a:rPr lang="fr-FR" altLang="en-US" sz="1600" dirty="0" smtClean="0"/>
              <a:t>grâce à des éclaircie </a:t>
            </a:r>
            <a:r>
              <a:rPr lang="fr-FR" altLang="en-US" sz="1600" dirty="0" smtClean="0"/>
              <a:t>et le travail de qualité</a:t>
            </a:r>
            <a:endParaRPr lang="en-US" altLang="en-US" sz="1600" dirty="0" smtClean="0"/>
          </a:p>
          <a:p>
            <a:pPr lvl="1" eaLnBrk="1" hangingPunct="1">
              <a:buFont typeface="Wingdings" panose="05000000000000000000" pitchFamily="2" charset="2"/>
              <a:buChar char="v"/>
            </a:pPr>
            <a:r>
              <a:rPr lang="en-US" altLang="en-US" sz="1600" dirty="0" smtClean="0"/>
              <a:t> </a:t>
            </a:r>
            <a:r>
              <a:rPr lang="fr-FR" altLang="en-US" sz="1600" dirty="0" smtClean="0"/>
              <a:t>Réhabilitation de fermes abandonnées et / ou improductives</a:t>
            </a:r>
            <a:endParaRPr lang="en-US" altLang="en-US" sz="1600" dirty="0" smtClean="0"/>
          </a:p>
          <a:p>
            <a:pPr lvl="1" eaLnBrk="1" hangingPunct="1">
              <a:buFont typeface="Wingdings" panose="05000000000000000000" pitchFamily="2" charset="2"/>
              <a:buChar char="v"/>
            </a:pPr>
            <a:r>
              <a:rPr lang="en-US" altLang="en-US" sz="1600" dirty="0" smtClean="0"/>
              <a:t> </a:t>
            </a:r>
            <a:r>
              <a:rPr lang="fr-FR" altLang="en-US" sz="1600" dirty="0" smtClean="0"/>
              <a:t>Intensifier l'identification des arbres </a:t>
            </a:r>
            <a:r>
              <a:rPr lang="fr-FR" altLang="en-US" sz="1600" dirty="0" smtClean="0"/>
              <a:t>mères, </a:t>
            </a:r>
            <a:r>
              <a:rPr lang="fr-FR" altLang="en-US" sz="1600" dirty="0" smtClean="0"/>
              <a:t>élites pour la multiplication</a:t>
            </a:r>
            <a:endParaRPr lang="en-US" altLang="en-US" sz="1600" dirty="0" smtClean="0"/>
          </a:p>
          <a:p>
            <a:pPr lvl="1" eaLnBrk="1" hangingPunct="1">
              <a:buFont typeface="Wingdings" panose="05000000000000000000" pitchFamily="2" charset="2"/>
              <a:buChar char="v"/>
            </a:pPr>
            <a:r>
              <a:rPr lang="en-US" altLang="en-US" sz="1600" dirty="0" smtClean="0"/>
              <a:t> </a:t>
            </a:r>
            <a:r>
              <a:rPr lang="fr-FR" altLang="en-US" sz="1600" dirty="0" smtClean="0"/>
              <a:t>Investir dans le développement </a:t>
            </a:r>
            <a:r>
              <a:rPr lang="fr-FR" altLang="en-US" sz="1600" dirty="0" smtClean="0"/>
              <a:t>des </a:t>
            </a:r>
            <a:r>
              <a:rPr lang="fr-FR" altLang="en-US" sz="1600" dirty="0" smtClean="0"/>
              <a:t>variétés de noix de cajou </a:t>
            </a:r>
            <a:endParaRPr lang="en-US" altLang="en-US" sz="1600" dirty="0" smtClean="0"/>
          </a:p>
          <a:p>
            <a:pPr lvl="1" eaLnBrk="1" hangingPunct="1">
              <a:buFont typeface="Wingdings" panose="05000000000000000000" pitchFamily="2" charset="2"/>
              <a:buChar char="v"/>
            </a:pPr>
            <a:r>
              <a:rPr lang="fr-FR" altLang="en-US" sz="1600" dirty="0" smtClean="0">
                <a:ea typeface="Mangal"/>
                <a:cs typeface="Mangal"/>
              </a:rPr>
              <a:t>Etendre les zones de </a:t>
            </a:r>
            <a:r>
              <a:rPr lang="fr-FR" altLang="en-US" sz="1600" dirty="0" smtClean="0">
                <a:ea typeface="Mangal"/>
                <a:cs typeface="Mangal"/>
              </a:rPr>
              <a:t>culture de la noix de cajou </a:t>
            </a:r>
            <a:r>
              <a:rPr lang="mr-IN" altLang="en-US" sz="1600" dirty="0" smtClean="0">
                <a:ea typeface="Mangal"/>
              </a:rPr>
              <a:t>–</a:t>
            </a:r>
            <a:r>
              <a:rPr lang="en-US" altLang="en-US" sz="1600" dirty="0" smtClean="0"/>
              <a:t> Zones non traditionnelles de culture de la </a:t>
            </a:r>
            <a:r>
              <a:rPr lang="en-US" altLang="en-US" sz="1600" dirty="0" err="1" smtClean="0"/>
              <a:t>noix</a:t>
            </a:r>
            <a:r>
              <a:rPr lang="en-US" altLang="en-US" sz="1600" dirty="0" smtClean="0"/>
              <a:t> de </a:t>
            </a:r>
            <a:r>
              <a:rPr lang="en-US" altLang="en-US" sz="1600" dirty="0" err="1" smtClean="0"/>
              <a:t>cajou</a:t>
            </a:r>
            <a:endParaRPr lang="en-US" altLang="en-US" sz="1600" dirty="0" smtClean="0"/>
          </a:p>
          <a:p>
            <a:pPr lvl="2" eaLnBrk="1" hangingPunct="1">
              <a:buFont typeface="Wingdings" panose="05000000000000000000" pitchFamily="2" charset="2"/>
              <a:buChar char="§"/>
            </a:pPr>
            <a:r>
              <a:rPr lang="en-US" altLang="en-US" sz="1600" dirty="0" smtClean="0"/>
              <a:t> </a:t>
            </a:r>
            <a:r>
              <a:rPr lang="fr-FR" altLang="en-US" sz="1600" dirty="0" smtClean="0"/>
              <a:t>Utilisez de nouvelles arbres mères </a:t>
            </a:r>
            <a:r>
              <a:rPr lang="fr-FR" altLang="en-US" sz="1600" dirty="0" smtClean="0"/>
              <a:t>élites</a:t>
            </a:r>
            <a:endParaRPr lang="en-US" altLang="en-US" sz="1600" dirty="0" smtClean="0"/>
          </a:p>
          <a:p>
            <a:pPr lvl="2" eaLnBrk="1" hangingPunct="1">
              <a:buFont typeface="Wingdings" panose="05000000000000000000" pitchFamily="2" charset="2"/>
              <a:buChar char="§"/>
            </a:pPr>
            <a:r>
              <a:rPr lang="en-US" altLang="en-US" sz="1600" dirty="0" smtClean="0"/>
              <a:t> </a:t>
            </a:r>
            <a:r>
              <a:rPr lang="fr-FR" altLang="en-US" sz="1600" dirty="0" smtClean="0"/>
              <a:t>Bonne qualité de noix - adapté aux nouvelles machines </a:t>
            </a:r>
            <a:r>
              <a:rPr lang="fr-FR" altLang="en-US" sz="1600" dirty="0" smtClean="0"/>
              <a:t>de décorticage auto</a:t>
            </a:r>
            <a:endParaRPr lang="en-US" altLang="en-US" sz="1600" dirty="0" smtClean="0"/>
          </a:p>
          <a:p>
            <a:pPr lvl="1" eaLnBrk="1" hangingPunct="1">
              <a:buFont typeface="Wingdings" panose="05000000000000000000" pitchFamily="2" charset="2"/>
              <a:buChar char="v"/>
            </a:pPr>
            <a:r>
              <a:rPr lang="en-US" altLang="en-US" dirty="0" smtClean="0"/>
              <a:t> </a:t>
            </a:r>
            <a:r>
              <a:rPr lang="fr-FR" altLang="en-US" dirty="0" smtClean="0"/>
              <a:t>Intensifier la formation des formateurs aux bonnes pratiques agricoles</a:t>
            </a:r>
            <a:endParaRPr lang="en-US" altLang="en-US" dirty="0" smtClean="0"/>
          </a:p>
          <a:p>
            <a:pPr lvl="2" eaLnBrk="1" hangingPunct="1">
              <a:buFont typeface="Wingdings" panose="05000000000000000000" pitchFamily="2" charset="2"/>
              <a:buChar char="§"/>
            </a:pPr>
            <a:r>
              <a:rPr lang="en-US" altLang="en-US" dirty="0" smtClean="0"/>
              <a:t> </a:t>
            </a:r>
            <a:r>
              <a:rPr lang="en-US" altLang="en-US" dirty="0" err="1" smtClean="0"/>
              <a:t>Élagage</a:t>
            </a:r>
            <a:r>
              <a:rPr lang="en-US" altLang="en-US" dirty="0" smtClean="0"/>
              <a:t> </a:t>
            </a:r>
            <a:r>
              <a:rPr lang="en-US" altLang="en-US" dirty="0" smtClean="0"/>
              <a:t>de formation </a:t>
            </a:r>
            <a:endParaRPr lang="en-US" altLang="en-US" dirty="0" smtClean="0"/>
          </a:p>
          <a:p>
            <a:pPr lvl="2" eaLnBrk="1" hangingPunct="1">
              <a:buFont typeface="Wingdings" panose="05000000000000000000" pitchFamily="2" charset="2"/>
              <a:buChar char="§"/>
            </a:pPr>
            <a:r>
              <a:rPr lang="en-US" altLang="en-US" dirty="0" smtClean="0"/>
              <a:t> </a:t>
            </a:r>
            <a:r>
              <a:rPr lang="fr-FR" altLang="en-US" dirty="0" smtClean="0"/>
              <a:t>Lutte antiparasitaire (aucune maladie d'importance économique en Afrique de l'Ouest) </a:t>
            </a:r>
            <a:endParaRPr lang="en-US" altLang="en-US" dirty="0" smtClean="0"/>
          </a:p>
        </p:txBody>
      </p:sp>
      <p:sp>
        <p:nvSpPr>
          <p:cNvPr id="16388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IN" altLang="en-US" sz="1200" smtClean="0"/>
              <a:t>09-11 February, 2017</a:t>
            </a: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4CDC824E-A237-4E6C-BB0D-2C77F54C90CD}" type="slidenum">
              <a:rPr lang="en-IN" altLang="en-US" sz="1200" smtClean="0"/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12</a:t>
            </a:fld>
            <a:endParaRPr lang="en-IN" altLang="en-US" sz="1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 b="1" smtClean="0">
                <a:solidFill>
                  <a:srgbClr val="00B050"/>
                </a:solidFill>
              </a:rPr>
              <a:t>Pourquoi de nouvelles vari</a:t>
            </a:r>
            <a:r>
              <a:rPr lang="en-US" altLang="en-US" sz="2800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étés de noix de cajou</a:t>
            </a:r>
            <a:endParaRPr lang="en-US" altLang="en-US" sz="2800" smtClean="0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err="1" smtClean="0"/>
              <a:t>Rendement</a:t>
            </a:r>
            <a:r>
              <a:rPr lang="en-US" altLang="en-US" dirty="0" smtClean="0"/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élevé</a:t>
            </a:r>
            <a:r>
              <a:rPr lang="en-US" altLang="en-US" dirty="0" smtClean="0"/>
              <a:t> (20-40 kg/</a:t>
            </a:r>
            <a:r>
              <a:rPr lang="en-US" altLang="en-US" dirty="0" err="1" smtClean="0"/>
              <a:t>arbre</a:t>
            </a:r>
            <a:r>
              <a:rPr lang="en-US" altLang="en-US" dirty="0" smtClean="0"/>
              <a:t> à </a:t>
            </a:r>
            <a:r>
              <a:rPr lang="en-US" altLang="en-US" dirty="0" err="1" smtClean="0"/>
              <a:t>l’âge</a:t>
            </a:r>
            <a:r>
              <a:rPr lang="en-US" altLang="en-US" dirty="0" smtClean="0"/>
              <a:t> de 10 </a:t>
            </a:r>
            <a:r>
              <a:rPr lang="en-US" altLang="en-US" dirty="0" err="1" smtClean="0"/>
              <a:t>ans</a:t>
            </a:r>
            <a:r>
              <a:rPr lang="en-US" altLang="en-US" dirty="0" smtClean="0"/>
              <a:t>)</a:t>
            </a:r>
          </a:p>
          <a:p>
            <a:pPr eaLnBrk="1" hangingPunct="1"/>
            <a:r>
              <a:rPr lang="en-US" altLang="en-US" dirty="0" smtClean="0"/>
              <a:t>Courte </a:t>
            </a:r>
            <a:r>
              <a:rPr lang="en-US" altLang="en-US" dirty="0" err="1" smtClean="0"/>
              <a:t>durée</a:t>
            </a:r>
            <a:r>
              <a:rPr lang="en-US" altLang="en-US" dirty="0" smtClean="0"/>
              <a:t> de la </a:t>
            </a:r>
            <a:r>
              <a:rPr lang="en-US" altLang="en-US" dirty="0" err="1" smtClean="0"/>
              <a:t>cueillette</a:t>
            </a:r>
            <a:r>
              <a:rPr lang="en-US" altLang="en-US" dirty="0" smtClean="0"/>
              <a:t> des </a:t>
            </a:r>
            <a:r>
              <a:rPr lang="en-US" altLang="en-US" dirty="0" err="1" smtClean="0"/>
              <a:t>noix</a:t>
            </a:r>
            <a:r>
              <a:rPr lang="en-US" altLang="en-US" dirty="0" smtClean="0"/>
              <a:t> (maximum 90 </a:t>
            </a:r>
            <a:r>
              <a:rPr lang="en-US" altLang="en-US" dirty="0" err="1" smtClean="0"/>
              <a:t>jours</a:t>
            </a:r>
            <a:r>
              <a:rPr lang="en-US" altLang="en-US" dirty="0" smtClean="0"/>
              <a:t>)</a:t>
            </a:r>
          </a:p>
          <a:p>
            <a:pPr eaLnBrk="1" hangingPunct="1"/>
            <a:r>
              <a:rPr lang="en-US" altLang="en-US" dirty="0" smtClean="0"/>
              <a:t>Grosses </a:t>
            </a:r>
            <a:r>
              <a:rPr lang="en-US" altLang="en-US" dirty="0" err="1" smtClean="0"/>
              <a:t>noix</a:t>
            </a:r>
            <a:r>
              <a:rPr lang="en-US" altLang="en-US" dirty="0" smtClean="0"/>
              <a:t> </a:t>
            </a:r>
            <a:r>
              <a:rPr lang="en-US" altLang="en-US" dirty="0" smtClean="0"/>
              <a:t>(</a:t>
            </a:r>
            <a:r>
              <a:rPr lang="en-US" altLang="en-US" dirty="0" err="1" smtClean="0"/>
              <a:t>nombre</a:t>
            </a:r>
            <a:r>
              <a:rPr lang="en-US" altLang="en-US" dirty="0" smtClean="0"/>
              <a:t> de </a:t>
            </a:r>
            <a:r>
              <a:rPr lang="en-US" altLang="en-US" dirty="0" err="1" smtClean="0"/>
              <a:t>noix</a:t>
            </a:r>
            <a:r>
              <a:rPr lang="en-US" altLang="en-US" dirty="0" smtClean="0"/>
              <a:t> </a:t>
            </a:r>
            <a:r>
              <a:rPr lang="en-US" altLang="en-US" dirty="0" smtClean="0"/>
              <a:t>100-180)</a:t>
            </a:r>
          </a:p>
          <a:p>
            <a:pPr eaLnBrk="1" hangingPunct="1"/>
            <a:r>
              <a:rPr lang="en-US" altLang="en-US" dirty="0" smtClean="0"/>
              <a:t> </a:t>
            </a:r>
            <a:r>
              <a:rPr lang="fr-FR" altLang="en-US" dirty="0" smtClean="0"/>
              <a:t>Bonne forme (</a:t>
            </a:r>
            <a:r>
              <a:rPr lang="fr-FR" altLang="en-US" dirty="0" smtClean="0"/>
              <a:t>grasse, noix </a:t>
            </a:r>
            <a:r>
              <a:rPr lang="fr-FR" altLang="en-US" dirty="0" smtClean="0"/>
              <a:t>courbée ou ratatinée) - adapté </a:t>
            </a:r>
            <a:r>
              <a:rPr lang="fr-FR" altLang="en-US" dirty="0" smtClean="0"/>
              <a:t>aux décortiqueuses automatiques</a:t>
            </a:r>
            <a:endParaRPr lang="en-US" altLang="en-US" dirty="0" smtClean="0"/>
          </a:p>
          <a:p>
            <a:pPr eaLnBrk="1" hangingPunct="1"/>
            <a:r>
              <a:rPr lang="en-US" altLang="en-US" dirty="0" smtClean="0"/>
              <a:t> </a:t>
            </a:r>
            <a:r>
              <a:rPr lang="fr-FR" altLang="en-US" dirty="0" smtClean="0"/>
              <a:t>Taux de </a:t>
            </a:r>
            <a:r>
              <a:rPr lang="fr-FR" altLang="en-US" dirty="0" smtClean="0"/>
              <a:t>décorticage </a:t>
            </a:r>
            <a:r>
              <a:rPr lang="fr-FR" altLang="en-US" dirty="0" smtClean="0"/>
              <a:t>élevé (&gt; 25%) </a:t>
            </a:r>
            <a:endParaRPr lang="en-US" altLang="en-US" dirty="0" smtClean="0"/>
          </a:p>
          <a:p>
            <a:pPr eaLnBrk="1" hangingPunct="1"/>
            <a:r>
              <a:rPr lang="en-US" altLang="en-US" dirty="0" smtClean="0"/>
              <a:t> </a:t>
            </a:r>
            <a:r>
              <a:rPr lang="en-US" altLang="en-US" dirty="0" err="1" smtClean="0"/>
              <a:t>Faible</a:t>
            </a:r>
            <a:r>
              <a:rPr lang="en-US" altLang="en-US" dirty="0" smtClean="0"/>
              <a:t> </a:t>
            </a:r>
            <a:r>
              <a:rPr lang="fr-FR" altLang="en-US" dirty="0" smtClean="0"/>
              <a:t>rupture de l'amande à la transformation </a:t>
            </a:r>
            <a:endParaRPr lang="en-US" altLang="en-US" dirty="0" smtClean="0"/>
          </a:p>
          <a:p>
            <a:pPr eaLnBrk="1" hangingPunct="1"/>
            <a:r>
              <a:rPr lang="en-US" altLang="en-US" dirty="0" smtClean="0"/>
              <a:t> </a:t>
            </a:r>
            <a:r>
              <a:rPr lang="fr-FR" altLang="en-US" dirty="0" err="1" smtClean="0"/>
              <a:t>Dépelliculage</a:t>
            </a:r>
            <a:r>
              <a:rPr lang="fr-FR" altLang="en-US" dirty="0" smtClean="0"/>
              <a:t> </a:t>
            </a:r>
            <a:r>
              <a:rPr lang="fr-FR" altLang="en-US" dirty="0" smtClean="0"/>
              <a:t>facile de testa (machines mécanisées) </a:t>
            </a:r>
            <a:endParaRPr lang="en-US" altLang="en-US" dirty="0" smtClean="0"/>
          </a:p>
        </p:txBody>
      </p:sp>
      <p:sp>
        <p:nvSpPr>
          <p:cNvPr id="17412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IN" altLang="en-US" sz="1200" smtClean="0"/>
              <a:t>09-11 February, 2017</a:t>
            </a:r>
          </a:p>
        </p:txBody>
      </p:sp>
      <p:sp>
        <p:nvSpPr>
          <p:cNvPr id="17413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07F1E85E-AD41-407E-8C96-02963410B960}" type="slidenum">
              <a:rPr lang="en-IN" altLang="en-US" sz="1200" smtClean="0"/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13</a:t>
            </a:fld>
            <a:endParaRPr lang="en-IN" altLang="en-US" sz="1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400" b="1" smtClean="0">
                <a:solidFill>
                  <a:srgbClr val="00B050"/>
                </a:solidFill>
                <a:ea typeface="MS PGothic" panose="020B0600070205080204" pitchFamily="34" charset="-128"/>
              </a:rPr>
              <a:t>Rendement du AC4  (Variétés standard d’anacarde en Tanzanie)</a:t>
            </a:r>
            <a:endParaRPr lang="en-US" altLang="en-US" sz="2400" smtClean="0">
              <a:solidFill>
                <a:srgbClr val="00B050"/>
              </a:solidFill>
            </a:endParaRPr>
          </a:p>
        </p:txBody>
      </p:sp>
      <p:sp>
        <p:nvSpPr>
          <p:cNvPr id="18435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IN" altLang="en-US" sz="1200" smtClean="0"/>
              <a:t>09-11 February, 2017</a:t>
            </a:r>
          </a:p>
        </p:txBody>
      </p:sp>
      <p:sp>
        <p:nvSpPr>
          <p:cNvPr id="18436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7537661E-C59D-40FF-9913-CB029EB51730}" type="slidenum">
              <a:rPr lang="en-IN" altLang="en-US" sz="1200" smtClean="0"/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14</a:t>
            </a:fld>
            <a:endParaRPr lang="en-IN" altLang="en-US" sz="1200" smtClean="0"/>
          </a:p>
        </p:txBody>
      </p:sp>
      <p:pic>
        <p:nvPicPr>
          <p:cNvPr id="18437" name="Content Placeholder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1138" y="2606675"/>
            <a:ext cx="4360862" cy="3276600"/>
          </a:xfrm>
          <a:noFill/>
        </p:spPr>
      </p:pic>
      <p:pic>
        <p:nvPicPr>
          <p:cNvPr id="18438" name="Picture 6" descr="AC4 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617788"/>
            <a:ext cx="4297363" cy="322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73050" y="1128713"/>
          <a:ext cx="8596313" cy="1127125"/>
        </p:xfrm>
        <a:graphic>
          <a:graphicData uri="http://schemas.openxmlformats.org/drawingml/2006/table">
            <a:tbl>
              <a:tblPr/>
              <a:tblGrid>
                <a:gridCol w="17383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</a:tblGrid>
              <a:tr h="5721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Age (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Années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550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Kg/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arbre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400" b="1" smtClean="0">
                <a:solidFill>
                  <a:srgbClr val="00B050"/>
                </a:solidFill>
                <a:ea typeface="MS PGothic" panose="020B0600070205080204" pitchFamily="34" charset="-128"/>
              </a:rPr>
              <a:t>Rendement du AZA 2  (Variétés standard d’Anacarde en Tanzanie)</a:t>
            </a:r>
            <a:endParaRPr lang="en-US" altLang="en-US" sz="2400" smtClean="0">
              <a:solidFill>
                <a:srgbClr val="00B050"/>
              </a:solidFill>
            </a:endParaRPr>
          </a:p>
        </p:txBody>
      </p:sp>
      <p:sp>
        <p:nvSpPr>
          <p:cNvPr id="19459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IN" altLang="en-US" sz="1200" smtClean="0"/>
              <a:t>09-11 February, 2017</a:t>
            </a:r>
          </a:p>
        </p:txBody>
      </p:sp>
      <p:sp>
        <p:nvSpPr>
          <p:cNvPr id="19460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D3EC9C36-9E2F-4CA8-9B75-A42105786765}" type="slidenum">
              <a:rPr lang="en-IN" altLang="en-US" sz="1200" smtClean="0"/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15</a:t>
            </a:fld>
            <a:endParaRPr lang="en-IN" altLang="en-US" sz="1200" smtClean="0"/>
          </a:p>
        </p:txBody>
      </p:sp>
      <p:pic>
        <p:nvPicPr>
          <p:cNvPr id="19461" name="Picture 6" descr="AC4 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3725" y="2813050"/>
            <a:ext cx="4568825" cy="342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60350" y="1066800"/>
          <a:ext cx="8712198" cy="1138238"/>
        </p:xfrm>
        <a:graphic>
          <a:graphicData uri="http://schemas.openxmlformats.org/drawingml/2006/table">
            <a:tbl>
              <a:tblPr/>
              <a:tblGrid>
                <a:gridCol w="17617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792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7920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7920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7920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7920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7920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7920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7920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579204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579204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579204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579204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</a:tblGrid>
              <a:tr h="6261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Age (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Années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21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Kg/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arbre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19506" name="Content Placeholder 5" descr="AZA2 Apple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0350" y="2813050"/>
            <a:ext cx="4567238" cy="34242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00B050"/>
                </a:solidFill>
              </a:rPr>
              <a:t>Bonne forme de noix</a:t>
            </a:r>
          </a:p>
        </p:txBody>
      </p:sp>
      <p:sp>
        <p:nvSpPr>
          <p:cNvPr id="20483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IN" altLang="en-US" sz="1200" smtClean="0"/>
              <a:t>09-11 February, 2017</a:t>
            </a:r>
          </a:p>
        </p:txBody>
      </p:sp>
      <p:sp>
        <p:nvSpPr>
          <p:cNvPr id="20484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95F40ED2-68BE-433A-B5FE-2274AEDB5895}" type="slidenum">
              <a:rPr lang="en-IN" altLang="en-US" sz="1200" smtClean="0"/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16</a:t>
            </a:fld>
            <a:endParaRPr lang="en-IN" altLang="en-US" sz="1200" smtClean="0"/>
          </a:p>
        </p:txBody>
      </p:sp>
      <p:pic>
        <p:nvPicPr>
          <p:cNvPr id="20485" name="Picture 2" descr="E:\CASHEW GENERAL\NUTS-NUTS\Dr. Masawe\DSC0407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6400" y="769938"/>
            <a:ext cx="4597400" cy="3205162"/>
          </a:xfrm>
          <a:noFill/>
        </p:spPr>
      </p:pic>
      <p:pic>
        <p:nvPicPr>
          <p:cNvPr id="20486" name="Picture 3" descr="E:\CASHEW GENERAL\NUTS-NUTS\Dr. Masawe\DSC0415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769938"/>
            <a:ext cx="41402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3" descr="E:\CASHEW GENERAL\NUTS-NUTS\Dr. Masawe\DSC0414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075" y="3935413"/>
            <a:ext cx="3100388" cy="232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4" descr="E:\CASHEW GENERAL\NUTS-NUTS\Dr. Masawe\DSC0408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438" y="3846513"/>
            <a:ext cx="3825875" cy="246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00B050"/>
                </a:solidFill>
              </a:rPr>
              <a:t>Mauvaise forme de noix</a:t>
            </a:r>
          </a:p>
        </p:txBody>
      </p:sp>
      <p:sp>
        <p:nvSpPr>
          <p:cNvPr id="21507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IN" altLang="en-US" sz="1200" smtClean="0"/>
              <a:t>09-11 February, 2017</a:t>
            </a:r>
          </a:p>
        </p:txBody>
      </p:sp>
      <p:sp>
        <p:nvSpPr>
          <p:cNvPr id="21508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2BBEF38F-172A-4EE1-9890-CCD1FDF5C8E7}" type="slidenum">
              <a:rPr lang="en-IN" altLang="en-US" sz="1200" smtClean="0"/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17</a:t>
            </a:fld>
            <a:endParaRPr lang="en-IN" altLang="en-US" sz="1200" smtClean="0"/>
          </a:p>
        </p:txBody>
      </p:sp>
      <p:pic>
        <p:nvPicPr>
          <p:cNvPr id="21509" name="Picture 3" descr="E:\CASHEW GENERAL\NUTS-NUTS\Dr. Masawe\DSC0413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2600" y="822325"/>
            <a:ext cx="4089400" cy="3067050"/>
          </a:xfrm>
          <a:noFill/>
        </p:spPr>
      </p:pic>
      <p:pic>
        <p:nvPicPr>
          <p:cNvPr id="21510" name="Picture 2" descr="E:\CASHEW GENERAL\NUTS-NUTS\Dr. Masawe\DSC041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790575"/>
            <a:ext cx="3805238" cy="285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2" descr="E:\CASHEW GENERAL\NUTS-NUTS\Dr. Masawe\DSC040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638" y="3879850"/>
            <a:ext cx="3154362" cy="236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402013"/>
            <a:ext cx="3808413" cy="286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400" b="1" dirty="0" err="1" smtClean="0">
                <a:solidFill>
                  <a:srgbClr val="00B050"/>
                </a:solidFill>
              </a:rPr>
              <a:t>Stratégies</a:t>
            </a:r>
            <a:r>
              <a:rPr lang="en-US" altLang="en-US" sz="2400" b="1" dirty="0" smtClean="0">
                <a:solidFill>
                  <a:srgbClr val="00B050"/>
                </a:solidFill>
              </a:rPr>
              <a:t> </a:t>
            </a:r>
            <a:r>
              <a:rPr lang="en-US" altLang="en-US" sz="2400" b="1" dirty="0" err="1" smtClean="0">
                <a:solidFill>
                  <a:srgbClr val="00B050"/>
                </a:solidFill>
              </a:rPr>
              <a:t>d’amélioration</a:t>
            </a:r>
            <a:r>
              <a:rPr lang="en-US" altLang="en-US" sz="2400" b="1" dirty="0" smtClean="0">
                <a:solidFill>
                  <a:srgbClr val="00B050"/>
                </a:solidFill>
              </a:rPr>
              <a:t> </a:t>
            </a:r>
            <a:r>
              <a:rPr lang="en-US" altLang="en-US" sz="2400" b="1" dirty="0" smtClean="0">
                <a:solidFill>
                  <a:srgbClr val="00B050"/>
                </a:solidFill>
              </a:rPr>
              <a:t>de la production </a:t>
            </a:r>
            <a:r>
              <a:rPr lang="en-US" altLang="en-US" sz="2400" b="1" dirty="0" err="1" smtClean="0">
                <a:solidFill>
                  <a:srgbClr val="00B050"/>
                </a:solidFill>
              </a:rPr>
              <a:t>d’Anacarde</a:t>
            </a:r>
            <a:endParaRPr lang="en-US" altLang="en-US" sz="24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" y="1125538"/>
            <a:ext cx="8229600" cy="5040312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2800" dirty="0" err="1"/>
              <a:t>Strat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égies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à court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terme</a:t>
            </a:r>
            <a:endParaRPr lang="en-US" altLang="en-US" sz="2800" dirty="0"/>
          </a:p>
          <a:p>
            <a:pPr lvl="1" eaLnBrk="1" fontAlgn="auto" hangingPunct="1">
              <a:spcAft>
                <a:spcPts val="0"/>
              </a:spcAft>
              <a:buFont typeface="Wingdings" charset="2"/>
              <a:buChar char="v"/>
              <a:defRPr/>
            </a:pPr>
            <a:r>
              <a:rPr lang="fr-FR" altLang="en-US" sz="2400" dirty="0"/>
              <a:t>Intensifier la formation des formateurs et des agriculteurs - Programme spécial</a:t>
            </a:r>
          </a:p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fr-FR" altLang="en-US" dirty="0"/>
              <a:t>Diminution des arbres surpeuplés, </a:t>
            </a:r>
            <a:r>
              <a:rPr lang="fr-FR" altLang="en-US" dirty="0" smtClean="0"/>
              <a:t>top-</a:t>
            </a:r>
            <a:r>
              <a:rPr lang="fr-FR" altLang="en-US" dirty="0" err="1" smtClean="0"/>
              <a:t>working</a:t>
            </a:r>
            <a:r>
              <a:rPr lang="fr-FR" altLang="en-US" dirty="0" smtClean="0"/>
              <a:t>, </a:t>
            </a:r>
            <a:r>
              <a:rPr lang="fr-FR" altLang="en-US" dirty="0"/>
              <a:t>élagage &amp; </a:t>
            </a:r>
            <a:r>
              <a:rPr lang="fr-FR" altLang="en-US" dirty="0" err="1"/>
              <a:t>intercalage</a:t>
            </a:r>
            <a:endParaRPr lang="fr-FR" altLang="en-US" dirty="0"/>
          </a:p>
          <a:p>
            <a:pPr lvl="2"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fr-FR" altLang="en-US" sz="2000" dirty="0"/>
              <a:t>Entreprendre un contrôle intensif </a:t>
            </a:r>
            <a:r>
              <a:rPr lang="fr-FR" altLang="en-US" sz="2000" dirty="0" smtClean="0"/>
              <a:t>des maladies </a:t>
            </a:r>
            <a:endParaRPr lang="en-US" altLang="en-US" sz="20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2800" dirty="0"/>
              <a:t> </a:t>
            </a:r>
            <a:r>
              <a:rPr lang="en-US" altLang="en-US" sz="2800" dirty="0" err="1"/>
              <a:t>Stratégies</a:t>
            </a:r>
            <a:r>
              <a:rPr lang="en-US" altLang="en-US" sz="2800" dirty="0"/>
              <a:t> à long </a:t>
            </a:r>
            <a:r>
              <a:rPr lang="en-US" altLang="en-US" sz="2800" dirty="0" err="1"/>
              <a:t>terme</a:t>
            </a:r>
            <a:endParaRPr lang="en-US" altLang="en-US" sz="2800" dirty="0"/>
          </a:p>
          <a:p>
            <a:pPr lvl="1" eaLnBrk="1" fontAlgn="auto" hangingPunct="1">
              <a:spcAft>
                <a:spcPts val="0"/>
              </a:spcAft>
              <a:buFont typeface="Wingdings" charset="2"/>
              <a:buChar char="v"/>
              <a:defRPr/>
            </a:pPr>
            <a:r>
              <a:rPr lang="fr-FR" altLang="en-US" sz="2400" dirty="0"/>
              <a:t>Intensifier l'identification </a:t>
            </a:r>
            <a:r>
              <a:rPr lang="fr-FR" altLang="en-US" sz="2400" dirty="0" smtClean="0"/>
              <a:t>sur les </a:t>
            </a:r>
            <a:r>
              <a:rPr lang="fr-FR" altLang="en-US" sz="2400" dirty="0"/>
              <a:t>arbres </a:t>
            </a:r>
            <a:r>
              <a:rPr lang="fr-FR" altLang="en-US" sz="2400" dirty="0" smtClean="0"/>
              <a:t>mères (semences </a:t>
            </a:r>
            <a:r>
              <a:rPr lang="fr-FR" altLang="en-US" sz="2400" dirty="0"/>
              <a:t>de plantation </a:t>
            </a:r>
            <a:r>
              <a:rPr lang="fr-FR" altLang="en-US" sz="2400" dirty="0" smtClean="0"/>
              <a:t>améliorées</a:t>
            </a:r>
            <a:r>
              <a:rPr lang="fr-FR" altLang="en-US" sz="2400" dirty="0"/>
              <a:t>)</a:t>
            </a:r>
          </a:p>
          <a:p>
            <a:pPr lvl="1" eaLnBrk="1" fontAlgn="auto" hangingPunct="1">
              <a:spcAft>
                <a:spcPts val="0"/>
              </a:spcAft>
              <a:buFont typeface="Wingdings" charset="2"/>
              <a:buChar char="v"/>
              <a:defRPr/>
            </a:pPr>
            <a:r>
              <a:rPr lang="en-US" altLang="en-US" sz="2400" dirty="0"/>
              <a:t> </a:t>
            </a:r>
            <a:r>
              <a:rPr lang="fr-FR" altLang="en-US" sz="2400" dirty="0" smtClean="0"/>
              <a:t>Importation </a:t>
            </a:r>
            <a:r>
              <a:rPr lang="fr-FR" altLang="en-US" sz="2400" dirty="0"/>
              <a:t>des variétés d'autres pays </a:t>
            </a:r>
            <a:endParaRPr lang="en-US" altLang="en-US" sz="2400" dirty="0"/>
          </a:p>
          <a:p>
            <a:pPr lvl="1" eaLnBrk="1" fontAlgn="auto" hangingPunct="1">
              <a:spcAft>
                <a:spcPts val="0"/>
              </a:spcAft>
              <a:buFont typeface="Wingdings" charset="2"/>
              <a:buChar char="v"/>
              <a:defRPr/>
            </a:pPr>
            <a:r>
              <a:rPr lang="en-US" altLang="en-US" sz="2400" dirty="0"/>
              <a:t> </a:t>
            </a:r>
            <a:r>
              <a:rPr lang="fr-FR" altLang="en-US" sz="2400" dirty="0"/>
              <a:t>Investir dans le développement de nouvelles variétés en utilisant de nouveaux critères de sélection</a:t>
            </a:r>
            <a:endParaRPr lang="en-US" altLang="en-US" sz="2400" dirty="0"/>
          </a:p>
          <a:p>
            <a:pPr lvl="1" eaLnBrk="1" fontAlgn="auto" hangingPunct="1">
              <a:spcAft>
                <a:spcPts val="0"/>
              </a:spcAft>
              <a:buFont typeface="Wingdings" charset="2"/>
              <a:buChar char="v"/>
              <a:defRPr/>
            </a:pPr>
            <a:r>
              <a:rPr lang="en-US" altLang="en-US" sz="2400" dirty="0"/>
              <a:t> </a:t>
            </a:r>
            <a:r>
              <a:rPr lang="fr-FR" altLang="en-US" sz="2400" dirty="0"/>
              <a:t>Développer la zone de production</a:t>
            </a:r>
            <a:endParaRPr lang="en-US" altLang="en-US" sz="2400" dirty="0"/>
          </a:p>
        </p:txBody>
      </p:sp>
      <p:sp>
        <p:nvSpPr>
          <p:cNvPr id="22532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IN" altLang="en-US" sz="1200" smtClean="0"/>
              <a:t>09-11 February, 2017</a:t>
            </a:r>
          </a:p>
        </p:txBody>
      </p:sp>
      <p:sp>
        <p:nvSpPr>
          <p:cNvPr id="22533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86CE097B-848D-403C-B2C7-F0B4960C6E2E}" type="slidenum">
              <a:rPr lang="en-IN" altLang="en-US" sz="1200" smtClean="0"/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18</a:t>
            </a:fld>
            <a:endParaRPr lang="en-IN" altLang="en-US" sz="1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00B050"/>
                </a:solidFill>
              </a:rPr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" y="1125538"/>
            <a:ext cx="8229600" cy="5230812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 </a:t>
            </a:r>
            <a:r>
              <a:rPr lang="fr-FR" altLang="en-US" sz="1900" dirty="0"/>
              <a:t>Les pays d'Afrique peuvent doubler la production de noix de cajou en 5 ans si les gouvernements respectifs décident d'investir davantage dans l'anacarde (scénario de Côte d'Ivoire) </a:t>
            </a:r>
            <a:endParaRPr lang="en-US" altLang="en-US" sz="19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 </a:t>
            </a:r>
            <a:r>
              <a:rPr lang="fr-FR" altLang="en-US" sz="2200" dirty="0"/>
              <a:t>La productivité peut augmenter grâce aux bonnes pratiques agricoles dans le secteur de l'anacarde</a:t>
            </a:r>
            <a:endParaRPr lang="en-US" altLang="en-US" sz="22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2200" dirty="0"/>
              <a:t> </a:t>
            </a:r>
            <a:r>
              <a:rPr lang="fr-FR" altLang="en-US" sz="2200" dirty="0"/>
              <a:t>La plantation de la noix de cajou dans de nouvelles zones contribuera à l'augmentation future de la production pour répondre à la demande croissante</a:t>
            </a:r>
            <a:endParaRPr lang="en-US" altLang="en-US" sz="22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 </a:t>
            </a:r>
            <a:r>
              <a:rPr lang="fr-FR" altLang="en-US" sz="2200" dirty="0"/>
              <a:t>Le développement et la diffusion de nouvelles variétés adaptées aux nouvelles technologies de transformation augmenteront la marge bénéficiaire des transformateurs qui, à leur tour, offriront des prix élevés à la ferme</a:t>
            </a:r>
            <a:endParaRPr lang="en-US" altLang="en-US" sz="22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 </a:t>
            </a:r>
            <a:r>
              <a:rPr lang="fr-FR" altLang="en-US" sz="2200" dirty="0" smtClean="0"/>
              <a:t>La valeur ajoutée des </a:t>
            </a:r>
            <a:r>
              <a:rPr lang="fr-FR" altLang="en-US" sz="2200" dirty="0"/>
              <a:t>sous-produits de la noix de cajou (testa, coquilles, </a:t>
            </a:r>
            <a:r>
              <a:rPr lang="fr-FR" altLang="en-US" sz="2200" dirty="0" smtClean="0"/>
              <a:t>CNSL</a:t>
            </a:r>
            <a:r>
              <a:rPr lang="fr-FR" altLang="en-US" sz="2200" dirty="0"/>
              <a:t>) augmentera la marge bénéficiaire des transformateurs - qui offriront des prix plus élevés à la </a:t>
            </a:r>
            <a:r>
              <a:rPr lang="fr-FR" altLang="en-US" sz="2200" dirty="0" smtClean="0"/>
              <a:t>ferme, ce qui encouragera les </a:t>
            </a:r>
            <a:r>
              <a:rPr lang="fr-FR" altLang="en-US" sz="2200" dirty="0"/>
              <a:t>agriculteurs à planter plus de noix de cajou</a:t>
            </a:r>
            <a:endParaRPr lang="en-US" altLang="en-US" sz="22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 </a:t>
            </a:r>
            <a:r>
              <a:rPr lang="fr-FR" altLang="en-US" sz="2200" dirty="0" smtClean="0"/>
              <a:t>La </a:t>
            </a:r>
            <a:r>
              <a:rPr lang="fr-FR" altLang="en-US" sz="2200" dirty="0"/>
              <a:t>noix de cajou reste une culture de rente qui combat le réchauffement climatique (tolérance à la sécheresse et, plus important encore, séquestration du carbone)</a:t>
            </a:r>
            <a:endParaRPr lang="en-US" altLang="en-US" sz="2200" dirty="0"/>
          </a:p>
        </p:txBody>
      </p:sp>
      <p:sp>
        <p:nvSpPr>
          <p:cNvPr id="2355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IN" altLang="en-US" sz="1200" smtClean="0"/>
              <a:t>09-11 February, 2017</a:t>
            </a:r>
          </a:p>
        </p:txBody>
      </p:sp>
      <p:sp>
        <p:nvSpPr>
          <p:cNvPr id="2355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C7EC8451-E629-4498-B65F-00B853C8927E}" type="slidenum">
              <a:rPr lang="en-IN" altLang="en-US" sz="1200" smtClean="0"/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19</a:t>
            </a:fld>
            <a:endParaRPr lang="en-IN" altLang="en-US" sz="1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00B050"/>
                </a:solidFill>
              </a:rPr>
              <a:t>Introduction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250825" y="908050"/>
            <a:ext cx="8713788" cy="5329238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La </a:t>
            </a:r>
            <a:r>
              <a:rPr lang="en-US" altLang="en-US" dirty="0" err="1" smtClean="0"/>
              <a:t>noix</a:t>
            </a:r>
            <a:r>
              <a:rPr lang="en-US" altLang="en-US" dirty="0" smtClean="0"/>
              <a:t> de </a:t>
            </a:r>
            <a:r>
              <a:rPr lang="en-US" altLang="en-US" dirty="0" err="1" smtClean="0"/>
              <a:t>cajou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est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une</a:t>
            </a:r>
            <a:r>
              <a:rPr lang="en-US" altLang="en-US" dirty="0" smtClean="0"/>
              <a:t> culture </a:t>
            </a:r>
            <a:r>
              <a:rPr lang="en-US" altLang="en-US" dirty="0" err="1" smtClean="0"/>
              <a:t>d’exportation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importante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dans</a:t>
            </a:r>
            <a:r>
              <a:rPr lang="en-US" altLang="en-US" dirty="0" smtClean="0"/>
              <a:t> de </a:t>
            </a:r>
            <a:r>
              <a:rPr lang="en-US" altLang="en-US" dirty="0" err="1" smtClean="0"/>
              <a:t>nombreux</a:t>
            </a:r>
            <a:r>
              <a:rPr lang="en-US" altLang="en-US" dirty="0" smtClean="0"/>
              <a:t> pays</a:t>
            </a:r>
          </a:p>
          <a:p>
            <a:pPr eaLnBrk="1" hangingPunct="1"/>
            <a:r>
              <a:rPr lang="en-US" altLang="en-US" dirty="0" smtClean="0"/>
              <a:t>Elle </a:t>
            </a:r>
            <a:r>
              <a:rPr lang="en-US" altLang="en-US" dirty="0" err="1" smtClean="0"/>
              <a:t>pousse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dans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peu</a:t>
            </a:r>
            <a:r>
              <a:rPr lang="en-US" altLang="en-US" dirty="0" smtClean="0"/>
              <a:t> de </a:t>
            </a:r>
            <a:r>
              <a:rPr lang="en-US" altLang="en-US" dirty="0" err="1" smtClean="0"/>
              <a:t>régions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en</a:t>
            </a:r>
            <a:r>
              <a:rPr lang="en-US" altLang="en-US" dirty="0" smtClean="0"/>
              <a:t> pays </a:t>
            </a:r>
            <a:r>
              <a:rPr lang="en-US" altLang="en-US" dirty="0" err="1" smtClean="0"/>
              <a:t>tropicaux</a:t>
            </a:r>
            <a:endParaRPr lang="en-US" altLang="en-US" dirty="0" smtClean="0"/>
          </a:p>
          <a:p>
            <a:pPr eaLnBrk="1" hangingPunct="1"/>
            <a:r>
              <a:rPr lang="en-US" altLang="en-US" dirty="0" smtClean="0"/>
              <a:t>Elle </a:t>
            </a:r>
            <a:r>
              <a:rPr lang="en-US" altLang="en-US" dirty="0" err="1" smtClean="0"/>
              <a:t>est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tolérante</a:t>
            </a:r>
            <a:r>
              <a:rPr lang="en-US" altLang="en-US" dirty="0" smtClean="0"/>
              <a:t> à la </a:t>
            </a:r>
            <a:r>
              <a:rPr lang="en-US" altLang="en-US" dirty="0" err="1" smtClean="0"/>
              <a:t>sécheresse</a:t>
            </a:r>
            <a:r>
              <a:rPr lang="en-US" altLang="en-US" dirty="0" smtClean="0"/>
              <a:t> (</a:t>
            </a:r>
            <a:r>
              <a:rPr lang="en-US" altLang="en-US" dirty="0" err="1" smtClean="0"/>
              <a:t>principalement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alimentée</a:t>
            </a:r>
            <a:r>
              <a:rPr lang="en-US" altLang="en-US" dirty="0" smtClean="0"/>
              <a:t> par la </a:t>
            </a:r>
            <a:r>
              <a:rPr lang="en-US" altLang="en-US" dirty="0" err="1" smtClean="0"/>
              <a:t>pluie</a:t>
            </a:r>
            <a:r>
              <a:rPr lang="en-US" altLang="en-US" dirty="0" smtClean="0"/>
              <a:t>)</a:t>
            </a:r>
          </a:p>
          <a:p>
            <a:pPr eaLnBrk="1" hangingPunct="1"/>
            <a:r>
              <a:rPr lang="en-US" altLang="en-US" dirty="0" smtClean="0"/>
              <a:t>La </a:t>
            </a:r>
            <a:r>
              <a:rPr lang="en-US" altLang="en-US" dirty="0" err="1" smtClean="0"/>
              <a:t>demande</a:t>
            </a:r>
            <a:r>
              <a:rPr lang="en-US" altLang="en-US" dirty="0" smtClean="0"/>
              <a:t> de </a:t>
            </a:r>
            <a:r>
              <a:rPr lang="en-US" altLang="en-US" dirty="0" smtClean="0"/>
              <a:t>NCB </a:t>
            </a:r>
            <a:r>
              <a:rPr lang="en-US" altLang="en-US" dirty="0" err="1" smtClean="0"/>
              <a:t>augmente</a:t>
            </a:r>
            <a:r>
              <a:rPr lang="en-US" altLang="en-US" dirty="0" smtClean="0"/>
              <a:t> partout </a:t>
            </a:r>
            <a:r>
              <a:rPr lang="en-US" altLang="en-US" dirty="0" err="1" smtClean="0"/>
              <a:t>dans</a:t>
            </a:r>
            <a:r>
              <a:rPr lang="en-US" altLang="en-US" dirty="0" smtClean="0"/>
              <a:t> le monde avec des sources </a:t>
            </a:r>
            <a:r>
              <a:rPr lang="en-US" altLang="en-US" dirty="0" err="1" smtClean="0"/>
              <a:t>d’approvisionnement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limitées</a:t>
            </a:r>
            <a:endParaRPr lang="en-US" altLang="en-US" dirty="0" smtClean="0"/>
          </a:p>
          <a:p>
            <a:pPr lvl="1" eaLnBrk="1" hangingPunct="1">
              <a:buFont typeface="Wingdings" panose="05000000000000000000" pitchFamily="2" charset="2"/>
              <a:buChar char="v"/>
            </a:pPr>
            <a:r>
              <a:rPr lang="en-US" altLang="en-US" dirty="0" err="1" smtClean="0"/>
              <a:t>Hausse</a:t>
            </a:r>
            <a:r>
              <a:rPr lang="en-US" altLang="en-US" dirty="0" smtClean="0"/>
              <a:t> des Prix </a:t>
            </a:r>
            <a:r>
              <a:rPr lang="en-US" altLang="en-US" dirty="0" smtClean="0"/>
              <a:t>des </a:t>
            </a:r>
            <a:r>
              <a:rPr lang="en-US" altLang="en-US" dirty="0" smtClean="0"/>
              <a:t>NCB</a:t>
            </a:r>
          </a:p>
          <a:p>
            <a:pPr lvl="1" eaLnBrk="1" hangingPunct="1">
              <a:buFont typeface="Wingdings" panose="05000000000000000000" pitchFamily="2" charset="2"/>
              <a:buChar char="v"/>
            </a:pPr>
            <a:r>
              <a:rPr lang="en-US" altLang="en-US" dirty="0" smtClean="0"/>
              <a:t>Le </a:t>
            </a:r>
            <a:r>
              <a:rPr lang="en-US" altLang="en-US" dirty="0" smtClean="0"/>
              <a:t>prix </a:t>
            </a:r>
            <a:r>
              <a:rPr lang="en-US" altLang="en-US" dirty="0" smtClean="0"/>
              <a:t>du </a:t>
            </a:r>
            <a:r>
              <a:rPr lang="en-US" altLang="en-US" dirty="0" err="1" smtClean="0"/>
              <a:t>cajou</a:t>
            </a:r>
            <a:r>
              <a:rPr lang="en-US" altLang="en-US" dirty="0" smtClean="0"/>
              <a:t> a </a:t>
            </a:r>
            <a:r>
              <a:rPr lang="en-US" altLang="en-US" dirty="0" err="1" smtClean="0"/>
              <a:t>presque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doublé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dans</a:t>
            </a:r>
            <a:r>
              <a:rPr lang="en-US" altLang="en-US" dirty="0" smtClean="0"/>
              <a:t> les </a:t>
            </a:r>
            <a:r>
              <a:rPr lang="en-US" altLang="en-US" dirty="0" err="1" smtClean="0"/>
              <a:t>marchés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locaux</a:t>
            </a:r>
            <a:endParaRPr lang="en-US" altLang="en-US" dirty="0" smtClean="0"/>
          </a:p>
          <a:p>
            <a:pPr lvl="1" eaLnBrk="1" hangingPunct="1">
              <a:buFont typeface="Wingdings" panose="05000000000000000000" pitchFamily="2" charset="2"/>
              <a:buChar char="v"/>
            </a:pPr>
            <a:r>
              <a:rPr lang="en-US" altLang="en-US" dirty="0" smtClean="0"/>
              <a:t>Le prix </a:t>
            </a:r>
            <a:r>
              <a:rPr lang="en-US" altLang="en-US" dirty="0" smtClean="0"/>
              <a:t>du </a:t>
            </a:r>
            <a:r>
              <a:rPr lang="en-US" altLang="en-US" dirty="0" err="1" smtClean="0"/>
              <a:t>cajou</a:t>
            </a:r>
            <a:r>
              <a:rPr lang="en-US" altLang="en-US" dirty="0" smtClean="0"/>
              <a:t> </a:t>
            </a:r>
            <a:r>
              <a:rPr lang="en-US" altLang="en-US" dirty="0" smtClean="0"/>
              <a:t>à </a:t>
            </a:r>
            <a:r>
              <a:rPr lang="en-US" altLang="en-US" dirty="0" err="1" smtClean="0"/>
              <a:t>l’international</a:t>
            </a:r>
            <a:r>
              <a:rPr lang="en-US" altLang="en-US" dirty="0" smtClean="0"/>
              <a:t>! (Marge </a:t>
            </a:r>
            <a:r>
              <a:rPr lang="en-US" altLang="en-US" dirty="0" err="1" smtClean="0"/>
              <a:t>bénéficiaire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faible</a:t>
            </a:r>
            <a:r>
              <a:rPr lang="en-US" altLang="en-US" dirty="0" smtClean="0"/>
              <a:t> des </a:t>
            </a:r>
            <a:r>
              <a:rPr lang="en-US" altLang="en-US" dirty="0" err="1" smtClean="0"/>
              <a:t>transformateurs</a:t>
            </a:r>
            <a:r>
              <a:rPr lang="en-US" altLang="en-US" dirty="0" smtClean="0"/>
              <a:t> )</a:t>
            </a:r>
          </a:p>
          <a:p>
            <a:pPr eaLnBrk="1" hangingPunct="1"/>
            <a:r>
              <a:rPr lang="en-US" altLang="en-US" dirty="0" err="1" smtClean="0"/>
              <a:t>Besoin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d’accroître</a:t>
            </a:r>
            <a:r>
              <a:rPr lang="en-US" altLang="en-US" dirty="0" smtClean="0"/>
              <a:t> la production et la </a:t>
            </a:r>
            <a:r>
              <a:rPr lang="en-US" altLang="en-US" dirty="0" err="1" smtClean="0"/>
              <a:t>qualité</a:t>
            </a:r>
            <a:r>
              <a:rPr lang="en-US" altLang="en-US" dirty="0" smtClean="0"/>
              <a:t> des </a:t>
            </a:r>
            <a:r>
              <a:rPr lang="en-US" altLang="en-US" dirty="0" err="1" smtClean="0"/>
              <a:t>noix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convenant</a:t>
            </a:r>
            <a:r>
              <a:rPr lang="en-US" altLang="en-US" dirty="0" smtClean="0"/>
              <a:t> à la </a:t>
            </a:r>
            <a:r>
              <a:rPr lang="en-US" altLang="en-US" dirty="0" err="1" smtClean="0"/>
              <a:t>mécanisation</a:t>
            </a:r>
            <a:endParaRPr lang="en-US" altLang="en-US" dirty="0" smtClean="0"/>
          </a:p>
        </p:txBody>
      </p:sp>
      <p:sp>
        <p:nvSpPr>
          <p:cNvPr id="6148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IN" altLang="en-US" sz="1200" smtClean="0"/>
              <a:t>09-11 February, 2017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CA35D55C-0DFA-4CFA-82F2-0F2FEFEC8255}" type="datetime5">
              <a:rPr lang="en-US" altLang="en-US" sz="1400" smtClean="0">
                <a:latin typeface="Times New Roman" panose="02020603050405020304" pitchFamily="18" charset="0"/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23-Feb-17</a:t>
            </a:fld>
            <a:endParaRPr lang="en-US" altLang="en-US" sz="1400" smtClean="0"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  <p:sp>
        <p:nvSpPr>
          <p:cNvPr id="24579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smtClean="0">
                <a:latin typeface="Times New Roman" panose="02020603050405020304" pitchFamily="18" charset="0"/>
                <a:ea typeface="MS PGothic" panose="020B0600070205080204" pitchFamily="34" charset="-128"/>
              </a:rPr>
              <a:t>Integrated Cashew Management</a:t>
            </a: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00D3634B-13A1-4870-A004-D76C5EAB2171}" type="slidenum">
              <a:rPr lang="en-US" altLang="en-US" sz="1400" smtClean="0">
                <a:latin typeface="Times New Roman" panose="02020603050405020304" pitchFamily="18" charset="0"/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20</a:t>
            </a:fld>
            <a:endParaRPr lang="en-US" altLang="en-US" sz="1400" smtClean="0"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  <p:pic>
        <p:nvPicPr>
          <p:cNvPr id="24581" name="Picture 2" descr="C:\Users\LJKasuga\Pictures\Success Story\DSC036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8575" y="4365625"/>
            <a:ext cx="9144000" cy="2173288"/>
          </a:xfrm>
          <a:prstGeom prst="rect">
            <a:avLst/>
          </a:prstGeom>
        </p:spPr>
        <p:txBody>
          <a:bodyPr/>
          <a:lstStyle/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GB" sz="7200" b="1" kern="0" dirty="0">
                <a:solidFill>
                  <a:srgbClr val="FA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Merci pour </a:t>
            </a:r>
            <a:r>
              <a:rPr lang="en-GB" sz="7200" b="1" kern="0" dirty="0" err="1">
                <a:solidFill>
                  <a:srgbClr val="FA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votre</a:t>
            </a:r>
            <a:r>
              <a:rPr lang="en-GB" sz="7200" b="1" kern="0" dirty="0">
                <a:solidFill>
                  <a:srgbClr val="FA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r>
              <a:rPr lang="en-GB" sz="7200" b="1" kern="0" dirty="0" err="1">
                <a:solidFill>
                  <a:srgbClr val="FA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attentiom</a:t>
            </a:r>
            <a:endParaRPr lang="en-GB" sz="7200" b="1" kern="0" dirty="0">
              <a:solidFill>
                <a:srgbClr val="FA33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0" y="0"/>
            <a:ext cx="9144000" cy="2492375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7200" b="1" kern="0" dirty="0">
                <a:solidFill>
                  <a:srgbClr val="FA33FF"/>
                </a:solidFill>
                <a:latin typeface="Arial Hebrew" charset="-79"/>
                <a:ea typeface="Arial Hebrew" charset="-79"/>
                <a:cs typeface="Arial Hebrew" charset="-79"/>
              </a:rPr>
              <a:t>Mr le </a:t>
            </a:r>
            <a:r>
              <a:rPr lang="en-GB" sz="7200" b="1" kern="0" dirty="0" err="1">
                <a:solidFill>
                  <a:srgbClr val="FA33FF"/>
                </a:solidFill>
                <a:latin typeface="Arial Hebrew" charset="-79"/>
                <a:ea typeface="Arial Hebrew" charset="-79"/>
                <a:cs typeface="Arial Hebrew" charset="-79"/>
              </a:rPr>
              <a:t>Président</a:t>
            </a:r>
            <a:r>
              <a:rPr lang="en-GB" sz="7200" b="1" kern="0" dirty="0">
                <a:solidFill>
                  <a:srgbClr val="FA33FF"/>
                </a:solidFill>
                <a:latin typeface="Arial Hebrew" charset="-79"/>
                <a:ea typeface="Arial Hebrew" charset="-79"/>
                <a:cs typeface="Arial Hebrew" charset="-79"/>
              </a:rPr>
              <a:t>, Mesdames et Messieurs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utoUpdateAnimBg="0"/>
      <p:bldP spid="7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393700" y="55563"/>
            <a:ext cx="7562850" cy="925512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00B050"/>
                </a:solidFill>
              </a:rPr>
              <a:t>Zones de Production de </a:t>
            </a:r>
            <a:r>
              <a:rPr lang="en-US" altLang="en-US" b="1" dirty="0" err="1" smtClean="0">
                <a:solidFill>
                  <a:srgbClr val="00B050"/>
                </a:solidFill>
              </a:rPr>
              <a:t>Noix</a:t>
            </a:r>
            <a:r>
              <a:rPr lang="en-US" altLang="en-US" b="1" dirty="0" smtClean="0">
                <a:solidFill>
                  <a:srgbClr val="00B050"/>
                </a:solidFill>
              </a:rPr>
              <a:t> </a:t>
            </a:r>
            <a:r>
              <a:rPr lang="en-US" altLang="en-US" b="1" dirty="0" smtClean="0">
                <a:solidFill>
                  <a:srgbClr val="00B050"/>
                </a:solidFill>
              </a:rPr>
              <a:t>de </a:t>
            </a:r>
            <a:r>
              <a:rPr lang="en-US" altLang="en-US" b="1" dirty="0" err="1" smtClean="0">
                <a:solidFill>
                  <a:srgbClr val="00B050"/>
                </a:solidFill>
              </a:rPr>
              <a:t>Cajou</a:t>
            </a:r>
            <a:r>
              <a:rPr lang="en-US" altLang="en-US" b="1" dirty="0" smtClean="0">
                <a:solidFill>
                  <a:srgbClr val="00B050"/>
                </a:solidFill>
              </a:rPr>
              <a:t> </a:t>
            </a:r>
            <a:r>
              <a:rPr lang="en-US" altLang="en-US" b="1" dirty="0" err="1" smtClean="0">
                <a:solidFill>
                  <a:srgbClr val="00B050"/>
                </a:solidFill>
              </a:rPr>
              <a:t>dans</a:t>
            </a:r>
            <a:r>
              <a:rPr lang="en-US" altLang="en-US" b="1" dirty="0" smtClean="0">
                <a:solidFill>
                  <a:srgbClr val="00B050"/>
                </a:solidFill>
              </a:rPr>
              <a:t> </a:t>
            </a:r>
            <a:r>
              <a:rPr lang="en-US" altLang="en-US" b="1" dirty="0" smtClean="0">
                <a:solidFill>
                  <a:srgbClr val="00B050"/>
                </a:solidFill>
              </a:rPr>
              <a:t>le </a:t>
            </a:r>
            <a:r>
              <a:rPr lang="en-US" altLang="en-US" b="1" dirty="0" smtClean="0">
                <a:solidFill>
                  <a:srgbClr val="00B050"/>
                </a:solidFill>
              </a:rPr>
              <a:t>monde</a:t>
            </a:r>
          </a:p>
        </p:txBody>
      </p:sp>
      <p:sp>
        <p:nvSpPr>
          <p:cNvPr id="7171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IN" altLang="en-US" sz="1200" smtClean="0"/>
              <a:t>09-11 février, 2017</a:t>
            </a:r>
          </a:p>
        </p:txBody>
      </p:sp>
      <p:sp>
        <p:nvSpPr>
          <p:cNvPr id="717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IN" altLang="en-US" sz="1200" smtClean="0"/>
          </a:p>
        </p:txBody>
      </p:sp>
      <p:pic>
        <p:nvPicPr>
          <p:cNvPr id="7173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3700" y="1125538"/>
            <a:ext cx="8499475" cy="48958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00B050"/>
                </a:solidFill>
              </a:rPr>
              <a:t>Zones de Production du </a:t>
            </a:r>
            <a:r>
              <a:rPr lang="en-US" altLang="en-US" b="1" dirty="0" err="1" smtClean="0">
                <a:solidFill>
                  <a:srgbClr val="00B050"/>
                </a:solidFill>
              </a:rPr>
              <a:t>cajou</a:t>
            </a:r>
            <a:r>
              <a:rPr lang="en-US" altLang="en-US" b="1" dirty="0" smtClean="0">
                <a:solidFill>
                  <a:srgbClr val="00B050"/>
                </a:solidFill>
              </a:rPr>
              <a:t> </a:t>
            </a:r>
            <a:r>
              <a:rPr lang="en-US" altLang="en-US" b="1" dirty="0" err="1" smtClean="0">
                <a:solidFill>
                  <a:srgbClr val="00B050"/>
                </a:solidFill>
              </a:rPr>
              <a:t>en</a:t>
            </a:r>
            <a:r>
              <a:rPr lang="en-US" altLang="en-US" b="1" dirty="0" smtClean="0">
                <a:solidFill>
                  <a:srgbClr val="00B050"/>
                </a:solidFill>
              </a:rPr>
              <a:t> </a:t>
            </a:r>
            <a:r>
              <a:rPr lang="en-US" altLang="en-US" b="1" dirty="0" err="1" smtClean="0">
                <a:solidFill>
                  <a:srgbClr val="00B050"/>
                </a:solidFill>
              </a:rPr>
              <a:t>Tanzanien</a:t>
            </a:r>
            <a:endParaRPr lang="en-US" altLang="en-US" b="1" dirty="0" smtClean="0">
              <a:solidFill>
                <a:srgbClr val="00B050"/>
              </a:solidFill>
            </a:endParaRPr>
          </a:p>
        </p:txBody>
      </p:sp>
      <p:sp>
        <p:nvSpPr>
          <p:cNvPr id="8195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IN" altLang="en-US" sz="1200" smtClean="0"/>
              <a:t>09-11 February, 2017</a:t>
            </a:r>
          </a:p>
        </p:txBody>
      </p:sp>
      <p:sp>
        <p:nvSpPr>
          <p:cNvPr id="8196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09199EAC-F725-4CD6-805D-3EA8CB48E81D}" type="slidenum">
              <a:rPr lang="en-IN" altLang="en-US" sz="1200" smtClean="0"/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4</a:t>
            </a:fld>
            <a:endParaRPr lang="en-IN" altLang="en-US" sz="1200" smtClean="0"/>
          </a:p>
        </p:txBody>
      </p:sp>
      <p:pic>
        <p:nvPicPr>
          <p:cNvPr id="8197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6400" y="1924050"/>
            <a:ext cx="4235450" cy="4359275"/>
          </a:xfrm>
        </p:spPr>
      </p:pic>
      <p:pic>
        <p:nvPicPr>
          <p:cNvPr id="8198" name="Content Placeholder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338" y="1931988"/>
            <a:ext cx="4214812" cy="435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Text Placeholder 4"/>
          <p:cNvSpPr txBox="1">
            <a:spLocks/>
          </p:cNvSpPr>
          <p:nvPr/>
        </p:nvSpPr>
        <p:spPr bwMode="auto">
          <a:xfrm>
            <a:off x="4689475" y="1231900"/>
            <a:ext cx="399732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/>
              <a:t>Potentiel  ( Prod&gt;1m Mt)</a:t>
            </a:r>
          </a:p>
        </p:txBody>
      </p:sp>
      <p:sp>
        <p:nvSpPr>
          <p:cNvPr id="8200" name="Text Placeholder 2"/>
          <p:cNvSpPr txBox="1">
            <a:spLocks/>
          </p:cNvSpPr>
          <p:nvPr/>
        </p:nvSpPr>
        <p:spPr bwMode="auto">
          <a:xfrm>
            <a:off x="460375" y="1412875"/>
            <a:ext cx="41116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/>
              <a:t>Existant (Prod. 255,000 Mt)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err="1" smtClean="0">
                <a:solidFill>
                  <a:srgbClr val="00B050"/>
                </a:solidFill>
              </a:rPr>
              <a:t>Régions</a:t>
            </a:r>
            <a:r>
              <a:rPr lang="en-US" altLang="en-US" b="1" dirty="0" smtClean="0">
                <a:solidFill>
                  <a:srgbClr val="00B050"/>
                </a:solidFill>
              </a:rPr>
              <a:t> </a:t>
            </a:r>
            <a:r>
              <a:rPr lang="en-US" altLang="en-US" b="1" dirty="0" err="1" smtClean="0">
                <a:solidFill>
                  <a:srgbClr val="00B050"/>
                </a:solidFill>
              </a:rPr>
              <a:t>Productrices</a:t>
            </a:r>
            <a:r>
              <a:rPr lang="en-US" altLang="en-US" b="1" dirty="0" smtClean="0">
                <a:solidFill>
                  <a:srgbClr val="00B050"/>
                </a:solidFill>
              </a:rPr>
              <a:t> de </a:t>
            </a:r>
            <a:r>
              <a:rPr lang="en-US" altLang="en-US" b="1" dirty="0" err="1" smtClean="0">
                <a:solidFill>
                  <a:srgbClr val="00B050"/>
                </a:solidFill>
              </a:rPr>
              <a:t>Cajou</a:t>
            </a:r>
            <a:endParaRPr lang="en-US" altLang="en-US" b="1" dirty="0" smtClean="0">
              <a:solidFill>
                <a:srgbClr val="00B050"/>
              </a:solidFill>
            </a:endParaRPr>
          </a:p>
        </p:txBody>
      </p:sp>
      <p:sp>
        <p:nvSpPr>
          <p:cNvPr id="9219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IN" altLang="en-US" sz="1200" smtClean="0"/>
              <a:t>09-11 February, 2017</a:t>
            </a:r>
          </a:p>
        </p:txBody>
      </p:sp>
      <p:sp>
        <p:nvSpPr>
          <p:cNvPr id="9220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3044FE96-F1FB-4CC7-B61B-31347F3BF2D4}" type="slidenum">
              <a:rPr lang="en-IN" altLang="en-US" sz="1200" smtClean="0"/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5</a:t>
            </a:fld>
            <a:endParaRPr lang="en-IN" altLang="en-US" sz="1200" smtClean="0"/>
          </a:p>
        </p:txBody>
      </p:sp>
      <p:pic>
        <p:nvPicPr>
          <p:cNvPr id="9221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3700" y="2298700"/>
            <a:ext cx="4524375" cy="3754438"/>
          </a:xfrm>
        </p:spPr>
      </p:pic>
      <p:sp>
        <p:nvSpPr>
          <p:cNvPr id="9222" name="Text Placeholder 2"/>
          <p:cNvSpPr txBox="1">
            <a:spLocks/>
          </p:cNvSpPr>
          <p:nvPr/>
        </p:nvSpPr>
        <p:spPr bwMode="auto">
          <a:xfrm>
            <a:off x="393700" y="1327150"/>
            <a:ext cx="1712913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dirty="0" err="1" smtClean="0"/>
              <a:t>Nigéria</a:t>
            </a:r>
            <a:r>
              <a:rPr lang="en-US" altLang="en-US" dirty="0" smtClean="0"/>
              <a:t>  </a:t>
            </a:r>
            <a:endParaRPr lang="en-US" altLang="en-US" dirty="0"/>
          </a:p>
        </p:txBody>
      </p:sp>
      <p:pic>
        <p:nvPicPr>
          <p:cNvPr id="9223" name="Imag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53" t="16467" r="37831" b="6490"/>
          <a:stretch>
            <a:fillRect/>
          </a:stretch>
        </p:blipFill>
        <p:spPr bwMode="auto">
          <a:xfrm>
            <a:off x="4921250" y="2122488"/>
            <a:ext cx="4043363" cy="410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4" name="Text Placeholder 4"/>
          <p:cNvSpPr txBox="1">
            <a:spLocks/>
          </p:cNvSpPr>
          <p:nvPr/>
        </p:nvSpPr>
        <p:spPr bwMode="auto">
          <a:xfrm>
            <a:off x="4918075" y="1301750"/>
            <a:ext cx="3979863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 smtClean="0"/>
              <a:t>Côte </a:t>
            </a:r>
            <a:r>
              <a:rPr lang="en-US" altLang="en-US" dirty="0"/>
              <a:t>d’Ivoire (2001)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2400" b="1" smtClean="0">
                <a:solidFill>
                  <a:srgbClr val="00B050"/>
                </a:solidFill>
                <a:ea typeface="MS PGothic" panose="020B0600070205080204" pitchFamily="34" charset="-128"/>
              </a:rPr>
              <a:t> Production de noix de Cajou en Tanzanie 1945-2016 (‘000 mt)</a:t>
            </a:r>
            <a:endParaRPr lang="en-US" altLang="en-US" sz="2400" smtClean="0"/>
          </a:p>
        </p:txBody>
      </p:sp>
      <p:sp>
        <p:nvSpPr>
          <p:cNvPr id="10243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IN" altLang="en-US" sz="1200" smtClean="0"/>
              <a:t>09-11 February, 2017</a:t>
            </a:r>
          </a:p>
        </p:txBody>
      </p:sp>
      <p:sp>
        <p:nvSpPr>
          <p:cNvPr id="10244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3B02567B-E5E7-4C6B-A48A-B4A1271CA86F}" type="slidenum">
              <a:rPr lang="en-IN" altLang="en-US" sz="1200" smtClean="0"/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6</a:t>
            </a:fld>
            <a:endParaRPr lang="en-IN" altLang="en-US" sz="1200" smtClean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07504" y="1125538"/>
          <a:ext cx="8856984" cy="51117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400" b="1" dirty="0" smtClean="0">
                <a:solidFill>
                  <a:srgbClr val="00B050"/>
                </a:solidFill>
                <a:ea typeface="MS PGothic" panose="020B0600070205080204" pitchFamily="34" charset="-128"/>
              </a:rPr>
              <a:t> Production </a:t>
            </a:r>
            <a:r>
              <a:rPr lang="en-US" altLang="en-US" sz="2400" b="1" dirty="0" smtClean="0">
                <a:solidFill>
                  <a:srgbClr val="00B050"/>
                </a:solidFill>
                <a:ea typeface="MS PGothic" panose="020B0600070205080204" pitchFamily="34" charset="-128"/>
              </a:rPr>
              <a:t>de </a:t>
            </a:r>
            <a:r>
              <a:rPr lang="en-US" altLang="en-US" sz="2400" b="1" dirty="0" err="1" smtClean="0">
                <a:solidFill>
                  <a:srgbClr val="00B050"/>
                </a:solidFill>
                <a:ea typeface="MS PGothic" panose="020B0600070205080204" pitchFamily="34" charset="-128"/>
              </a:rPr>
              <a:t>Cajou</a:t>
            </a:r>
            <a:r>
              <a:rPr lang="en-US" altLang="en-US" sz="2400" b="1" dirty="0" smtClean="0">
                <a:solidFill>
                  <a:srgbClr val="00B050"/>
                </a:solidFill>
                <a:ea typeface="MS PGothic" panose="020B0600070205080204" pitchFamily="34" charset="-128"/>
              </a:rPr>
              <a:t> </a:t>
            </a:r>
            <a:r>
              <a:rPr lang="en-US" altLang="en-US" sz="2400" b="1" dirty="0" err="1" smtClean="0">
                <a:solidFill>
                  <a:srgbClr val="00B050"/>
                </a:solidFill>
                <a:ea typeface="MS PGothic" panose="020B0600070205080204" pitchFamily="34" charset="-128"/>
              </a:rPr>
              <a:t>en</a:t>
            </a:r>
            <a:r>
              <a:rPr lang="en-US" altLang="en-US" sz="2400" b="1" dirty="0" smtClean="0">
                <a:solidFill>
                  <a:srgbClr val="00B050"/>
                </a:solidFill>
                <a:ea typeface="MS PGothic" panose="020B0600070205080204" pitchFamily="34" charset="-128"/>
              </a:rPr>
              <a:t> Mozambique 1959-2016</a:t>
            </a:r>
            <a:endParaRPr lang="en-US" altLang="en-US" sz="2400" b="1" dirty="0" smtClean="0">
              <a:solidFill>
                <a:srgbClr val="00B050"/>
              </a:solidFill>
            </a:endParaRPr>
          </a:p>
        </p:txBody>
      </p:sp>
      <p:sp>
        <p:nvSpPr>
          <p:cNvPr id="11267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IN" altLang="en-US" sz="1200" smtClean="0"/>
              <a:t>09-11 February, 2017</a:t>
            </a:r>
          </a:p>
        </p:txBody>
      </p:sp>
      <p:sp>
        <p:nvSpPr>
          <p:cNvPr id="11268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1F6E2CDA-EC4F-4864-B459-6D0414A072EB}" type="slidenum">
              <a:rPr lang="en-IN" altLang="en-US" sz="1200" smtClean="0"/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7</a:t>
            </a:fld>
            <a:endParaRPr lang="en-IN" altLang="en-US" sz="1200" smtClean="0"/>
          </a:p>
        </p:txBody>
      </p:sp>
      <p:graphicFrame>
        <p:nvGraphicFramePr>
          <p:cNvPr id="6" name="Content Placeholder 3"/>
          <p:cNvGraphicFramePr>
            <a:graphicFrameLocks noGrp="1"/>
          </p:cNvGraphicFramePr>
          <p:nvPr>
            <p:ph idx="1"/>
          </p:nvPr>
        </p:nvGraphicFramePr>
        <p:xfrm>
          <a:off x="428625" y="1125538"/>
          <a:ext cx="8229600" cy="4679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Sequential Access Storage 6"/>
          <p:cNvSpPr/>
          <p:nvPr/>
        </p:nvSpPr>
        <p:spPr>
          <a:xfrm>
            <a:off x="6546850" y="2636838"/>
            <a:ext cx="990600" cy="576262"/>
          </a:xfrm>
          <a:prstGeom prst="flowChartMagneticTap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23 </a:t>
            </a:r>
            <a:r>
              <a:rPr lang="en-US" sz="1400" b="1" dirty="0" err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ans</a:t>
            </a:r>
            <a:endParaRPr lang="en-US" sz="1400" b="1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400" b="1" dirty="0" smtClean="0">
                <a:solidFill>
                  <a:srgbClr val="00B050"/>
                </a:solidFill>
                <a:ea typeface="MS PGothic" panose="020B0600070205080204" pitchFamily="34" charset="-128"/>
              </a:rPr>
              <a:t>Production </a:t>
            </a:r>
            <a:r>
              <a:rPr lang="en-US" altLang="en-US" sz="2400" b="1" dirty="0" smtClean="0">
                <a:solidFill>
                  <a:srgbClr val="00B050"/>
                </a:solidFill>
                <a:ea typeface="MS PGothic" panose="020B0600070205080204" pitchFamily="34" charset="-128"/>
              </a:rPr>
              <a:t>de </a:t>
            </a:r>
            <a:r>
              <a:rPr lang="en-US" altLang="en-US" sz="2400" b="1" dirty="0" err="1" smtClean="0">
                <a:solidFill>
                  <a:srgbClr val="00B050"/>
                </a:solidFill>
                <a:ea typeface="MS PGothic" panose="020B0600070205080204" pitchFamily="34" charset="-128"/>
              </a:rPr>
              <a:t>Cajou</a:t>
            </a:r>
            <a:r>
              <a:rPr lang="en-US" altLang="en-US" sz="2400" b="1" dirty="0" smtClean="0">
                <a:solidFill>
                  <a:srgbClr val="00B050"/>
                </a:solidFill>
                <a:ea typeface="MS PGothic" panose="020B0600070205080204" pitchFamily="34" charset="-128"/>
              </a:rPr>
              <a:t> </a:t>
            </a:r>
            <a:r>
              <a:rPr lang="en-US" altLang="en-US" sz="2400" b="1" dirty="0" err="1" smtClean="0">
                <a:solidFill>
                  <a:srgbClr val="00B050"/>
                </a:solidFill>
                <a:ea typeface="MS PGothic" panose="020B0600070205080204" pitchFamily="34" charset="-128"/>
              </a:rPr>
              <a:t>en</a:t>
            </a:r>
            <a:r>
              <a:rPr lang="en-US" altLang="en-US" sz="2400" b="1" dirty="0" smtClean="0">
                <a:solidFill>
                  <a:srgbClr val="00B050"/>
                </a:solidFill>
                <a:ea typeface="MS PGothic" panose="020B0600070205080204" pitchFamily="34" charset="-128"/>
              </a:rPr>
              <a:t> </a:t>
            </a:r>
            <a:r>
              <a:rPr lang="en-US" altLang="en-US" sz="2400" b="1" dirty="0" err="1" smtClean="0">
                <a:solidFill>
                  <a:srgbClr val="00B050"/>
                </a:solidFill>
                <a:ea typeface="MS PGothic" panose="020B0600070205080204" pitchFamily="34" charset="-128"/>
              </a:rPr>
              <a:t>Afrique</a:t>
            </a:r>
            <a:r>
              <a:rPr lang="en-US" altLang="en-US" sz="2400" b="1" dirty="0" smtClean="0">
                <a:solidFill>
                  <a:srgbClr val="00B050"/>
                </a:solidFill>
                <a:ea typeface="MS PGothic" panose="020B0600070205080204" pitchFamily="34" charset="-128"/>
              </a:rPr>
              <a:t> (2004-2016)</a:t>
            </a:r>
            <a:endParaRPr lang="en-US" altLang="en-US" sz="2400" dirty="0" smtClean="0">
              <a:solidFill>
                <a:srgbClr val="00B050"/>
              </a:solidFill>
            </a:endParaRPr>
          </a:p>
        </p:txBody>
      </p:sp>
      <p:sp>
        <p:nvSpPr>
          <p:cNvPr id="12291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IN" altLang="en-US" sz="1200" smtClean="0"/>
              <a:t>09-11 February, 2017</a:t>
            </a:r>
          </a:p>
        </p:txBody>
      </p:sp>
      <p:sp>
        <p:nvSpPr>
          <p:cNvPr id="1229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F2266FE4-6560-4942-BCEE-9C24FBDBAE18}" type="slidenum">
              <a:rPr lang="en-IN" altLang="en-US" sz="1200" smtClean="0"/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8</a:t>
            </a:fld>
            <a:endParaRPr lang="en-IN" altLang="en-US" sz="1200" smtClean="0"/>
          </a:p>
        </p:txBody>
      </p:sp>
      <p:graphicFrame>
        <p:nvGraphicFramePr>
          <p:cNvPr id="6" name="Content Placeholder 3"/>
          <p:cNvGraphicFramePr>
            <a:graphicFrameLocks noGrp="1"/>
          </p:cNvGraphicFramePr>
          <p:nvPr>
            <p:ph idx="1"/>
          </p:nvPr>
        </p:nvGraphicFramePr>
        <p:xfrm>
          <a:off x="393155" y="908720"/>
          <a:ext cx="8571332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00B050"/>
                </a:solidFill>
              </a:rPr>
              <a:t>Pourquoi une faible production en Afrique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28625" y="1125538"/>
            <a:ext cx="8229600" cy="5111750"/>
          </a:xfrm>
        </p:spPr>
        <p:txBody>
          <a:bodyPr/>
          <a:lstStyle/>
          <a:p>
            <a:pPr eaLnBrk="1" hangingPunct="1"/>
            <a:r>
              <a:rPr lang="en-US" altLang="en-US" sz="2800" dirty="0" err="1" smtClean="0"/>
              <a:t>Afrique</a:t>
            </a:r>
            <a:r>
              <a:rPr lang="en-US" altLang="en-US" sz="2800" dirty="0" smtClean="0"/>
              <a:t> de </a:t>
            </a:r>
            <a:r>
              <a:rPr lang="en-US" altLang="en-US" sz="2800" dirty="0" err="1" smtClean="0"/>
              <a:t>l’Ouest</a:t>
            </a:r>
            <a:endParaRPr lang="en-US" altLang="en-US" sz="2800" dirty="0" smtClean="0"/>
          </a:p>
          <a:p>
            <a:pPr lvl="1" eaLnBrk="1" hangingPunct="1">
              <a:buFont typeface="Wingdings" panose="05000000000000000000" pitchFamily="2" charset="2"/>
              <a:buChar char="v"/>
            </a:pPr>
            <a:r>
              <a:rPr lang="en-US" altLang="en-US" sz="2400" dirty="0" err="1" smtClean="0"/>
              <a:t>Encombrement</a:t>
            </a:r>
            <a:r>
              <a:rPr lang="en-US" altLang="en-US" sz="2400" dirty="0" smtClean="0"/>
              <a:t> (</a:t>
            </a:r>
            <a:r>
              <a:rPr lang="en-US" altLang="en-US" sz="2400" dirty="0" err="1" smtClean="0"/>
              <a:t>réduction</a:t>
            </a:r>
            <a:r>
              <a:rPr lang="en-US" altLang="en-US" sz="2400" dirty="0" smtClean="0"/>
              <a:t> de </a:t>
            </a:r>
            <a:r>
              <a:rPr lang="en-US" altLang="en-US" sz="2400" dirty="0" smtClean="0"/>
              <a:t>la </a:t>
            </a:r>
            <a:r>
              <a:rPr lang="en-US" altLang="en-US" sz="2400" dirty="0" err="1" smtClean="0"/>
              <a:t>récolte</a:t>
            </a:r>
            <a:r>
              <a:rPr lang="en-US" altLang="en-US" sz="2400" dirty="0" smtClean="0"/>
              <a:t> </a:t>
            </a:r>
            <a:r>
              <a:rPr lang="en-US" altLang="en-US" sz="2400" dirty="0" smtClean="0"/>
              <a:t>&gt;75%)</a:t>
            </a:r>
          </a:p>
          <a:p>
            <a:pPr lvl="1" eaLnBrk="1" hangingPunct="1">
              <a:buFont typeface="Wingdings" panose="05000000000000000000" pitchFamily="2" charset="2"/>
              <a:buChar char="v"/>
            </a:pPr>
            <a:r>
              <a:rPr lang="en-US" altLang="en-US" sz="2400" dirty="0" err="1" smtClean="0"/>
              <a:t>Insuffisance</a:t>
            </a:r>
            <a:r>
              <a:rPr lang="en-US" altLang="en-US" sz="2400" dirty="0" smtClean="0"/>
              <a:t> </a:t>
            </a:r>
            <a:r>
              <a:rPr lang="en-US" altLang="en-US" sz="2400" dirty="0" smtClean="0"/>
              <a:t>/</a:t>
            </a:r>
            <a:r>
              <a:rPr lang="en-US" altLang="en-US" sz="2400" dirty="0" err="1" smtClean="0"/>
              <a:t>Variétés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inadéquates</a:t>
            </a:r>
            <a:r>
              <a:rPr lang="en-US" altLang="en-US" sz="2400" dirty="0" smtClean="0"/>
              <a:t> (</a:t>
            </a:r>
            <a:r>
              <a:rPr lang="en-US" altLang="en-US" sz="2400" dirty="0" err="1" smtClean="0"/>
              <a:t>faible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productivité</a:t>
            </a:r>
            <a:r>
              <a:rPr lang="en-US" altLang="en-US" sz="2400" dirty="0" smtClean="0"/>
              <a:t>)</a:t>
            </a:r>
          </a:p>
          <a:p>
            <a:pPr lvl="1" eaLnBrk="1" hangingPunct="1">
              <a:buFont typeface="Wingdings" panose="05000000000000000000" pitchFamily="2" charset="2"/>
              <a:buChar char="v"/>
            </a:pPr>
            <a:r>
              <a:rPr lang="en-US" altLang="en-US" sz="2400" dirty="0" err="1" smtClean="0"/>
              <a:t>Faibles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pratiques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agronomiques</a:t>
            </a:r>
            <a:endParaRPr lang="en-US" altLang="en-US" sz="2400" dirty="0" smtClean="0"/>
          </a:p>
          <a:p>
            <a:pPr eaLnBrk="1" hangingPunct="1"/>
            <a:r>
              <a:rPr lang="en-US" altLang="en-US" sz="2800" dirty="0" err="1" smtClean="0"/>
              <a:t>Afrique</a:t>
            </a:r>
            <a:r>
              <a:rPr lang="en-US" altLang="en-US" sz="2800" dirty="0" smtClean="0"/>
              <a:t> de </a:t>
            </a:r>
            <a:r>
              <a:rPr lang="en-US" altLang="en-US" sz="2800" dirty="0" err="1" smtClean="0"/>
              <a:t>l’Est</a:t>
            </a:r>
            <a:endParaRPr lang="en-US" altLang="en-US" sz="2800" dirty="0" smtClean="0"/>
          </a:p>
          <a:p>
            <a:pPr lvl="1" eaLnBrk="1" hangingPunct="1">
              <a:buFont typeface="Wingdings" panose="05000000000000000000" pitchFamily="2" charset="2"/>
              <a:buChar char="v"/>
            </a:pPr>
            <a:r>
              <a:rPr lang="en-US" altLang="en-US" sz="2400" dirty="0" err="1" smtClean="0"/>
              <a:t>Oïdum</a:t>
            </a:r>
            <a:r>
              <a:rPr lang="en-US" altLang="en-US" sz="2400" dirty="0" smtClean="0"/>
              <a:t> et </a:t>
            </a:r>
            <a:r>
              <a:rPr lang="en-US" altLang="en-US" sz="2400" dirty="0" err="1" smtClean="0"/>
              <a:t>mildiou</a:t>
            </a:r>
            <a:r>
              <a:rPr lang="en-US" altLang="en-US" sz="2400" dirty="0" smtClean="0"/>
              <a:t> </a:t>
            </a:r>
            <a:r>
              <a:rPr lang="en-US" altLang="en-US" sz="2400" dirty="0" smtClean="0"/>
              <a:t>(</a:t>
            </a:r>
            <a:r>
              <a:rPr lang="en-US" altLang="en-US" sz="2400" dirty="0" err="1" smtClean="0"/>
              <a:t>réduction</a:t>
            </a:r>
            <a:r>
              <a:rPr lang="en-US" altLang="en-US" sz="2400" dirty="0" smtClean="0"/>
              <a:t> </a:t>
            </a:r>
            <a:r>
              <a:rPr lang="en-US" altLang="en-US" sz="2400" dirty="0" smtClean="0"/>
              <a:t>de </a:t>
            </a:r>
            <a:r>
              <a:rPr lang="en-US" altLang="en-US" sz="2400" dirty="0" smtClean="0"/>
              <a:t>la </a:t>
            </a:r>
            <a:r>
              <a:rPr lang="en-US" altLang="en-US" sz="2400" dirty="0" err="1" smtClean="0"/>
              <a:t>récolte</a:t>
            </a:r>
            <a:r>
              <a:rPr lang="en-US" altLang="en-US" sz="2400" dirty="0" smtClean="0"/>
              <a:t> </a:t>
            </a:r>
            <a:r>
              <a:rPr lang="en-US" altLang="en-US" sz="2400" dirty="0" smtClean="0"/>
              <a:t>&gt;90%)</a:t>
            </a:r>
          </a:p>
          <a:p>
            <a:pPr lvl="1" eaLnBrk="1" hangingPunct="1">
              <a:buFont typeface="Wingdings" panose="05000000000000000000" pitchFamily="2" charset="2"/>
              <a:buChar char="v"/>
            </a:pPr>
            <a:r>
              <a:rPr lang="en-US" altLang="en-US" sz="2400" dirty="0" smtClean="0"/>
              <a:t>Abandon des </a:t>
            </a:r>
            <a:r>
              <a:rPr lang="en-US" altLang="en-US" sz="2400" dirty="0" err="1" smtClean="0"/>
              <a:t>fermes</a:t>
            </a:r>
            <a:r>
              <a:rPr lang="en-US" altLang="en-US" sz="2400" dirty="0" smtClean="0"/>
              <a:t> </a:t>
            </a:r>
            <a:r>
              <a:rPr lang="en-US" altLang="en-US" sz="2400" dirty="0" smtClean="0"/>
              <a:t>de </a:t>
            </a:r>
            <a:r>
              <a:rPr lang="en-US" altLang="en-US" sz="2400" dirty="0" err="1" smtClean="0"/>
              <a:t>cajou</a:t>
            </a:r>
            <a:endParaRPr lang="en-US" altLang="en-US" sz="2400" dirty="0" smtClean="0"/>
          </a:p>
          <a:p>
            <a:pPr lvl="1" eaLnBrk="1" hangingPunct="1">
              <a:buFont typeface="Wingdings" panose="05000000000000000000" pitchFamily="2" charset="2"/>
              <a:buChar char="v"/>
            </a:pPr>
            <a:r>
              <a:rPr lang="en-US" altLang="en-US" sz="2400" dirty="0" err="1" smtClean="0"/>
              <a:t>Faibles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pratiques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agronomiques</a:t>
            </a:r>
            <a:endParaRPr lang="en-US" altLang="en-US" sz="2400" dirty="0" smtClean="0"/>
          </a:p>
          <a:p>
            <a:pPr lvl="1" eaLnBrk="1" hangingPunct="1">
              <a:buFont typeface="Wingdings" panose="05000000000000000000" pitchFamily="2" charset="2"/>
              <a:buChar char="v"/>
            </a:pPr>
            <a:r>
              <a:rPr lang="en-US" altLang="en-US" sz="2400" dirty="0" err="1" smtClean="0"/>
              <a:t>Variétés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inadéquates</a:t>
            </a:r>
            <a:r>
              <a:rPr lang="en-US" altLang="en-US" sz="2400" dirty="0" smtClean="0"/>
              <a:t> </a:t>
            </a:r>
            <a:r>
              <a:rPr lang="en-US" altLang="en-US" sz="2400" dirty="0" smtClean="0"/>
              <a:t>de </a:t>
            </a:r>
            <a:r>
              <a:rPr lang="en-US" altLang="en-US" sz="2400" dirty="0" err="1" smtClean="0"/>
              <a:t>cajou</a:t>
            </a:r>
            <a:r>
              <a:rPr lang="en-US" altLang="en-US" sz="2400" dirty="0" smtClean="0"/>
              <a:t> </a:t>
            </a:r>
            <a:r>
              <a:rPr lang="en-US" altLang="en-US" sz="2400" dirty="0" smtClean="0"/>
              <a:t>et </a:t>
            </a:r>
            <a:r>
              <a:rPr lang="en-US" altLang="en-US" sz="2400" dirty="0" err="1" smtClean="0"/>
              <a:t>faibles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taux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d’adoption</a:t>
            </a:r>
            <a:endParaRPr lang="en-US" altLang="en-US" sz="2400" dirty="0" smtClean="0"/>
          </a:p>
        </p:txBody>
      </p:sp>
      <p:sp>
        <p:nvSpPr>
          <p:cNvPr id="1331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IN" altLang="en-US" sz="1200" smtClean="0"/>
              <a:t>09-11 February, 2017</a:t>
            </a:r>
          </a:p>
        </p:txBody>
      </p:sp>
      <p:sp>
        <p:nvSpPr>
          <p:cNvPr id="1331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9BE034BB-1BF7-4156-B923-ED53D2E43265}" type="slidenum">
              <a:rPr lang="en-IN" altLang="en-US" sz="1200" smtClean="0"/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9</a:t>
            </a:fld>
            <a:endParaRPr lang="en-IN" altLang="en-US" sz="1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DengXian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DengXian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DengXian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DengXian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8824</TotalTime>
  <Words>1110</Words>
  <Application>Microsoft Office PowerPoint</Application>
  <PresentationFormat>On-screen Show (4:3)</PresentationFormat>
  <Paragraphs>219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Calibri</vt:lpstr>
      <vt:lpstr>Arial</vt:lpstr>
      <vt:lpstr>Arial Hebrew</vt:lpstr>
      <vt:lpstr>Wingdings</vt:lpstr>
      <vt:lpstr>MS PGothic</vt:lpstr>
      <vt:lpstr>Mangal</vt:lpstr>
      <vt:lpstr>Times New Roman</vt:lpstr>
      <vt:lpstr>Office Theme</vt:lpstr>
      <vt:lpstr>PowerPoint Presentation</vt:lpstr>
      <vt:lpstr>Introduction</vt:lpstr>
      <vt:lpstr>Zones de Production de Noix de Cajou dans le monde</vt:lpstr>
      <vt:lpstr>Zones de Production du cajou en Tanzanien</vt:lpstr>
      <vt:lpstr>Régions Productrices de Cajou</vt:lpstr>
      <vt:lpstr> Production de noix de Cajou en Tanzanie 1945-2016 (‘000 mt)</vt:lpstr>
      <vt:lpstr> Production de Cajou en Mozambique 1959-2016</vt:lpstr>
      <vt:lpstr>Production de Cajou en Afrique (2004-2016)</vt:lpstr>
      <vt:lpstr>Pourquoi une faible production en Afrique</vt:lpstr>
      <vt:lpstr>Facteurs affectant la Production</vt:lpstr>
      <vt:lpstr>Approche pour augmenter la production/productivité</vt:lpstr>
      <vt:lpstr>Approche pour augmenter la Production/productivité</vt:lpstr>
      <vt:lpstr>Pourquoi de nouvelles variétés de noix de cajou</vt:lpstr>
      <vt:lpstr>Rendement du AC4  (Variétés standard d’anacarde en Tanzanie)</vt:lpstr>
      <vt:lpstr>Rendement du AZA 2  (Variétés standard d’Anacarde en Tanzanie)</vt:lpstr>
      <vt:lpstr>Bonne forme de noix</vt:lpstr>
      <vt:lpstr>Mauvaise forme de noix</vt:lpstr>
      <vt:lpstr>Stratégies d’amélioration de la production d’Anacarde</vt:lpstr>
      <vt:lpstr>Conclusion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design-pc</dc:creator>
  <cp:lastModifiedBy>HI</cp:lastModifiedBy>
  <cp:revision>86</cp:revision>
  <dcterms:created xsi:type="dcterms:W3CDTF">2016-02-16T09:50:06Z</dcterms:created>
  <dcterms:modified xsi:type="dcterms:W3CDTF">2017-02-23T18:16:38Z</dcterms:modified>
</cp:coreProperties>
</file>