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sldIdLst>
    <p:sldId id="256" r:id="rId2"/>
    <p:sldId id="268" r:id="rId3"/>
    <p:sldId id="262" r:id="rId4"/>
    <p:sldId id="266" r:id="rId5"/>
    <p:sldId id="265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2/8/2017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6809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171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1293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7110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60148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007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67431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8497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3040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013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55242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2/8/2017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‹N°›</a:t>
            </a:fld>
            <a:endParaRPr lang="en-IN"/>
          </a:p>
        </p:txBody>
      </p:sp>
      <p:pic>
        <p:nvPicPr>
          <p:cNvPr id="7" name="Picture 7" descr="CASew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8" name="Picture 6" descr="WCC-Logo-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9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12832"/>
            <a:ext cx="2147918" cy="128159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00258" y="-27384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2682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2156663"/>
            <a:ext cx="866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00FF"/>
                </a:solidFill>
              </a:rPr>
              <a:t>IMPACT OF GOVERNMENT INTERVENTION ON RCN EXPORTS FROM AFRICA</a:t>
            </a:r>
            <a:endParaRPr lang="en-IN" sz="3600" b="1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2" y="5178449"/>
            <a:ext cx="74866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3920" y="3884856"/>
            <a:ext cx="866588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Karim BERTHE</a:t>
            </a:r>
          </a:p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Cotton and Cashew Council of Cote-d’Ivoire</a:t>
            </a:r>
          </a:p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Technical Adviser of the DG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r 21"/>
          <p:cNvGrpSpPr/>
          <p:nvPr/>
        </p:nvGrpSpPr>
        <p:grpSpPr>
          <a:xfrm>
            <a:off x="155239" y="188640"/>
            <a:ext cx="8988761" cy="6669360"/>
            <a:chOff x="206985" y="1033"/>
            <a:chExt cx="11985015" cy="6669360"/>
          </a:xfrm>
        </p:grpSpPr>
        <p:pic>
          <p:nvPicPr>
            <p:cNvPr id="23" name="Picture 4"/>
            <p:cNvPicPr>
              <a:picLocks noChangeAspect="1"/>
            </p:cNvPicPr>
            <p:nvPr/>
          </p:nvPicPr>
          <p:blipFill rotWithShape="1">
            <a:blip r:embed="rId3"/>
            <a:srcRect t="13722"/>
            <a:stretch/>
          </p:blipFill>
          <p:spPr>
            <a:xfrm>
              <a:off x="2659117" y="963110"/>
              <a:ext cx="6821213" cy="4334104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grpSp>
          <p:nvGrpSpPr>
            <p:cNvPr id="24" name="Group 30"/>
            <p:cNvGrpSpPr/>
            <p:nvPr/>
          </p:nvGrpSpPr>
          <p:grpSpPr>
            <a:xfrm>
              <a:off x="7651533" y="73041"/>
              <a:ext cx="4372301" cy="2733221"/>
              <a:chOff x="7651533" y="73041"/>
              <a:chExt cx="4372301" cy="2733221"/>
            </a:xfrm>
          </p:grpSpPr>
          <p:sp>
            <p:nvSpPr>
              <p:cNvPr id="41" name="Rectangle: Rounded Corners 1"/>
              <p:cNvSpPr/>
              <p:nvPr/>
            </p:nvSpPr>
            <p:spPr>
              <a:xfrm>
                <a:off x="9360362" y="73041"/>
                <a:ext cx="2663472" cy="250199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Supply deficit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Falling production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Dependence </a:t>
                </a:r>
                <a:r>
                  <a:rPr lang="en-GB" dirty="0" smtClean="0"/>
                  <a:t> on </a:t>
                </a:r>
                <a:r>
                  <a:rPr lang="en-GB" dirty="0"/>
                  <a:t>imported RCN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Food safety non </a:t>
                </a:r>
                <a:r>
                  <a:rPr lang="en-GB" dirty="0" smtClean="0"/>
                  <a:t>compliance </a:t>
                </a:r>
                <a:endParaRPr lang="en-GB" dirty="0"/>
              </a:p>
            </p:txBody>
          </p:sp>
          <p:cxnSp>
            <p:nvCxnSpPr>
              <p:cNvPr id="42" name="Straight Arrow Connector 6"/>
              <p:cNvCxnSpPr>
                <a:stCxn id="41" idx="1"/>
              </p:cNvCxnSpPr>
              <p:nvPr/>
            </p:nvCxnSpPr>
            <p:spPr>
              <a:xfrm flipH="1">
                <a:off x="7651533" y="1324038"/>
                <a:ext cx="1708829" cy="148222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31"/>
            <p:cNvGrpSpPr/>
            <p:nvPr/>
          </p:nvGrpSpPr>
          <p:grpSpPr>
            <a:xfrm>
              <a:off x="7020911" y="2681551"/>
              <a:ext cx="5002923" cy="1343911"/>
              <a:chOff x="7020911" y="2681551"/>
              <a:chExt cx="5002923" cy="1343911"/>
            </a:xfrm>
          </p:grpSpPr>
          <p:sp>
            <p:nvSpPr>
              <p:cNvPr id="39" name="Rectangle: Rounded Corners 9"/>
              <p:cNvSpPr/>
              <p:nvPr/>
            </p:nvSpPr>
            <p:spPr>
              <a:xfrm>
                <a:off x="9456372" y="2681551"/>
                <a:ext cx="2567462" cy="134391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Rising costs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Labour problems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Fast growing consumption</a:t>
                </a:r>
              </a:p>
            </p:txBody>
          </p:sp>
          <p:cxnSp>
            <p:nvCxnSpPr>
              <p:cNvPr id="40" name="Straight Arrow Connector 10"/>
              <p:cNvCxnSpPr>
                <a:stCxn id="39" idx="1"/>
              </p:cNvCxnSpPr>
              <p:nvPr/>
            </p:nvCxnSpPr>
            <p:spPr>
              <a:xfrm flipH="1" flipV="1">
                <a:off x="7020911" y="2806263"/>
                <a:ext cx="2435461" cy="54724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32"/>
            <p:cNvGrpSpPr/>
            <p:nvPr/>
          </p:nvGrpSpPr>
          <p:grpSpPr>
            <a:xfrm>
              <a:off x="7237760" y="3789333"/>
              <a:ext cx="4954240" cy="2881060"/>
              <a:chOff x="7237760" y="3789333"/>
              <a:chExt cx="4954240" cy="2881060"/>
            </a:xfrm>
          </p:grpSpPr>
          <p:sp>
            <p:nvSpPr>
              <p:cNvPr id="37" name="Rectangle: Rounded Corners 13"/>
              <p:cNvSpPr/>
              <p:nvPr/>
            </p:nvSpPr>
            <p:spPr>
              <a:xfrm>
                <a:off x="9481200" y="4325360"/>
                <a:ext cx="2710800" cy="234503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RCN trade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Lost traceability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Volatility and speculation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Carbon footprint</a:t>
                </a:r>
              </a:p>
            </p:txBody>
          </p:sp>
          <p:cxnSp>
            <p:nvCxnSpPr>
              <p:cNvPr id="38" name="Straight Arrow Connector 14"/>
              <p:cNvCxnSpPr>
                <a:stCxn id="37" idx="1"/>
              </p:cNvCxnSpPr>
              <p:nvPr/>
            </p:nvCxnSpPr>
            <p:spPr>
              <a:xfrm flipH="1" flipV="1">
                <a:off x="7237760" y="3789333"/>
                <a:ext cx="2243440" cy="170854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33"/>
            <p:cNvGrpSpPr/>
            <p:nvPr/>
          </p:nvGrpSpPr>
          <p:grpSpPr>
            <a:xfrm>
              <a:off x="206985" y="1033"/>
              <a:ext cx="5431814" cy="2962884"/>
              <a:chOff x="206985" y="1033"/>
              <a:chExt cx="5431814" cy="2962884"/>
            </a:xfrm>
          </p:grpSpPr>
          <p:cxnSp>
            <p:nvCxnSpPr>
              <p:cNvPr id="34" name="Straight Arrow Connector 16"/>
              <p:cNvCxnSpPr/>
              <p:nvPr/>
            </p:nvCxnSpPr>
            <p:spPr>
              <a:xfrm>
                <a:off x="2567746" y="1513490"/>
                <a:ext cx="984751" cy="378372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17"/>
              <p:cNvSpPr/>
              <p:nvPr/>
            </p:nvSpPr>
            <p:spPr>
              <a:xfrm>
                <a:off x="206985" y="1033"/>
                <a:ext cx="2360760" cy="296288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dirty="0"/>
                  <a:t>Rising demand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dirty="0"/>
                  <a:t>High dependence on Vietnam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dirty="0"/>
                  <a:t>Rising food safety needs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dirty="0"/>
                  <a:t>Concern for environment and csr.</a:t>
                </a:r>
              </a:p>
            </p:txBody>
          </p:sp>
          <p:cxnSp>
            <p:nvCxnSpPr>
              <p:cNvPr id="36" name="Straight Arrow Connector 20"/>
              <p:cNvCxnSpPr/>
              <p:nvPr/>
            </p:nvCxnSpPr>
            <p:spPr>
              <a:xfrm>
                <a:off x="3060121" y="1702676"/>
                <a:ext cx="2578678" cy="0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34"/>
            <p:cNvGrpSpPr/>
            <p:nvPr/>
          </p:nvGrpSpPr>
          <p:grpSpPr>
            <a:xfrm>
              <a:off x="252671" y="3025369"/>
              <a:ext cx="4214226" cy="1080119"/>
              <a:chOff x="252671" y="3025369"/>
              <a:chExt cx="4214226" cy="1080119"/>
            </a:xfrm>
          </p:grpSpPr>
          <p:sp>
            <p:nvSpPr>
              <p:cNvPr id="32" name="Rectangle: Rounded Corners 24"/>
              <p:cNvSpPr/>
              <p:nvPr/>
            </p:nvSpPr>
            <p:spPr>
              <a:xfrm>
                <a:off x="252671" y="3025369"/>
                <a:ext cx="2360760" cy="108011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Production drop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Factory closures</a:t>
                </a:r>
              </a:p>
            </p:txBody>
          </p:sp>
          <p:cxnSp>
            <p:nvCxnSpPr>
              <p:cNvPr id="33" name="Straight Arrow Connector 25"/>
              <p:cNvCxnSpPr/>
              <p:nvPr/>
            </p:nvCxnSpPr>
            <p:spPr>
              <a:xfrm>
                <a:off x="2590801" y="3499944"/>
                <a:ext cx="1876096" cy="0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35"/>
            <p:cNvGrpSpPr/>
            <p:nvPr/>
          </p:nvGrpSpPr>
          <p:grpSpPr>
            <a:xfrm>
              <a:off x="206985" y="2963917"/>
              <a:ext cx="5352987" cy="3706476"/>
              <a:chOff x="206985" y="2963917"/>
              <a:chExt cx="5352987" cy="3706476"/>
            </a:xfrm>
          </p:grpSpPr>
          <p:sp>
            <p:nvSpPr>
              <p:cNvPr id="30" name="Rectangle: Rounded Corners 27"/>
              <p:cNvSpPr/>
              <p:nvPr/>
            </p:nvSpPr>
            <p:spPr>
              <a:xfrm>
                <a:off x="206985" y="4202216"/>
                <a:ext cx="2360760" cy="246817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Lack of processing.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dirty="0"/>
                  <a:t>Opportunity for   growth.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Need for financial services and upskilling.</a:t>
                </a:r>
              </a:p>
            </p:txBody>
          </p:sp>
          <p:cxnSp>
            <p:nvCxnSpPr>
              <p:cNvPr id="31" name="Straight Arrow Connector 28"/>
              <p:cNvCxnSpPr/>
              <p:nvPr/>
            </p:nvCxnSpPr>
            <p:spPr>
              <a:xfrm flipV="1">
                <a:off x="2567745" y="2963917"/>
                <a:ext cx="2992227" cy="2333297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2123728" y="188640"/>
            <a:ext cx="44644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FF"/>
                </a:solidFill>
              </a:rPr>
              <a:t>WORLD CASHEW MARKET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2374"/>
      </p:ext>
    </p:extLst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5122" y="788511"/>
            <a:ext cx="2162622" cy="4370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BB222B"/>
                </a:solidFill>
              </a:rPr>
              <a:t>Africa</a:t>
            </a:r>
            <a:r>
              <a:rPr lang="fr-FR" sz="2400" b="1" dirty="0" smtClean="0">
                <a:solidFill>
                  <a:srgbClr val="BB222B"/>
                </a:solidFill>
              </a:rPr>
              <a:t>:</a:t>
            </a:r>
          </a:p>
          <a:p>
            <a:endParaRPr lang="fr-FR" sz="2000" b="1" dirty="0" smtClean="0">
              <a:solidFill>
                <a:srgbClr val="BB222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RCN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err="1" smtClean="0"/>
              <a:t>Umployment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Limited </a:t>
            </a:r>
            <a:r>
              <a:rPr lang="fr-FR" dirty="0" err="1" smtClean="0"/>
              <a:t>Proces</a:t>
            </a:r>
            <a:r>
              <a:rPr lang="fr-FR" dirty="0" smtClean="0"/>
              <a:t>. </a:t>
            </a:r>
            <a:r>
              <a:rPr lang="fr-FR" dirty="0" err="1" smtClean="0"/>
              <a:t>Capacity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Land (Indus. Production)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investments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competitiveness</a:t>
            </a:r>
            <a:endParaRPr lang="fr-FR" dirty="0" smtClean="0"/>
          </a:p>
          <a:p>
            <a:pPr marL="285750" indent="-285750">
              <a:buFont typeface="Wingdings" charset="2"/>
              <a:buChar char="Ø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75856" y="980728"/>
            <a:ext cx="2376264" cy="3010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BB222B"/>
                </a:solidFill>
              </a:rPr>
              <a:t>Asia</a:t>
            </a:r>
            <a:r>
              <a:rPr lang="fr-FR" sz="2400" b="1" dirty="0" smtClean="0">
                <a:solidFill>
                  <a:srgbClr val="BB222B"/>
                </a:solidFill>
              </a:rPr>
              <a:t>:</a:t>
            </a:r>
          </a:p>
          <a:p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Production </a:t>
            </a:r>
            <a:r>
              <a:rPr lang="fr-FR" dirty="0" err="1" smtClean="0"/>
              <a:t>slowing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RCN imports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Labor issues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Far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markets</a:t>
            </a:r>
            <a:r>
              <a:rPr lang="fr-FR" dirty="0" smtClean="0"/>
              <a:t> (EU,USA…)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948264" y="908720"/>
            <a:ext cx="2160240" cy="3564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BB222B"/>
                </a:solidFill>
              </a:rPr>
              <a:t>Kernel</a:t>
            </a:r>
            <a:r>
              <a:rPr lang="fr-FR" sz="2400" b="1" dirty="0" smtClean="0">
                <a:solidFill>
                  <a:srgbClr val="BB222B"/>
                </a:solidFill>
              </a:rPr>
              <a:t> </a:t>
            </a:r>
            <a:r>
              <a:rPr lang="fr-FR" sz="2400" b="1" dirty="0" err="1" smtClean="0">
                <a:solidFill>
                  <a:srgbClr val="BB222B"/>
                </a:solidFill>
              </a:rPr>
              <a:t>Market</a:t>
            </a:r>
            <a:r>
              <a:rPr lang="fr-FR" dirty="0" smtClean="0"/>
              <a:t>:</a:t>
            </a:r>
          </a:p>
          <a:p>
            <a:r>
              <a:rPr lang="fr-FR" dirty="0" smtClean="0"/>
              <a:t>(USA, EU…)</a:t>
            </a:r>
            <a:endParaRPr lang="fr-FR" dirty="0"/>
          </a:p>
          <a:p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Food </a:t>
            </a:r>
            <a:r>
              <a:rPr lang="fr-FR" dirty="0" err="1" smtClean="0"/>
              <a:t>Safety</a:t>
            </a:r>
            <a:r>
              <a:rPr lang="fr-FR" dirty="0" smtClean="0"/>
              <a:t> and </a:t>
            </a:r>
            <a:r>
              <a:rPr lang="fr-FR" dirty="0" err="1" smtClean="0"/>
              <a:t>traceability</a:t>
            </a:r>
            <a:r>
              <a:rPr lang="fr-FR" dirty="0" smtClean="0"/>
              <a:t> issues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Social and </a:t>
            </a:r>
            <a:r>
              <a:rPr lang="fr-FR" dirty="0" err="1" smtClean="0"/>
              <a:t>Environment</a:t>
            </a:r>
            <a:r>
              <a:rPr lang="fr-FR" dirty="0" smtClean="0"/>
              <a:t> issues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2267744" y="213285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39752" y="14865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RCN</a:t>
            </a:r>
          </a:p>
          <a:p>
            <a:r>
              <a:rPr lang="fr-FR" dirty="0" smtClean="0"/>
              <a:t>2 mil mt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8" y="1486525"/>
            <a:ext cx="11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Kernel</a:t>
            </a:r>
            <a:endParaRPr lang="fr-FR" dirty="0" smtClean="0"/>
          </a:p>
          <a:p>
            <a:r>
              <a:rPr lang="fr-FR" dirty="0" smtClean="0"/>
              <a:t>0,4 mil mt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5374957"/>
            <a:ext cx="903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Consequences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along</a:t>
            </a:r>
            <a:r>
              <a:rPr lang="fr-FR" sz="2400" b="1" dirty="0" smtClean="0"/>
              <a:t> the value </a:t>
            </a:r>
            <a:r>
              <a:rPr lang="fr-FR" sz="2400" b="1" dirty="0" err="1" smtClean="0"/>
              <a:t>chain</a:t>
            </a:r>
            <a:r>
              <a:rPr lang="fr-FR" sz="2400" b="1" dirty="0" smtClean="0"/>
              <a:t>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fr-FR" sz="2000" dirty="0" err="1" smtClean="0"/>
              <a:t>Weak</a:t>
            </a:r>
            <a:r>
              <a:rPr lang="fr-FR" sz="2000" dirty="0" smtClean="0"/>
              <a:t> </a:t>
            </a:r>
            <a:r>
              <a:rPr lang="fr-FR" sz="2000" dirty="0" err="1" smtClean="0"/>
              <a:t>treacebility</a:t>
            </a:r>
            <a:r>
              <a:rPr lang="fr-FR" sz="2000" dirty="0" smtClean="0"/>
              <a:t>, </a:t>
            </a:r>
            <a:r>
              <a:rPr lang="fr-FR" sz="2000" dirty="0" err="1" smtClean="0"/>
              <a:t>Carbon</a:t>
            </a:r>
            <a:r>
              <a:rPr lang="fr-FR" sz="2000" dirty="0" smtClean="0"/>
              <a:t> </a:t>
            </a:r>
            <a:r>
              <a:rPr lang="fr-FR" sz="2000" dirty="0" err="1" smtClean="0"/>
              <a:t>footprint</a:t>
            </a:r>
            <a:r>
              <a:rPr lang="fr-FR" sz="2000" dirty="0" smtClean="0"/>
              <a:t>, </a:t>
            </a:r>
            <a:r>
              <a:rPr lang="fr-FR" sz="2000" dirty="0" err="1"/>
              <a:t>S</a:t>
            </a:r>
            <a:r>
              <a:rPr lang="fr-FR" sz="2000" dirty="0" err="1" smtClean="0"/>
              <a:t>peculations</a:t>
            </a:r>
            <a:r>
              <a:rPr lang="fr-FR" sz="2000" dirty="0" smtClean="0"/>
              <a:t> and </a:t>
            </a:r>
            <a:r>
              <a:rPr lang="fr-FR" sz="2000" dirty="0" err="1" smtClean="0"/>
              <a:t>volatility</a:t>
            </a:r>
            <a:r>
              <a:rPr lang="fr-FR" sz="2000" dirty="0" smtClean="0"/>
              <a:t> on RCN </a:t>
            </a:r>
            <a:r>
              <a:rPr lang="fr-FR" sz="2000" dirty="0" err="1" smtClean="0"/>
              <a:t>prices</a:t>
            </a:r>
            <a:endParaRPr lang="fr-FR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23728" y="116632"/>
            <a:ext cx="44644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FF"/>
                </a:solidFill>
              </a:rPr>
              <a:t>WORLD CASHEW MARKET</a:t>
            </a: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17" name="Flèche droite 10"/>
          <p:cNvSpPr/>
          <p:nvPr/>
        </p:nvSpPr>
        <p:spPr>
          <a:xfrm>
            <a:off x="5652120" y="227687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116632"/>
            <a:ext cx="67070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MAIN OBJECTIVES OF </a:t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GOVERNMENT </a:t>
            </a:r>
            <a:r>
              <a:rPr lang="en-GB" sz="2000" b="1" dirty="0">
                <a:solidFill>
                  <a:srgbClr val="FF0000"/>
                </a:solidFill>
              </a:rPr>
              <a:t>INTERVENTION </a:t>
            </a:r>
            <a:r>
              <a:rPr lang="en-GB" sz="2000" b="1" dirty="0" smtClean="0">
                <a:solidFill>
                  <a:srgbClr val="FF0000"/>
                </a:solidFill>
              </a:rPr>
              <a:t>IN CASHEW INDUSTRIES</a:t>
            </a:r>
            <a:endParaRPr lang="en-IN" sz="2000" dirty="0"/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1716192"/>
            <a:ext cx="8856984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Discourage</a:t>
            </a:r>
            <a:r>
              <a:rPr lang="fr-FR" sz="2400" dirty="0" smtClean="0"/>
              <a:t> </a:t>
            </a:r>
            <a:r>
              <a:rPr lang="fr-FR" sz="2400" dirty="0"/>
              <a:t>RCN </a:t>
            </a:r>
            <a:r>
              <a:rPr lang="fr-FR" sz="2400" dirty="0" smtClean="0"/>
              <a:t>Export</a:t>
            </a:r>
            <a:endParaRPr lang="fr-FR" sz="2400" dirty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/>
              <a:t>Strenghten</a:t>
            </a:r>
            <a:r>
              <a:rPr lang="fr-FR" sz="2400" dirty="0"/>
              <a:t> local </a:t>
            </a:r>
            <a:r>
              <a:rPr lang="fr-FR" sz="2400" dirty="0" err="1"/>
              <a:t>processing</a:t>
            </a:r>
            <a:r>
              <a:rPr lang="fr-FR" sz="2400" dirty="0"/>
              <a:t> </a:t>
            </a:r>
            <a:r>
              <a:rPr lang="fr-FR" sz="2400" dirty="0" smtClean="0"/>
              <a:t>(local and international </a:t>
            </a:r>
            <a:r>
              <a:rPr lang="fr-FR" sz="2400" dirty="0" err="1" smtClean="0"/>
              <a:t>investors</a:t>
            </a:r>
            <a:r>
              <a:rPr lang="fr-FR" sz="2400" dirty="0" smtClean="0"/>
              <a:t>)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/>
              <a:t>S</a:t>
            </a:r>
            <a:r>
              <a:rPr lang="fr-FR" sz="2400" dirty="0" err="1" smtClean="0"/>
              <a:t>hip</a:t>
            </a:r>
            <a:r>
              <a:rPr lang="fr-FR" sz="2400" dirty="0" smtClean="0"/>
              <a:t> </a:t>
            </a:r>
            <a:r>
              <a:rPr lang="fr-FR" sz="2400" dirty="0"/>
              <a:t>out </a:t>
            </a:r>
            <a:r>
              <a:rPr lang="fr-FR" sz="2400" dirty="0" err="1"/>
              <a:t>kernels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Africa</a:t>
            </a:r>
            <a:r>
              <a:rPr lang="fr-FR" sz="2400" dirty="0"/>
              <a:t> </a:t>
            </a:r>
            <a:r>
              <a:rPr lang="fr-FR" sz="2400" dirty="0" err="1"/>
              <a:t>instead</a:t>
            </a:r>
            <a:r>
              <a:rPr lang="fr-FR" sz="2400" dirty="0"/>
              <a:t> of </a:t>
            </a:r>
            <a:r>
              <a:rPr lang="fr-FR" sz="2400" dirty="0" smtClean="0"/>
              <a:t>RCN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Add</a:t>
            </a:r>
            <a:r>
              <a:rPr lang="fr-FR" sz="2400" dirty="0" smtClean="0"/>
              <a:t> value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Create</a:t>
            </a:r>
            <a:r>
              <a:rPr lang="fr-FR" sz="2400" dirty="0" smtClean="0"/>
              <a:t> job for Young and </a:t>
            </a:r>
            <a:r>
              <a:rPr lang="fr-FR" sz="2400" dirty="0" err="1" smtClean="0"/>
              <a:t>women</a:t>
            </a:r>
            <a:endParaRPr lang="fr-FR" sz="2400" dirty="0" smtClean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56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39"/>
            <a:ext cx="7425379" cy="5040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</a:rPr>
              <a:t>IMPACTS OF </a:t>
            </a:r>
            <a:r>
              <a:rPr lang="en-GB" sz="2400" b="1" dirty="0" smtClean="0">
                <a:solidFill>
                  <a:srgbClr val="FF0000"/>
                </a:solidFill>
              </a:rPr>
              <a:t>GOVERNMENT INTERVENTION </a:t>
            </a:r>
            <a:r>
              <a:rPr lang="en-GB" sz="2400" b="1" dirty="0">
                <a:solidFill>
                  <a:srgbClr val="FF0000"/>
                </a:solidFill>
              </a:rPr>
              <a:t>ON </a:t>
            </a:r>
            <a:r>
              <a:rPr lang="en-GB" sz="2400" b="1" dirty="0" smtClean="0">
                <a:solidFill>
                  <a:srgbClr val="FF0000"/>
                </a:solidFill>
              </a:rPr>
              <a:t>RCN EXPORTS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115" y="1148551"/>
            <a:ext cx="187220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AFRICA: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Processing</a:t>
            </a:r>
            <a:r>
              <a:rPr lang="fr-FR" sz="2400" dirty="0" smtClean="0"/>
              <a:t> +/-2 mil mt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48264" y="1196752"/>
            <a:ext cx="216024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ASIA</a:t>
            </a:r>
            <a:r>
              <a:rPr lang="fr-FR" sz="2400" b="1" dirty="0" smtClean="0">
                <a:solidFill>
                  <a:srgbClr val="0000FF"/>
                </a:solidFill>
              </a:rPr>
              <a:t>:</a:t>
            </a:r>
          </a:p>
          <a:p>
            <a:endParaRPr lang="fr-FR" sz="2400" dirty="0"/>
          </a:p>
          <a:p>
            <a:r>
              <a:rPr lang="fr-FR" sz="2400" dirty="0" err="1"/>
              <a:t>Processing</a:t>
            </a:r>
            <a:r>
              <a:rPr lang="fr-FR" sz="2400" dirty="0"/>
              <a:t> +/-1,5 mil </a:t>
            </a:r>
            <a:r>
              <a:rPr lang="fr-FR" sz="2400" dirty="0" smtClean="0"/>
              <a:t>mt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7864" y="2492896"/>
            <a:ext cx="2304256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00FF"/>
                </a:solidFill>
              </a:rPr>
              <a:t>Kernel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Market</a:t>
            </a:r>
            <a:r>
              <a:rPr lang="fr-FR" sz="2400" b="1" dirty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fr-FR" sz="2400" b="1" dirty="0">
                <a:solidFill>
                  <a:srgbClr val="0000FF"/>
                </a:solidFill>
              </a:rPr>
              <a:t>(USA, EU</a:t>
            </a:r>
            <a:r>
              <a:rPr lang="fr-FR" sz="2400" b="1" dirty="0" smtClean="0">
                <a:solidFill>
                  <a:srgbClr val="0000FF"/>
                </a:solidFill>
              </a:rPr>
              <a:t>…)</a:t>
            </a:r>
            <a:endParaRPr lang="fr-FR" sz="2400" b="1" dirty="0">
              <a:solidFill>
                <a:srgbClr val="0000FF"/>
              </a:solidFill>
            </a:endParaRPr>
          </a:p>
          <a:p>
            <a:r>
              <a:rPr lang="fr-FR" sz="2400" dirty="0" err="1"/>
              <a:t>Growing</a:t>
            </a:r>
            <a:r>
              <a:rPr lang="fr-FR" sz="2400" dirty="0"/>
              <a:t> </a:t>
            </a:r>
            <a:r>
              <a:rPr lang="fr-FR" sz="2400" dirty="0" err="1"/>
              <a:t>demand</a:t>
            </a:r>
            <a:endParaRPr lang="fr-FR" sz="2400" dirty="0"/>
          </a:p>
          <a:p>
            <a:r>
              <a:rPr lang="fr-FR" sz="2400" dirty="0"/>
              <a:t>Food </a:t>
            </a:r>
            <a:r>
              <a:rPr lang="fr-FR" sz="2400" dirty="0" err="1"/>
              <a:t>s</a:t>
            </a:r>
            <a:r>
              <a:rPr lang="fr-FR" sz="2400" dirty="0" err="1" smtClean="0"/>
              <a:t>afety</a:t>
            </a:r>
            <a:r>
              <a:rPr lang="fr-FR" sz="2400" dirty="0" smtClean="0"/>
              <a:t> </a:t>
            </a:r>
            <a:r>
              <a:rPr lang="fr-FR" sz="2400" dirty="0"/>
              <a:t>and </a:t>
            </a:r>
            <a:r>
              <a:rPr lang="fr-FR" sz="2400" dirty="0" err="1"/>
              <a:t>traceability</a:t>
            </a:r>
            <a:r>
              <a:rPr lang="fr-FR" sz="2400" dirty="0"/>
              <a:t> issues</a:t>
            </a:r>
          </a:p>
          <a:p>
            <a:r>
              <a:rPr lang="fr-FR" sz="2400" dirty="0"/>
              <a:t>Social and </a:t>
            </a:r>
            <a:r>
              <a:rPr lang="fr-FR" sz="2400" dirty="0" smtClean="0"/>
              <a:t>Environnent issues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1" idx="2"/>
            <a:endCxn id="13" idx="1"/>
          </p:cNvCxnSpPr>
          <p:nvPr/>
        </p:nvCxnSpPr>
        <p:spPr>
          <a:xfrm>
            <a:off x="969219" y="2718211"/>
            <a:ext cx="2378645" cy="1667511"/>
          </a:xfrm>
          <a:prstGeom prst="straightConnector1">
            <a:avLst/>
          </a:prstGeom>
          <a:ln w="571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2"/>
            <a:endCxn id="13" idx="3"/>
          </p:cNvCxnSpPr>
          <p:nvPr/>
        </p:nvCxnSpPr>
        <p:spPr>
          <a:xfrm flipH="1">
            <a:off x="5652120" y="2766412"/>
            <a:ext cx="2376264" cy="1619310"/>
          </a:xfrm>
          <a:prstGeom prst="straightConnector1">
            <a:avLst/>
          </a:prstGeom>
          <a:ln w="571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905323" y="1508591"/>
            <a:ext cx="5042941" cy="48201"/>
          </a:xfrm>
          <a:prstGeom prst="straightConnector1">
            <a:avLst/>
          </a:prstGeom>
          <a:ln w="57150" cap="flat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5323" y="2204864"/>
            <a:ext cx="5042941" cy="0"/>
          </a:xfrm>
          <a:prstGeom prst="straightConnector1">
            <a:avLst/>
          </a:prstGeom>
          <a:ln w="57150" cap="flat" cmpd="sng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1720" y="11154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Invest, Technologies,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Assist</a:t>
            </a:r>
            <a:r>
              <a:rPr lang="fr-FR" dirty="0" smtClean="0"/>
              <a:t>, Know How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17728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Kernel</a:t>
            </a:r>
            <a:r>
              <a:rPr lang="fr-FR" dirty="0" smtClean="0"/>
              <a:t> in </a:t>
            </a:r>
            <a:r>
              <a:rPr lang="fr-FR" dirty="0" err="1" smtClean="0"/>
              <a:t>bulk</a:t>
            </a:r>
            <a:r>
              <a:rPr lang="fr-FR" dirty="0" smtClean="0"/>
              <a:t>, RCN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31316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Kernel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88224" y="3635732"/>
            <a:ext cx="14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Kernel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5649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/>
              <a:t>THANK YOU</a:t>
            </a:r>
            <a:endParaRPr lang="fr-FR" sz="8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155" y="116632"/>
            <a:ext cx="7499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smtClean="0">
                <a:solidFill>
                  <a:srgbClr val="FF0000"/>
                </a:solidFill>
              </a:rPr>
              <a:t>IMPACTS OF GOVERNMENT INTERVENTION ON RCN EXPORTS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649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325</Words>
  <Application>Microsoft Office PowerPoint</Application>
  <PresentationFormat>Affichage à l'écran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MAIN OBJECTIVES OF  GOVERNMENT INTERVENTION IN CASHEW INDUSTRIES</vt:lpstr>
      <vt:lpstr>IMPACTS OF GOVERNMENT INTERVENTION ON RCN EXPORTS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KARIM BERTHE</cp:lastModifiedBy>
  <cp:revision>61</cp:revision>
  <dcterms:created xsi:type="dcterms:W3CDTF">2016-02-16T09:50:06Z</dcterms:created>
  <dcterms:modified xsi:type="dcterms:W3CDTF">2017-02-09T04:19:25Z</dcterms:modified>
</cp:coreProperties>
</file>