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8"/>
  </p:notesMasterIdLst>
  <p:sldIdLst>
    <p:sldId id="256" r:id="rId2"/>
    <p:sldId id="268" r:id="rId3"/>
    <p:sldId id="262" r:id="rId4"/>
    <p:sldId id="266" r:id="rId5"/>
    <p:sldId id="265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1EAA6-7018-4787-98ED-F3770DC4C0B9}" type="datetimeFigureOut">
              <a:rPr lang="en-US" smtClean="0"/>
              <a:pPr/>
              <a:t>2/23/2017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4977E-5C86-42DF-877A-3387CC1F9AB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6214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26809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21719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112934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IN"/>
              <a:t>09-11 February, 2017</a:t>
            </a:r>
            <a:endParaRPr lang="en-IN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17" name="Picture 16" descr="CASe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071101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760148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00717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67431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684974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0304071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01326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355242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B1D1A-01F6-4136-9FA3-F112459EC0B2}" type="datetime1">
              <a:rPr lang="en-US" smtClean="0"/>
              <a:pPr/>
              <a:t>2/23/2017</a:t>
            </a:fld>
            <a:endParaRPr lang="en-I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09-11 February, 2017</a:t>
            </a:r>
            <a:endParaRPr lang="en-IN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8AD4-6898-49EE-B49C-5024E8246716}" type="slidenum">
              <a:rPr lang="en-IN" smtClean="0"/>
              <a:pPr/>
              <a:t>‹#›</a:t>
            </a:fld>
            <a:endParaRPr lang="en-IN"/>
          </a:p>
        </p:txBody>
      </p:sp>
      <p:pic>
        <p:nvPicPr>
          <p:cNvPr id="7" name="Picture 7" descr="CASew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803790" y="1810854"/>
            <a:ext cx="1854406" cy="189386"/>
          </a:xfrm>
          <a:prstGeom prst="rect">
            <a:avLst/>
          </a:prstGeom>
        </p:spPr>
      </p:pic>
      <p:pic>
        <p:nvPicPr>
          <p:cNvPr id="8" name="Picture 6" descr="WCC-Logo-1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892923" y="44624"/>
            <a:ext cx="1215581" cy="725297"/>
          </a:xfrm>
          <a:prstGeom prst="rect">
            <a:avLst/>
          </a:prstGeom>
        </p:spPr>
      </p:pic>
      <p:cxnSp>
        <p:nvCxnSpPr>
          <p:cNvPr id="9" name="Straight Connector 10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"/>
          <p:cNvCxnSpPr/>
          <p:nvPr userDrawn="1"/>
        </p:nvCxnSpPr>
        <p:spPr>
          <a:xfrm>
            <a:off x="0" y="6295172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05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C-Logo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12832"/>
            <a:ext cx="2147918" cy="128159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6800258" y="-27384"/>
            <a:ext cx="1714512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Organised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62414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6248400"/>
            <a:ext cx="3831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dirty="0"/>
              <a:t>	</a:t>
            </a:r>
            <a:endParaRPr lang="en-US" sz="1400" dirty="0"/>
          </a:p>
        </p:txBody>
      </p:sp>
      <p:pic>
        <p:nvPicPr>
          <p:cNvPr id="12" name="Picture 11" descr="CASew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72682"/>
            <a:ext cx="2796723" cy="285752"/>
          </a:xfrm>
          <a:prstGeom prst="rect">
            <a:avLst/>
          </a:prstGeom>
        </p:spPr>
      </p:pic>
      <p:pic>
        <p:nvPicPr>
          <p:cNvPr id="13" name="Picture 12" descr="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7" y="2786058"/>
            <a:ext cx="2214578" cy="51052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357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29454" y="2357430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Platinum Sponsor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1252" y="6257887"/>
            <a:ext cx="2381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Grand </a:t>
            </a:r>
            <a:r>
              <a:rPr lang="en-IN" sz="1400" dirty="0" err="1"/>
              <a:t>Copthorne</a:t>
            </a:r>
            <a:r>
              <a:rPr lang="en-IN" sz="1400" dirty="0"/>
              <a:t>, Singapore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2156663"/>
            <a:ext cx="8665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b="1" dirty="0" smtClean="0">
                <a:solidFill>
                  <a:srgbClr val="0000FF"/>
                </a:solidFill>
              </a:rPr>
              <a:t>IMPACT </a:t>
            </a:r>
            <a:r>
              <a:rPr lang="en-IN" sz="3600" b="1" dirty="0" smtClean="0">
                <a:solidFill>
                  <a:srgbClr val="0000FF"/>
                </a:solidFill>
              </a:rPr>
              <a:t>DE L’INTERVENTION DU GOUVERNEMENT SUR LES EXPORTATIONS DES NCB D’AFRIQUE</a:t>
            </a:r>
            <a:endParaRPr lang="en-IN" sz="3600" b="1" dirty="0">
              <a:solidFill>
                <a:srgbClr val="0000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82" y="5178449"/>
            <a:ext cx="74866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3920" y="3884856"/>
            <a:ext cx="8665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solidFill>
                  <a:srgbClr val="0000FF"/>
                </a:solidFill>
              </a:rPr>
              <a:t>Karim BERTHE</a:t>
            </a:r>
          </a:p>
          <a:p>
            <a:pPr algn="ctr"/>
            <a:r>
              <a:rPr lang="en-IN" sz="2400" dirty="0" err="1" smtClean="0">
                <a:solidFill>
                  <a:srgbClr val="0000FF"/>
                </a:solidFill>
              </a:rPr>
              <a:t>Conseil</a:t>
            </a:r>
            <a:r>
              <a:rPr lang="en-IN" sz="2400" dirty="0" smtClean="0">
                <a:solidFill>
                  <a:srgbClr val="0000FF"/>
                </a:solidFill>
              </a:rPr>
              <a:t> du </a:t>
            </a:r>
            <a:r>
              <a:rPr lang="en-IN" sz="2400" dirty="0" err="1" smtClean="0">
                <a:solidFill>
                  <a:srgbClr val="0000FF"/>
                </a:solidFill>
              </a:rPr>
              <a:t>Coton</a:t>
            </a:r>
            <a:r>
              <a:rPr lang="en-IN" sz="2400" dirty="0" smtClean="0">
                <a:solidFill>
                  <a:srgbClr val="0000FF"/>
                </a:solidFill>
              </a:rPr>
              <a:t> et de </a:t>
            </a:r>
            <a:r>
              <a:rPr lang="en-IN" sz="2400" dirty="0" err="1" smtClean="0">
                <a:solidFill>
                  <a:srgbClr val="0000FF"/>
                </a:solidFill>
              </a:rPr>
              <a:t>l’Anacarde</a:t>
            </a:r>
            <a:r>
              <a:rPr lang="en-IN" sz="2400" dirty="0" smtClean="0">
                <a:solidFill>
                  <a:srgbClr val="0000FF"/>
                </a:solidFill>
              </a:rPr>
              <a:t> de </a:t>
            </a:r>
            <a:r>
              <a:rPr lang="en-IN" sz="2400" dirty="0" smtClean="0">
                <a:solidFill>
                  <a:srgbClr val="0000FF"/>
                </a:solidFill>
              </a:rPr>
              <a:t>Cote-d’Ivoire</a:t>
            </a:r>
          </a:p>
          <a:p>
            <a:pPr algn="ctr"/>
            <a:r>
              <a:rPr lang="en-IN" sz="2400" dirty="0" err="1" smtClean="0">
                <a:solidFill>
                  <a:srgbClr val="0000FF"/>
                </a:solidFill>
              </a:rPr>
              <a:t>Conseiller</a:t>
            </a:r>
            <a:r>
              <a:rPr lang="en-IN" sz="2400" dirty="0" smtClean="0">
                <a:solidFill>
                  <a:srgbClr val="0000FF"/>
                </a:solidFill>
              </a:rPr>
              <a:t> Technique du</a:t>
            </a:r>
            <a:r>
              <a:rPr lang="en-IN" sz="2400" dirty="0" smtClean="0">
                <a:solidFill>
                  <a:srgbClr val="0000FF"/>
                </a:solidFill>
              </a:rPr>
              <a:t> </a:t>
            </a:r>
            <a:r>
              <a:rPr lang="en-IN" sz="2400" dirty="0" smtClean="0">
                <a:solidFill>
                  <a:srgbClr val="0000FF"/>
                </a:solidFill>
              </a:rPr>
              <a:t>DG</a:t>
            </a:r>
            <a:endParaRPr lang="en-IN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624147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09-11 February, 2017</a:t>
            </a:r>
          </a:p>
        </p:txBody>
      </p:sp>
      <p:pic>
        <p:nvPicPr>
          <p:cNvPr id="13" name="Picture 12" descr="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7" y="2786058"/>
            <a:ext cx="2214578" cy="51052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4357686" y="2285992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Title Sponsor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929454" y="2357430"/>
            <a:ext cx="1714512" cy="357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IN" sz="1300" b="1" dirty="0">
                <a:solidFill>
                  <a:schemeClr val="bg1"/>
                </a:solidFill>
              </a:rPr>
              <a:t>Platinum Sponsor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41475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r 21"/>
          <p:cNvGrpSpPr/>
          <p:nvPr/>
        </p:nvGrpSpPr>
        <p:grpSpPr>
          <a:xfrm>
            <a:off x="0" y="188640"/>
            <a:ext cx="9351117" cy="6669360"/>
            <a:chOff x="0" y="1033"/>
            <a:chExt cx="12468157" cy="6669360"/>
          </a:xfrm>
        </p:grpSpPr>
        <p:pic>
          <p:nvPicPr>
            <p:cNvPr id="23" name="Picture 4"/>
            <p:cNvPicPr>
              <a:picLocks noChangeAspect="1"/>
            </p:cNvPicPr>
            <p:nvPr/>
          </p:nvPicPr>
          <p:blipFill rotWithShape="1">
            <a:blip r:embed="rId3"/>
            <a:srcRect t="13722"/>
            <a:stretch/>
          </p:blipFill>
          <p:spPr>
            <a:xfrm>
              <a:off x="2659117" y="963110"/>
              <a:ext cx="6821213" cy="4334104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grpSp>
          <p:nvGrpSpPr>
            <p:cNvPr id="24" name="Group 30"/>
            <p:cNvGrpSpPr/>
            <p:nvPr/>
          </p:nvGrpSpPr>
          <p:grpSpPr>
            <a:xfrm>
              <a:off x="7651534" y="73041"/>
              <a:ext cx="4567417" cy="2733221"/>
              <a:chOff x="7651534" y="73041"/>
              <a:chExt cx="4567417" cy="2733221"/>
            </a:xfrm>
          </p:grpSpPr>
          <p:sp>
            <p:nvSpPr>
              <p:cNvPr id="41" name="Rectangle: Rounded Corners 1"/>
              <p:cNvSpPr/>
              <p:nvPr/>
            </p:nvSpPr>
            <p:spPr>
              <a:xfrm>
                <a:off x="9360361" y="73041"/>
                <a:ext cx="2858590" cy="250199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/>
                  <a:t>Déficit de l'offre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Baisse </a:t>
                </a:r>
                <a:r>
                  <a:rPr lang="fr-FR" sz="1600" dirty="0"/>
                  <a:t>de la production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/>
                  <a:t>Dépendance à l'égard </a:t>
                </a:r>
                <a:r>
                  <a:rPr lang="fr-FR" sz="1600" dirty="0" smtClean="0"/>
                  <a:t>des NCB importées</a:t>
                </a:r>
                <a:endParaRPr lang="fr-F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 smtClean="0"/>
                  <a:t>Non-conformité avec la sécurité alimentaire</a:t>
                </a:r>
                <a:endParaRPr lang="en-GB" sz="1600" dirty="0" smtClean="0"/>
              </a:p>
            </p:txBody>
          </p:sp>
          <p:cxnSp>
            <p:nvCxnSpPr>
              <p:cNvPr id="42" name="Straight Arrow Connector 6"/>
              <p:cNvCxnSpPr>
                <a:stCxn id="41" idx="1"/>
              </p:cNvCxnSpPr>
              <p:nvPr/>
            </p:nvCxnSpPr>
            <p:spPr>
              <a:xfrm flipH="1">
                <a:off x="7651534" y="1324038"/>
                <a:ext cx="1708827" cy="1482224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31"/>
            <p:cNvGrpSpPr/>
            <p:nvPr/>
          </p:nvGrpSpPr>
          <p:grpSpPr>
            <a:xfrm>
              <a:off x="7020912" y="2681551"/>
              <a:ext cx="5447245" cy="1343911"/>
              <a:chOff x="7020912" y="2681551"/>
              <a:chExt cx="5447245" cy="1343911"/>
            </a:xfrm>
          </p:grpSpPr>
          <p:sp>
            <p:nvSpPr>
              <p:cNvPr id="39" name="Rectangle: Rounded Corners 9"/>
              <p:cNvSpPr/>
              <p:nvPr/>
            </p:nvSpPr>
            <p:spPr>
              <a:xfrm>
                <a:off x="9456371" y="2681551"/>
                <a:ext cx="3011786" cy="1343911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err="1" smtClean="0"/>
                  <a:t>Coûts</a:t>
                </a:r>
                <a:r>
                  <a:rPr lang="en-GB" sz="1600" dirty="0" smtClean="0"/>
                  <a:t> à la </a:t>
                </a:r>
                <a:r>
                  <a:rPr lang="en-GB" sz="1600" dirty="0" err="1" smtClean="0"/>
                  <a:t>hausse</a:t>
                </a: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err="1" smtClean="0"/>
                  <a:t>Problèmes</a:t>
                </a:r>
                <a:r>
                  <a:rPr lang="en-GB" sz="1600" dirty="0" smtClean="0"/>
                  <a:t> </a:t>
                </a:r>
                <a:r>
                  <a:rPr lang="en-GB" sz="1600" dirty="0" err="1" smtClean="0"/>
                  <a:t>liés</a:t>
                </a:r>
                <a:r>
                  <a:rPr lang="en-GB" sz="1600" dirty="0" smtClean="0"/>
                  <a:t> au travail</a:t>
                </a: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err="1" smtClean="0"/>
                  <a:t>Croissance</a:t>
                </a:r>
                <a:r>
                  <a:rPr lang="en-GB" sz="1600" dirty="0" smtClean="0"/>
                  <a:t> </a:t>
                </a:r>
                <a:r>
                  <a:rPr lang="en-GB" sz="1600" dirty="0" err="1" smtClean="0"/>
                  <a:t>Rapide</a:t>
                </a:r>
                <a:r>
                  <a:rPr lang="en-GB" sz="1600" dirty="0" smtClean="0"/>
                  <a:t> de la </a:t>
                </a:r>
                <a:r>
                  <a:rPr lang="en-GB" sz="1600" dirty="0" err="1" smtClean="0"/>
                  <a:t>Consommation</a:t>
                </a:r>
                <a:endParaRPr lang="en-GB" sz="1600" dirty="0"/>
              </a:p>
            </p:txBody>
          </p:sp>
          <p:cxnSp>
            <p:nvCxnSpPr>
              <p:cNvPr id="40" name="Straight Arrow Connector 10"/>
              <p:cNvCxnSpPr>
                <a:stCxn id="39" idx="1"/>
              </p:cNvCxnSpPr>
              <p:nvPr/>
            </p:nvCxnSpPr>
            <p:spPr>
              <a:xfrm flipH="1" flipV="1">
                <a:off x="7020912" y="2806263"/>
                <a:ext cx="2435459" cy="547244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32"/>
            <p:cNvGrpSpPr/>
            <p:nvPr/>
          </p:nvGrpSpPr>
          <p:grpSpPr>
            <a:xfrm>
              <a:off x="7237760" y="3789333"/>
              <a:ext cx="4954240" cy="2881060"/>
              <a:chOff x="7237760" y="3789333"/>
              <a:chExt cx="4954240" cy="2881060"/>
            </a:xfrm>
          </p:grpSpPr>
          <p:sp>
            <p:nvSpPr>
              <p:cNvPr id="37" name="Rectangle: Rounded Corners 13"/>
              <p:cNvSpPr/>
              <p:nvPr/>
            </p:nvSpPr>
            <p:spPr>
              <a:xfrm>
                <a:off x="9481200" y="4325360"/>
                <a:ext cx="2710800" cy="2345033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Commerce de NCB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err="1" smtClean="0"/>
                  <a:t>Perte</a:t>
                </a:r>
                <a:r>
                  <a:rPr lang="en-GB" dirty="0" smtClean="0"/>
                  <a:t> de </a:t>
                </a:r>
                <a:r>
                  <a:rPr lang="en-GB" dirty="0" err="1" smtClean="0"/>
                  <a:t>traçabilité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err="1" smtClean="0"/>
                  <a:t>Volatilité</a:t>
                </a:r>
                <a:r>
                  <a:rPr lang="en-GB" dirty="0" smtClean="0"/>
                  <a:t> et </a:t>
                </a:r>
                <a:r>
                  <a:rPr lang="en-GB" dirty="0" err="1" smtClean="0"/>
                  <a:t>spéculation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err="1" smtClean="0"/>
                  <a:t>Empreinte</a:t>
                </a:r>
                <a:r>
                  <a:rPr lang="en-GB" dirty="0" smtClean="0"/>
                  <a:t>  </a:t>
                </a:r>
                <a:r>
                  <a:rPr lang="en-GB" dirty="0" err="1" smtClean="0"/>
                  <a:t>carbone</a:t>
                </a:r>
                <a:endParaRPr lang="en-GB" dirty="0"/>
              </a:p>
            </p:txBody>
          </p:sp>
          <p:cxnSp>
            <p:nvCxnSpPr>
              <p:cNvPr id="38" name="Straight Arrow Connector 14"/>
              <p:cNvCxnSpPr>
                <a:stCxn id="37" idx="1"/>
              </p:cNvCxnSpPr>
              <p:nvPr/>
            </p:nvCxnSpPr>
            <p:spPr>
              <a:xfrm flipH="1" flipV="1">
                <a:off x="7237760" y="3789333"/>
                <a:ext cx="2243440" cy="1708544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33"/>
            <p:cNvGrpSpPr/>
            <p:nvPr/>
          </p:nvGrpSpPr>
          <p:grpSpPr>
            <a:xfrm>
              <a:off x="0" y="1033"/>
              <a:ext cx="5638799" cy="2962884"/>
              <a:chOff x="0" y="1033"/>
              <a:chExt cx="5638799" cy="2962884"/>
            </a:xfrm>
          </p:grpSpPr>
          <p:cxnSp>
            <p:nvCxnSpPr>
              <p:cNvPr id="34" name="Straight Arrow Connector 16"/>
              <p:cNvCxnSpPr/>
              <p:nvPr/>
            </p:nvCxnSpPr>
            <p:spPr>
              <a:xfrm>
                <a:off x="2567746" y="1513490"/>
                <a:ext cx="984751" cy="378372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Rectangle: Rounded Corners 17"/>
              <p:cNvSpPr/>
              <p:nvPr/>
            </p:nvSpPr>
            <p:spPr>
              <a:xfrm>
                <a:off x="0" y="1033"/>
                <a:ext cx="2567746" cy="2962884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Augmentation de la demande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Haute dépendance </a:t>
                </a:r>
                <a:r>
                  <a:rPr lang="fr-FR" sz="1400" dirty="0" smtClean="0"/>
                  <a:t>sur le </a:t>
                </a:r>
                <a:r>
                  <a:rPr lang="fr-FR" sz="1400" dirty="0"/>
                  <a:t>Vietnam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Besoins croissants en matière de sécurité sanitaire des aliments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fr-FR" sz="1400" dirty="0"/>
                  <a:t>Préoccupation pour l'environnement et </a:t>
                </a:r>
                <a:r>
                  <a:rPr lang="fr-FR" sz="1400" dirty="0" err="1" smtClean="0"/>
                  <a:t>rse</a:t>
                </a:r>
                <a:r>
                  <a:rPr lang="fr-FR" sz="1400" dirty="0" smtClean="0"/>
                  <a:t>.</a:t>
                </a:r>
                <a:endParaRPr lang="en-GB" sz="1400" dirty="0"/>
              </a:p>
            </p:txBody>
          </p:sp>
          <p:cxnSp>
            <p:nvCxnSpPr>
              <p:cNvPr id="36" name="Straight Arrow Connector 20"/>
              <p:cNvCxnSpPr/>
              <p:nvPr/>
            </p:nvCxnSpPr>
            <p:spPr>
              <a:xfrm>
                <a:off x="3060121" y="1702676"/>
                <a:ext cx="2578678" cy="0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34"/>
            <p:cNvGrpSpPr/>
            <p:nvPr/>
          </p:nvGrpSpPr>
          <p:grpSpPr>
            <a:xfrm>
              <a:off x="252671" y="3025369"/>
              <a:ext cx="4214226" cy="1080119"/>
              <a:chOff x="252671" y="3025369"/>
              <a:chExt cx="4214226" cy="1080119"/>
            </a:xfrm>
          </p:grpSpPr>
          <p:sp>
            <p:nvSpPr>
              <p:cNvPr id="32" name="Rectangle: Rounded Corners 24"/>
              <p:cNvSpPr/>
              <p:nvPr/>
            </p:nvSpPr>
            <p:spPr>
              <a:xfrm>
                <a:off x="252671" y="3025369"/>
                <a:ext cx="2360760" cy="1080119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err="1" smtClean="0"/>
                  <a:t>Baisse</a:t>
                </a:r>
                <a:r>
                  <a:rPr lang="en-GB" dirty="0" smtClean="0"/>
                  <a:t> de la production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 err="1" smtClean="0"/>
                  <a:t>Fermeture</a:t>
                </a:r>
                <a:r>
                  <a:rPr lang="en-GB" dirty="0" smtClean="0"/>
                  <a:t> des </a:t>
                </a:r>
                <a:r>
                  <a:rPr lang="en-GB" dirty="0" err="1" smtClean="0"/>
                  <a:t>usines</a:t>
                </a:r>
                <a:endParaRPr lang="en-GB" dirty="0"/>
              </a:p>
            </p:txBody>
          </p:sp>
          <p:cxnSp>
            <p:nvCxnSpPr>
              <p:cNvPr id="33" name="Straight Arrow Connector 25"/>
              <p:cNvCxnSpPr/>
              <p:nvPr/>
            </p:nvCxnSpPr>
            <p:spPr>
              <a:xfrm>
                <a:off x="2590801" y="3499944"/>
                <a:ext cx="1876096" cy="0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35"/>
            <p:cNvGrpSpPr/>
            <p:nvPr/>
          </p:nvGrpSpPr>
          <p:grpSpPr>
            <a:xfrm>
              <a:off x="0" y="2963917"/>
              <a:ext cx="5559972" cy="3706476"/>
              <a:chOff x="0" y="2963917"/>
              <a:chExt cx="5559972" cy="3706476"/>
            </a:xfrm>
          </p:grpSpPr>
          <p:sp>
            <p:nvSpPr>
              <p:cNvPr id="30" name="Rectangle: Rounded Corners 27"/>
              <p:cNvSpPr/>
              <p:nvPr/>
            </p:nvSpPr>
            <p:spPr>
              <a:xfrm>
                <a:off x="0" y="4202216"/>
                <a:ext cx="2567745" cy="2468177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err="1" smtClean="0"/>
                  <a:t>Insuffisance</a:t>
                </a:r>
                <a:r>
                  <a:rPr lang="en-GB" sz="1600" dirty="0" smtClean="0"/>
                  <a:t> de la transformation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err="1" smtClean="0"/>
                  <a:t>Opportunit</a:t>
                </a:r>
                <a:r>
                  <a:rPr lang="en-GB" sz="1600" dirty="0" err="1" smtClean="0"/>
                  <a:t>é</a:t>
                </a:r>
                <a:r>
                  <a:rPr lang="en-GB" sz="1600" dirty="0" smtClean="0"/>
                  <a:t> de </a:t>
                </a:r>
                <a:r>
                  <a:rPr lang="en-GB" sz="1600" dirty="0" err="1" smtClean="0"/>
                  <a:t>croissance</a:t>
                </a:r>
                <a:r>
                  <a:rPr lang="en-GB" sz="1600" dirty="0" smtClean="0"/>
                  <a:t>.</a:t>
                </a:r>
                <a:endParaRPr lang="en-GB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 err="1" smtClean="0"/>
                  <a:t>Besoin</a:t>
                </a:r>
                <a:r>
                  <a:rPr lang="en-GB" sz="1600" dirty="0" smtClean="0"/>
                  <a:t> de services financiers et </a:t>
                </a:r>
                <a:r>
                  <a:rPr lang="en-GB" sz="1600" dirty="0" err="1" smtClean="0"/>
                  <a:t>renforcement</a:t>
                </a:r>
                <a:r>
                  <a:rPr lang="en-GB" sz="1600" dirty="0" smtClean="0"/>
                  <a:t> des </a:t>
                </a:r>
                <a:r>
                  <a:rPr lang="en-GB" sz="1600" dirty="0" err="1" smtClean="0"/>
                  <a:t>capacités</a:t>
                </a:r>
                <a:r>
                  <a:rPr lang="en-GB" sz="1600" dirty="0" smtClean="0"/>
                  <a:t>.</a:t>
                </a:r>
                <a:endParaRPr lang="en-GB" dirty="0"/>
              </a:p>
            </p:txBody>
          </p:sp>
          <p:cxnSp>
            <p:nvCxnSpPr>
              <p:cNvPr id="31" name="Straight Arrow Connector 28"/>
              <p:cNvCxnSpPr/>
              <p:nvPr/>
            </p:nvCxnSpPr>
            <p:spPr>
              <a:xfrm flipV="1">
                <a:off x="2567745" y="2963917"/>
                <a:ext cx="2992227" cy="2333297"/>
              </a:xfrm>
              <a:prstGeom prst="straightConnector1">
                <a:avLst/>
              </a:prstGeom>
              <a:ln w="66675">
                <a:solidFill>
                  <a:srgbClr val="FFC000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Title 1"/>
          <p:cNvSpPr txBox="1">
            <a:spLocks/>
          </p:cNvSpPr>
          <p:nvPr/>
        </p:nvSpPr>
        <p:spPr>
          <a:xfrm>
            <a:off x="2123728" y="188640"/>
            <a:ext cx="446449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0000FF"/>
                </a:solidFill>
              </a:rPr>
              <a:t>MARCHE MONDIAL DU CAJOU</a:t>
            </a:r>
            <a:endParaRPr lang="en-IN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22374"/>
      </p:ext>
    </p:extLst>
  </p:cSld>
  <p:clrMapOvr>
    <a:masterClrMapping/>
  </p:clrMapOvr>
  <p:transition spd="med" advClick="0" advTm="5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5122" y="788511"/>
            <a:ext cx="2162622" cy="4425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BB222B"/>
                </a:solidFill>
              </a:rPr>
              <a:t>Afrique:</a:t>
            </a:r>
            <a:endParaRPr lang="fr-FR" sz="2400" b="1" dirty="0" smtClean="0">
              <a:solidFill>
                <a:srgbClr val="BB222B"/>
              </a:solidFill>
            </a:endParaRPr>
          </a:p>
          <a:p>
            <a:endParaRPr lang="fr-FR" sz="2000" b="1" dirty="0" smtClean="0">
              <a:solidFill>
                <a:srgbClr val="BB222B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/>
              <a:t>Disponibilité de </a:t>
            </a:r>
            <a:r>
              <a:rPr lang="fr-FR" dirty="0" smtClean="0"/>
              <a:t>NCB</a:t>
            </a:r>
            <a:endParaRPr lang="fr-FR" dirty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Chômage</a:t>
            </a:r>
            <a:endParaRPr lang="fr-FR" dirty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Capacité de </a:t>
            </a:r>
            <a:r>
              <a:rPr lang="fr-FR" dirty="0" err="1" smtClean="0"/>
              <a:t>Transf</a:t>
            </a:r>
            <a:r>
              <a:rPr lang="fr-FR" dirty="0" smtClean="0"/>
              <a:t>. limitée</a:t>
            </a:r>
            <a:endParaRPr lang="fr-FR" dirty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/>
              <a:t>Terre (Production industrielle)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/>
              <a:t>Manque d'investissements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/>
              <a:t>Manque de </a:t>
            </a:r>
            <a:r>
              <a:rPr lang="fr-FR" dirty="0" smtClean="0"/>
              <a:t>compétitivité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275856" y="980728"/>
            <a:ext cx="2376264" cy="40072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BB222B"/>
                </a:solidFill>
              </a:rPr>
              <a:t>Asie:</a:t>
            </a:r>
            <a:endParaRPr lang="fr-FR" sz="2400" b="1" dirty="0" smtClean="0">
              <a:solidFill>
                <a:srgbClr val="BB222B"/>
              </a:solidFill>
            </a:endParaRPr>
          </a:p>
          <a:p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Ralentissement de la Production</a:t>
            </a:r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Importations des NCB</a:t>
            </a:r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Problèmes liés au travail</a:t>
            </a:r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Loin des Marchés</a:t>
            </a:r>
            <a:r>
              <a:rPr lang="fr-FR" dirty="0" smtClean="0"/>
              <a:t> (</a:t>
            </a:r>
            <a:r>
              <a:rPr lang="fr-FR" dirty="0" smtClean="0"/>
              <a:t>EU,USA…)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endParaRPr lang="fr-FR" dirty="0" smtClean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804248" y="908720"/>
            <a:ext cx="2304256" cy="46535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BB222B"/>
                </a:solidFill>
              </a:rPr>
              <a:t>Marché des Amandes</a:t>
            </a:r>
            <a:r>
              <a:rPr lang="fr-FR" dirty="0" smtClean="0"/>
              <a:t>:</a:t>
            </a:r>
            <a:endParaRPr lang="fr-FR" dirty="0" smtClean="0"/>
          </a:p>
          <a:p>
            <a:r>
              <a:rPr lang="fr-FR" dirty="0" smtClean="0"/>
              <a:t>(USA, EU…)</a:t>
            </a:r>
            <a:endParaRPr lang="fr-FR" dirty="0"/>
          </a:p>
          <a:p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Demande croissante</a:t>
            </a:r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Problèmes de Sécurité Alimentaire et de Traçabilité</a:t>
            </a:r>
            <a:endParaRPr lang="fr-FR" dirty="0" smtClean="0"/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fr-FR" dirty="0" smtClean="0"/>
              <a:t>Problèmes Sociaux et Environnementaux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1" name="Flèche droite 10"/>
          <p:cNvSpPr/>
          <p:nvPr/>
        </p:nvSpPr>
        <p:spPr>
          <a:xfrm>
            <a:off x="2267744" y="2132856"/>
            <a:ext cx="108012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339752" y="1486525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NCB</a:t>
            </a:r>
            <a:endParaRPr lang="fr-FR" dirty="0" smtClean="0"/>
          </a:p>
          <a:p>
            <a:r>
              <a:rPr lang="fr-FR" dirty="0" smtClean="0"/>
              <a:t>2 mil mt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24128" y="1486525"/>
            <a:ext cx="118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Amandes</a:t>
            </a:r>
            <a:endParaRPr lang="fr-FR" dirty="0" smtClean="0"/>
          </a:p>
          <a:p>
            <a:r>
              <a:rPr lang="fr-FR" dirty="0" smtClean="0"/>
              <a:t>0,4 mil mt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07504" y="5374957"/>
            <a:ext cx="9036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Conséquences tout </a:t>
            </a:r>
            <a:r>
              <a:rPr lang="fr-FR" sz="2400" b="1" dirty="0" smtClean="0"/>
              <a:t>au long de la chaine de valeur</a:t>
            </a:r>
            <a:r>
              <a:rPr lang="fr-FR" sz="2400" b="1" dirty="0" smtClean="0"/>
              <a:t>:</a:t>
            </a:r>
            <a:endParaRPr lang="fr-FR" sz="2400" b="1" dirty="0" smtClean="0"/>
          </a:p>
          <a:p>
            <a:pPr marL="800100" lvl="1" indent="-342900">
              <a:buFont typeface="Wingdings" charset="2"/>
              <a:buChar char="Ø"/>
            </a:pPr>
            <a:r>
              <a:rPr lang="fr-FR" sz="2000" dirty="0"/>
              <a:t>Faible </a:t>
            </a:r>
            <a:r>
              <a:rPr lang="fr-FR" sz="2000" dirty="0" smtClean="0"/>
              <a:t>traçabilité</a:t>
            </a:r>
            <a:r>
              <a:rPr lang="fr-FR" sz="2000" dirty="0"/>
              <a:t>, empreinte carbone, spéculation et volatilité d</a:t>
            </a:r>
            <a:r>
              <a:rPr lang="fr-FR" sz="2000" dirty="0" smtClean="0"/>
              <a:t>es </a:t>
            </a:r>
            <a:r>
              <a:rPr lang="fr-FR" sz="2000" dirty="0"/>
              <a:t>prix </a:t>
            </a:r>
            <a:r>
              <a:rPr lang="fr-FR" sz="2000" dirty="0" smtClean="0"/>
              <a:t>des NCB</a:t>
            </a:r>
            <a:endParaRPr lang="fr-FR" sz="20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23728" y="116632"/>
            <a:ext cx="446449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0000FF"/>
                </a:solidFill>
              </a:rPr>
              <a:t>MARCHE MONDIAL DU CAJOU</a:t>
            </a:r>
            <a:endParaRPr lang="en-IN" sz="2400" dirty="0">
              <a:solidFill>
                <a:srgbClr val="0000FF"/>
              </a:solidFill>
            </a:endParaRPr>
          </a:p>
        </p:txBody>
      </p:sp>
      <p:sp>
        <p:nvSpPr>
          <p:cNvPr id="17" name="Flèche droite 10"/>
          <p:cNvSpPr/>
          <p:nvPr/>
        </p:nvSpPr>
        <p:spPr>
          <a:xfrm>
            <a:off x="5652120" y="2276872"/>
            <a:ext cx="129614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8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17240" y="116632"/>
            <a:ext cx="670708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PRINCIPAUX OBJECTIFS DE L’INTERVENTION DU GOUVERNEMENT DANS LES INDUSTRIE D’ANACARDE</a:t>
            </a:r>
            <a:endParaRPr lang="en-IN" sz="2000" dirty="0"/>
          </a:p>
        </p:txBody>
      </p:sp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7504" y="1716192"/>
            <a:ext cx="885698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 smtClean="0"/>
          </a:p>
          <a:p>
            <a:pPr marL="363538" lvl="7" indent="-363538" algn="just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smtClean="0"/>
              <a:t>Décourager l’Exportation des NCB</a:t>
            </a:r>
            <a:endParaRPr lang="fr-FR" sz="2400" dirty="0"/>
          </a:p>
          <a:p>
            <a:pPr marL="363538" lvl="7" indent="-363538" algn="just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/>
              <a:t>Renforcer la transformation locale (investisseurs locaux et internationaux)</a:t>
            </a:r>
          </a:p>
          <a:p>
            <a:pPr marL="363538" lvl="7" indent="-363538" algn="just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/>
              <a:t>Expédier des </a:t>
            </a:r>
            <a:r>
              <a:rPr lang="fr-FR" sz="2400" dirty="0" smtClean="0"/>
              <a:t>amandes </a:t>
            </a:r>
            <a:r>
              <a:rPr lang="fr-FR" sz="2400" dirty="0"/>
              <a:t>d'Afrique au lieu </a:t>
            </a:r>
            <a:r>
              <a:rPr lang="fr-FR" sz="2400" dirty="0" smtClean="0"/>
              <a:t>des NCB</a:t>
            </a:r>
            <a:endParaRPr lang="fr-FR" sz="2400" dirty="0"/>
          </a:p>
          <a:p>
            <a:pPr marL="363538" lvl="7" indent="-363538" algn="just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/>
              <a:t>Ajouter de la valeur</a:t>
            </a:r>
          </a:p>
          <a:p>
            <a:pPr marL="363538" lvl="7" indent="-363538" algn="just">
              <a:lnSpc>
                <a:spcPct val="150000"/>
              </a:lnSpc>
              <a:buFont typeface="Wingdings" charset="2"/>
              <a:buChar char="Ø"/>
            </a:pPr>
            <a:r>
              <a:rPr lang="fr-FR" sz="2400" dirty="0" smtClean="0"/>
              <a:t>Création d’emploi </a:t>
            </a:r>
            <a:r>
              <a:rPr lang="fr-FR" sz="2400" dirty="0"/>
              <a:t>pour les jeunes et les femmes</a:t>
            </a:r>
          </a:p>
          <a:p>
            <a:pPr marL="363538" lvl="7" indent="-363538" algn="just">
              <a:lnSpc>
                <a:spcPct val="150000"/>
              </a:lnSpc>
              <a:buFont typeface="Wingdings" charset="2"/>
              <a:buChar char="Ø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561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88639"/>
            <a:ext cx="7425379" cy="5040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</a:rPr>
              <a:t>IMPACTS </a:t>
            </a:r>
            <a:r>
              <a:rPr lang="en-GB" sz="2400" b="1" dirty="0" smtClean="0">
                <a:solidFill>
                  <a:srgbClr val="FF0000"/>
                </a:solidFill>
              </a:rPr>
              <a:t>DE L’INTERVENTION DU GOUVERNEMENT SUR LES EXPORTATIONS DE NCB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3115" y="1148551"/>
            <a:ext cx="1872208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AFRIQUE:</a:t>
            </a:r>
            <a:endParaRPr lang="fr-FR" sz="2400" b="1" dirty="0" smtClean="0">
              <a:solidFill>
                <a:srgbClr val="0000FF"/>
              </a:solidFill>
            </a:endParaRPr>
          </a:p>
          <a:p>
            <a:endParaRPr lang="fr-FR" sz="2400" dirty="0" smtClean="0"/>
          </a:p>
          <a:p>
            <a:r>
              <a:rPr lang="fr-FR" sz="2400" dirty="0" err="1" smtClean="0"/>
              <a:t>Processing</a:t>
            </a:r>
            <a:r>
              <a:rPr lang="fr-FR" sz="2400" dirty="0" smtClean="0"/>
              <a:t> +/-2 mil mt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948264" y="1196752"/>
            <a:ext cx="216024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ASIE:</a:t>
            </a:r>
            <a:endParaRPr lang="fr-FR" sz="2400" b="1" dirty="0" smtClean="0">
              <a:solidFill>
                <a:srgbClr val="0000FF"/>
              </a:solidFill>
            </a:endParaRPr>
          </a:p>
          <a:p>
            <a:endParaRPr lang="fr-FR" sz="2400" dirty="0"/>
          </a:p>
          <a:p>
            <a:r>
              <a:rPr lang="fr-FR" sz="2400" dirty="0" smtClean="0"/>
              <a:t>Transformation</a:t>
            </a:r>
            <a:r>
              <a:rPr lang="fr-FR" sz="2400" dirty="0" smtClean="0"/>
              <a:t> </a:t>
            </a:r>
            <a:r>
              <a:rPr lang="fr-FR" sz="2400" dirty="0"/>
              <a:t>+/-1,5 mil </a:t>
            </a:r>
            <a:r>
              <a:rPr lang="fr-FR" sz="2400" dirty="0" smtClean="0"/>
              <a:t>mt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203848" y="2492896"/>
            <a:ext cx="2448272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Marché des Amandes</a:t>
            </a:r>
            <a:r>
              <a:rPr lang="fr-FR" sz="2400" b="1" dirty="0" smtClean="0">
                <a:solidFill>
                  <a:srgbClr val="0000FF"/>
                </a:solidFill>
              </a:rPr>
              <a:t>:</a:t>
            </a:r>
            <a:endParaRPr lang="fr-FR" sz="2400" b="1" dirty="0">
              <a:solidFill>
                <a:srgbClr val="0000FF"/>
              </a:solidFill>
            </a:endParaRPr>
          </a:p>
          <a:p>
            <a:pPr algn="ctr"/>
            <a:r>
              <a:rPr lang="fr-FR" sz="2400" b="1" dirty="0">
                <a:solidFill>
                  <a:srgbClr val="0000FF"/>
                </a:solidFill>
              </a:rPr>
              <a:t>(USA, EU</a:t>
            </a:r>
            <a:r>
              <a:rPr lang="fr-FR" sz="2400" b="1" dirty="0" smtClean="0">
                <a:solidFill>
                  <a:srgbClr val="0000FF"/>
                </a:solidFill>
              </a:rPr>
              <a:t>…)</a:t>
            </a:r>
            <a:endParaRPr lang="fr-FR" sz="2400" b="1" dirty="0">
              <a:solidFill>
                <a:srgbClr val="0000FF"/>
              </a:solidFill>
            </a:endParaRPr>
          </a:p>
          <a:p>
            <a:r>
              <a:rPr lang="fr-FR" sz="2000" dirty="0"/>
              <a:t>Demande croissante</a:t>
            </a:r>
          </a:p>
          <a:p>
            <a:r>
              <a:rPr lang="fr-FR" sz="2000" dirty="0" smtClean="0"/>
              <a:t>Problèmes de Sécurité </a:t>
            </a:r>
            <a:r>
              <a:rPr lang="fr-FR" sz="2000" dirty="0"/>
              <a:t>alimentaire </a:t>
            </a:r>
            <a:r>
              <a:rPr lang="fr-FR" sz="2000" dirty="0" smtClean="0"/>
              <a:t>et </a:t>
            </a:r>
            <a:r>
              <a:rPr lang="fr-FR" sz="2000" dirty="0"/>
              <a:t>de traçabilité</a:t>
            </a:r>
          </a:p>
          <a:p>
            <a:r>
              <a:rPr lang="fr-FR" sz="2000" dirty="0"/>
              <a:t>Questions sociales et </a:t>
            </a:r>
            <a:r>
              <a:rPr lang="fr-FR" sz="2000" dirty="0" smtClean="0"/>
              <a:t>environnementales</a:t>
            </a:r>
            <a:endParaRPr lang="fr-FR" sz="2000" dirty="0"/>
          </a:p>
        </p:txBody>
      </p:sp>
      <p:cxnSp>
        <p:nvCxnSpPr>
          <p:cNvPr id="17" name="Connecteur droit avec flèche 16"/>
          <p:cNvCxnSpPr>
            <a:stCxn id="11" idx="2"/>
            <a:endCxn id="13" idx="1"/>
          </p:cNvCxnSpPr>
          <p:nvPr/>
        </p:nvCxnSpPr>
        <p:spPr>
          <a:xfrm>
            <a:off x="969219" y="2718211"/>
            <a:ext cx="2234629" cy="1298179"/>
          </a:xfrm>
          <a:prstGeom prst="straightConnector1">
            <a:avLst/>
          </a:prstGeom>
          <a:ln w="571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2" idx="2"/>
            <a:endCxn id="13" idx="3"/>
          </p:cNvCxnSpPr>
          <p:nvPr/>
        </p:nvCxnSpPr>
        <p:spPr>
          <a:xfrm flipH="1">
            <a:off x="5652120" y="2766412"/>
            <a:ext cx="2376264" cy="1249978"/>
          </a:xfrm>
          <a:prstGeom prst="straightConnector1">
            <a:avLst/>
          </a:prstGeom>
          <a:ln w="571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1905323" y="1508591"/>
            <a:ext cx="5042941" cy="48201"/>
          </a:xfrm>
          <a:prstGeom prst="straightConnector1">
            <a:avLst/>
          </a:prstGeom>
          <a:ln w="57150" cap="flat" cmpd="sng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905323" y="2204864"/>
            <a:ext cx="5042941" cy="0"/>
          </a:xfrm>
          <a:prstGeom prst="straightConnector1">
            <a:avLst/>
          </a:prstGeom>
          <a:ln w="57150" cap="flat" cmpd="sng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2051720" y="111545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Investissement, </a:t>
            </a:r>
            <a:r>
              <a:rPr lang="fr-FR" dirty="0" smtClean="0"/>
              <a:t>Technologies, </a:t>
            </a:r>
            <a:r>
              <a:rPr lang="fr-FR" dirty="0" smtClean="0"/>
              <a:t>Assistance Technique, Savoir-faire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987824" y="177281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Amande en vrac</a:t>
            </a:r>
            <a:r>
              <a:rPr lang="fr-FR" dirty="0" smtClean="0"/>
              <a:t>, NCB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899592" y="31316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Amandes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88224" y="3635732"/>
            <a:ext cx="147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Amandes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9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" y="6318909"/>
            <a:ext cx="3807462" cy="53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48808" y="6356350"/>
            <a:ext cx="2895600" cy="365125"/>
          </a:xfrm>
        </p:spPr>
        <p:txBody>
          <a:bodyPr/>
          <a:lstStyle/>
          <a:p>
            <a:r>
              <a:rPr lang="en-IN" dirty="0" smtClean="0"/>
              <a:t>Singapore 09-11 </a:t>
            </a:r>
            <a:r>
              <a:rPr lang="en-IN" dirty="0"/>
              <a:t>February,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8AD4-6898-49EE-B49C-5024E8246716}" type="slidenum">
              <a:rPr lang="en-IN" smtClean="0"/>
              <a:pPr/>
              <a:t>6</a:t>
            </a:fld>
            <a:endParaRPr lang="en-IN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18909"/>
            <a:ext cx="2895600" cy="539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Your company logo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9552" y="2564904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 smtClean="0"/>
              <a:t>MERCI</a:t>
            </a:r>
            <a:endParaRPr lang="fr-FR" sz="8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155" y="116632"/>
            <a:ext cx="74997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smtClean="0">
                <a:solidFill>
                  <a:srgbClr val="FF0000"/>
                </a:solidFill>
              </a:rPr>
              <a:t>IMPACTS OF GOVERNMENT INTERVENTION ON RCN EXPORTS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2649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387</Words>
  <Application>Microsoft Office PowerPoint</Application>
  <PresentationFormat>On-screen Show (4:3)</PresentationFormat>
  <Paragraphs>98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PowerPoint Presentation</vt:lpstr>
      <vt:lpstr>PowerPoint Presentation</vt:lpstr>
      <vt:lpstr>PowerPoint Presentation</vt:lpstr>
      <vt:lpstr>PRINCIPAUX OBJECTIFS DE L’INTERVENTION DU GOUVERNEMENT DANS LES INDUSTRIE D’ANACARDE</vt:lpstr>
      <vt:lpstr>IMPACTS DE L’INTERVENTION DU GOUVERNEMENT SUR LES EXPORTATIONS DE NCB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design-pc</dc:creator>
  <cp:lastModifiedBy>HI</cp:lastModifiedBy>
  <cp:revision>64</cp:revision>
  <dcterms:created xsi:type="dcterms:W3CDTF">2016-02-16T09:50:06Z</dcterms:created>
  <dcterms:modified xsi:type="dcterms:W3CDTF">2017-02-23T17:33:31Z</dcterms:modified>
</cp:coreProperties>
</file>