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4" r:id="rId3"/>
    <p:sldId id="335" r:id="rId4"/>
    <p:sldId id="305" r:id="rId5"/>
    <p:sldId id="328" r:id="rId6"/>
    <p:sldId id="337" r:id="rId7"/>
    <p:sldId id="336" r:id="rId8"/>
    <p:sldId id="333" r:id="rId9"/>
    <p:sldId id="291" r:id="rId10"/>
    <p:sldId id="339" r:id="rId11"/>
    <p:sldId id="33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016" autoAdjust="0"/>
  </p:normalViewPr>
  <p:slideViewPr>
    <p:cSldViewPr snapToGrid="0">
      <p:cViewPr varScale="1">
        <p:scale>
          <a:sx n="103" d="100"/>
          <a:sy n="103" d="100"/>
        </p:scale>
        <p:origin x="9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56008635395501"/>
          <c:y val="5.2695949770984497E-2"/>
          <c:w val="0.34485933750325298"/>
          <c:h val="0.92075189130770396"/>
        </c:manualLayout>
      </c:layout>
      <c:doughnutChart>
        <c:varyColors val="1"/>
        <c:ser>
          <c:idx val="0"/>
          <c:order val="0"/>
          <c:tx>
            <c:strRef>
              <c:f>Sheet1!$C$4</c:f>
              <c:strCache>
                <c:ptCount val="1"/>
                <c:pt idx="0">
                  <c:v>%</c:v>
                </c:pt>
              </c:strCache>
            </c:strRef>
          </c:tx>
          <c:explosion val="46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Sheet1!$B$5:$B$10</c:f>
              <c:strCache>
                <c:ptCount val="6"/>
                <c:pt idx="0">
                  <c:v>Côte d'Ivoire</c:v>
                </c:pt>
                <c:pt idx="1">
                  <c:v>Guinea - Bissau</c:v>
                </c:pt>
                <c:pt idx="2">
                  <c:v>Tanzanie</c:v>
                </c:pt>
                <c:pt idx="3">
                  <c:v>Ghana</c:v>
                </c:pt>
                <c:pt idx="4">
                  <c:v>Indonesie</c:v>
                </c:pt>
                <c:pt idx="5">
                  <c:v>Reste du monde </c:v>
                </c:pt>
              </c:strCache>
            </c:strRef>
          </c:cat>
          <c:val>
            <c:numRef>
              <c:f>Sheet1!$C$5:$C$10</c:f>
              <c:numCache>
                <c:formatCode>0%</c:formatCode>
                <c:ptCount val="6"/>
                <c:pt idx="0">
                  <c:v>0.35</c:v>
                </c:pt>
                <c:pt idx="1">
                  <c:v>0.16</c:v>
                </c:pt>
                <c:pt idx="2">
                  <c:v>0.13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058905733478498"/>
          <c:y val="0.132688487468478"/>
          <c:w val="0.30474753997243598"/>
          <c:h val="0.74769492048788"/>
        </c:manualLayout>
      </c:layout>
      <c:overlay val="0"/>
      <c:txPr>
        <a:bodyPr/>
        <a:lstStyle/>
        <a:p>
          <a:pPr>
            <a:defRPr sz="1800">
              <a:solidFill>
                <a:srgbClr val="FFFFFF"/>
              </a:solidFill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lt1">
        <a:alpha val="0"/>
      </a:schemeClr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9027B-BB26-46B7-B9CB-2280EB57C214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0CE6E-DECA-4995-859B-570823A572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641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1E543-BC2C-2447-BA5C-D40FE7A6635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28B6-9775-9D41-8A46-3F39E6959C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0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David:</a:t>
            </a:r>
          </a:p>
          <a:p>
            <a:r>
              <a:rPr lang="en-US" dirty="0" smtClean="0"/>
              <a:t>Budget &amp; </a:t>
            </a:r>
            <a:r>
              <a:rPr lang="en-US" dirty="0" err="1" smtClean="0"/>
              <a:t>Seuil</a:t>
            </a:r>
            <a:r>
              <a:rPr lang="en-US" dirty="0" smtClean="0"/>
              <a:t> de </a:t>
            </a:r>
            <a:r>
              <a:rPr lang="en-US" dirty="0" err="1" smtClean="0"/>
              <a:t>rentabilité</a:t>
            </a:r>
            <a:r>
              <a:rPr lang="en-US" dirty="0" smtClean="0"/>
              <a:t> avec 2 </a:t>
            </a:r>
            <a:r>
              <a:rPr lang="en-US" dirty="0" err="1" smtClean="0"/>
              <a:t>équipes</a:t>
            </a:r>
            <a:endParaRPr lang="en-US" dirty="0" smtClean="0"/>
          </a:p>
          <a:p>
            <a:r>
              <a:rPr lang="en-US" dirty="0" smtClean="0"/>
              <a:t>BP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hypothèse</a:t>
            </a:r>
            <a:r>
              <a:rPr lang="en-US" dirty="0" smtClean="0"/>
              <a:t> de 250 FCFA/kg -  </a:t>
            </a:r>
            <a:r>
              <a:rPr lang="en-US" dirty="0" err="1" smtClean="0"/>
              <a:t>expliquer</a:t>
            </a:r>
            <a:r>
              <a:rPr lang="en-US" dirty="0" smtClean="0"/>
              <a:t> la </a:t>
            </a:r>
            <a:r>
              <a:rPr lang="en-US" dirty="0" err="1" smtClean="0"/>
              <a:t>difficulté</a:t>
            </a:r>
            <a:r>
              <a:rPr lang="en-US" dirty="0" smtClean="0"/>
              <a:t> </a:t>
            </a:r>
            <a:r>
              <a:rPr lang="en-US" dirty="0" err="1" smtClean="0"/>
              <a:t>clairement</a:t>
            </a:r>
            <a:r>
              <a:rPr lang="en-US" dirty="0" smtClean="0"/>
              <a:t> </a:t>
            </a:r>
            <a:r>
              <a:rPr lang="en-US" dirty="0" err="1" smtClean="0"/>
              <a:t>d’atteindre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profitabilité</a:t>
            </a:r>
            <a:r>
              <a:rPr lang="en-US" dirty="0" smtClean="0"/>
              <a:t> avec le </a:t>
            </a:r>
            <a:r>
              <a:rPr lang="en-US" dirty="0" err="1" smtClean="0"/>
              <a:t>modele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existant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HG: revoir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capacité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actuelle</a:t>
            </a:r>
            <a:r>
              <a:rPr lang="en-US" baseline="0" dirty="0" smtClean="0"/>
              <a:t> avec 2 </a:t>
            </a:r>
            <a:r>
              <a:rPr lang="en-US" baseline="0" dirty="0" err="1" smtClean="0"/>
              <a:t>équipes</a:t>
            </a:r>
            <a:endParaRPr lang="en-US" baseline="0" dirty="0" smtClean="0"/>
          </a:p>
          <a:p>
            <a:r>
              <a:rPr lang="en-US" baseline="0" dirty="0" smtClean="0"/>
              <a:t>We should not look at new investments to increase capacity, but rather to increase productivity and </a:t>
            </a:r>
            <a:r>
              <a:rPr lang="en-US" baseline="0" dirty="0" err="1" smtClean="0"/>
              <a:t>optimise</a:t>
            </a:r>
            <a:r>
              <a:rPr lang="en-US" baseline="0" dirty="0" smtClean="0"/>
              <a:t> costs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labor)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28B6-9775-9D41-8A46-3F39E6959C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6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28B6-9775-9D41-8A46-3F39E6959C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2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28B6-9775-9D41-8A46-3F39E6959C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28B6-9775-9D41-8A46-3F39E6959C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24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18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00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838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047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375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133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60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339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81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35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44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90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69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2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90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0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18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260734-E7ED-4384-BA92-82459DA67592}" type="datetimeFigureOut">
              <a:rPr lang="fr-FR" smtClean="0"/>
              <a:t>06/02/2017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A7CC0-3C1D-47FC-81C4-6C2A628941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640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31"/>
            <a:ext cx="12192000" cy="683326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4416" y="4341827"/>
            <a:ext cx="8825658" cy="3329581"/>
          </a:xfrm>
        </p:spPr>
        <p:txBody>
          <a:bodyPr/>
          <a:lstStyle/>
          <a:p>
            <a:r>
              <a:rPr lang="fr-FR" sz="4000" b="1" dirty="0" smtClean="0"/>
              <a:t>RCN PROCESSING  IN AFRICA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CHALLENGES &amp; OPPORTUNITIES </a:t>
            </a:r>
            <a:br>
              <a:rPr lang="fr-FR" sz="2800" b="1" dirty="0" smtClean="0"/>
            </a:br>
            <a:r>
              <a:rPr lang="fr-FR" sz="1800" b="1" dirty="0" smtClean="0"/>
              <a:t>CAJOU DES   </a:t>
            </a:r>
            <a:r>
              <a:rPr lang="fr-FR" sz="1800" b="1" dirty="0"/>
              <a:t>SAVANES </a:t>
            </a:r>
            <a:br>
              <a:rPr lang="fr-FR" sz="1800" b="1" dirty="0"/>
            </a:br>
            <a:r>
              <a:rPr lang="fr-FR" sz="1800" b="1" dirty="0"/>
              <a:t>COTE D’IVOIRE </a:t>
            </a:r>
            <a:r>
              <a:rPr lang="fr-FR" sz="2800" b="1" dirty="0"/>
              <a:t/>
            </a:r>
            <a:br>
              <a:rPr lang="fr-FR" sz="2800" b="1" dirty="0"/>
            </a:br>
            <a:r>
              <a:rPr lang="fr-FR" sz="2800" b="1" dirty="0"/>
              <a:t/>
            </a:r>
            <a:br>
              <a:rPr lang="fr-FR" sz="2800" b="1" dirty="0"/>
            </a:br>
            <a:endParaRPr lang="fr-FR" sz="8800" b="1" dirty="0"/>
          </a:p>
        </p:txBody>
      </p:sp>
      <p:pic>
        <p:nvPicPr>
          <p:cNvPr id="8" name="Picture 6" descr="WCC-Logo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612" y="225203"/>
            <a:ext cx="2809608" cy="1676400"/>
          </a:xfrm>
          <a:prstGeom prst="rect">
            <a:avLst/>
          </a:prstGeom>
        </p:spPr>
      </p:pic>
      <p:pic>
        <p:nvPicPr>
          <p:cNvPr id="9" name="Picture 11" descr="CASew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55578" y="307638"/>
            <a:ext cx="2796723" cy="28575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39114" y="6219568"/>
            <a:ext cx="391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ADOTEVI JOHANNA   08-02-2017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20" y="4709763"/>
            <a:ext cx="3222356" cy="21482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0652" y="5290310"/>
            <a:ext cx="923925" cy="1333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733" y="5028314"/>
            <a:ext cx="936104" cy="585065"/>
          </a:xfrm>
          <a:prstGeom prst="rect">
            <a:avLst/>
          </a:prstGeom>
          <a:scene3d>
            <a:camera prst="orthographicFront"/>
            <a:lightRig rig="threePt" dir="t">
              <a:rot lat="0" lon="0" rev="3180000"/>
            </a:lightRig>
          </a:scene3d>
          <a:sp3d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6733" y="5674196"/>
            <a:ext cx="1057143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365" y="0"/>
            <a:ext cx="5273457" cy="699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5148196" y="1411265"/>
            <a:ext cx="6951945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 3" charset="2"/>
              <a:buNone/>
            </a:pPr>
            <a:r>
              <a:rPr lang="en-US" b="1" u="sng" dirty="0" smtClean="0">
                <a:latin typeface="Calibri" pitchFamily="34" charset="0"/>
              </a:rPr>
              <a:t>Monday, 18 September 2017</a:t>
            </a:r>
          </a:p>
          <a:p>
            <a:r>
              <a:rPr lang="en-US" sz="1800" dirty="0" smtClean="0">
                <a:latin typeface="Calibri" pitchFamily="34" charset="0"/>
              </a:rPr>
              <a:t>Registration       </a:t>
            </a:r>
          </a:p>
          <a:p>
            <a:r>
              <a:rPr lang="en-US" sz="1800" dirty="0" smtClean="0">
                <a:latin typeface="Calibri" pitchFamily="34" charset="0"/>
              </a:rPr>
              <a:t>ACA General Assembly                </a:t>
            </a:r>
          </a:p>
          <a:p>
            <a:r>
              <a:rPr lang="en-US" sz="1800" dirty="0" smtClean="0">
                <a:latin typeface="Calibri" pitchFamily="34" charset="0"/>
              </a:rPr>
              <a:t>Opening Ceremony/ Inauguration of the Exposition 2017 </a:t>
            </a:r>
          </a:p>
          <a:p>
            <a:r>
              <a:rPr lang="en-US" sz="1800" dirty="0" smtClean="0">
                <a:latin typeface="Calibri" pitchFamily="34" charset="0"/>
              </a:rPr>
              <a:t>Welcome Cocktail </a:t>
            </a:r>
            <a:endParaRPr lang="en-US" dirty="0" smtClean="0">
              <a:latin typeface="Calibri" pitchFamily="34" charset="0"/>
            </a:endParaRPr>
          </a:p>
          <a:p>
            <a:pPr>
              <a:buFont typeface="Wingdings 3" charset="2"/>
              <a:buNone/>
            </a:pPr>
            <a:r>
              <a:rPr lang="en-US" b="1" u="sng" dirty="0" smtClean="0">
                <a:latin typeface="Calibri" pitchFamily="34" charset="0"/>
              </a:rPr>
              <a:t>Tuesday, 19 September 2017</a:t>
            </a:r>
          </a:p>
          <a:p>
            <a:r>
              <a:rPr lang="en-US" sz="1800" dirty="0" smtClean="0">
                <a:latin typeface="Calibri" pitchFamily="34" charset="0"/>
              </a:rPr>
              <a:t>Plenary Session </a:t>
            </a:r>
          </a:p>
          <a:p>
            <a:r>
              <a:rPr lang="en-US" sz="1800" dirty="0" smtClean="0">
                <a:latin typeface="Calibri" pitchFamily="34" charset="0"/>
              </a:rPr>
              <a:t>Exposition 2017</a:t>
            </a:r>
            <a:endParaRPr lang="en-US" dirty="0" smtClean="0">
              <a:latin typeface="Calibri" pitchFamily="34" charset="0"/>
            </a:endParaRPr>
          </a:p>
          <a:p>
            <a:pPr>
              <a:buFont typeface="Wingdings 3" charset="2"/>
              <a:buNone/>
            </a:pPr>
            <a:r>
              <a:rPr lang="en-US" b="1" u="sng" dirty="0" smtClean="0">
                <a:latin typeface="Calibri" pitchFamily="34" charset="0"/>
              </a:rPr>
              <a:t>Wednesday, 20 September 2017</a:t>
            </a:r>
          </a:p>
          <a:p>
            <a:r>
              <a:rPr lang="en-US" sz="1800" dirty="0" smtClean="0">
                <a:latin typeface="Calibri" pitchFamily="34" charset="0"/>
              </a:rPr>
              <a:t>World Cashew Forum</a:t>
            </a:r>
          </a:p>
          <a:p>
            <a:r>
              <a:rPr lang="en-US" sz="1800" dirty="0" smtClean="0">
                <a:latin typeface="Calibri" pitchFamily="34" charset="0"/>
              </a:rPr>
              <a:t>Business to Business (B2B) Forum</a:t>
            </a:r>
          </a:p>
          <a:p>
            <a:r>
              <a:rPr lang="en-US" sz="1800" dirty="0" smtClean="0">
                <a:latin typeface="Calibri" pitchFamily="34" charset="0"/>
              </a:rPr>
              <a:t>Gala Dinner </a:t>
            </a:r>
          </a:p>
          <a:p>
            <a:r>
              <a:rPr lang="en-US" sz="1800" dirty="0" smtClean="0">
                <a:latin typeface="Calibri" pitchFamily="34" charset="0"/>
              </a:rPr>
              <a:t>Exposition 2017</a:t>
            </a:r>
            <a:endParaRPr lang="en-US" dirty="0" smtClean="0">
              <a:latin typeface="Calibri" pitchFamily="34" charset="0"/>
            </a:endParaRPr>
          </a:p>
          <a:p>
            <a:pPr>
              <a:buFont typeface="Wingdings 3" charset="2"/>
              <a:buNone/>
            </a:pPr>
            <a:r>
              <a:rPr lang="en-US" b="1" u="sng" dirty="0" smtClean="0">
                <a:latin typeface="Calibri" pitchFamily="34" charset="0"/>
              </a:rPr>
              <a:t>Thursday, 21 September 2017</a:t>
            </a:r>
          </a:p>
          <a:p>
            <a:r>
              <a:rPr lang="en-US" sz="1800" dirty="0" smtClean="0">
                <a:latin typeface="Calibri" pitchFamily="34" charset="0"/>
              </a:rPr>
              <a:t>Field Trips ( visit a cashew farm, factory and a cultural site)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196" y="100208"/>
            <a:ext cx="7043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Be Part of Africa’s Largest Cashew Event!!!</a:t>
            </a:r>
          </a:p>
          <a:p>
            <a:r>
              <a:rPr lang="en-US" sz="2400" b="1" i="1" dirty="0" smtClean="0"/>
              <a:t>18 -21 September, 2017</a:t>
            </a:r>
          </a:p>
          <a:p>
            <a:r>
              <a:rPr lang="en-US" sz="2400" b="1" i="1" dirty="0" smtClean="0"/>
              <a:t>Cotonou - Benin</a:t>
            </a:r>
            <a:endParaRPr lang="en-US" sz="24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884" y="2912147"/>
            <a:ext cx="2042936" cy="15043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F:\ACA new\B - Annual Conference\B - 09 Benin Sep 2012\Promotion\pictures\2011-09-21 ACA Conference-1730-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 l="28178"/>
          <a:stretch>
            <a:fillRect/>
          </a:stretch>
        </p:blipFill>
        <p:spPr bwMode="auto">
          <a:xfrm>
            <a:off x="9845523" y="1012636"/>
            <a:ext cx="2007156" cy="1458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F:\ACA new\B - Annual Conference\B - 09 Benin Sep 2012\Promotion\pictures\2011-09-21 ACA Conference-1667-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84622" y="4772847"/>
            <a:ext cx="2102411" cy="1402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21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35" y="2944949"/>
            <a:ext cx="5869576" cy="391305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2751830"/>
            <a:ext cx="6374675" cy="42497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35337" cy="37378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697" y="46988"/>
            <a:ext cx="6940731" cy="462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9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3" y="2416629"/>
            <a:ext cx="6662057" cy="44413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RCN PROCESSING IN AFRICA</a:t>
            </a:r>
            <a:br>
              <a:rPr lang="fr-FR" dirty="0" smtClean="0"/>
            </a:br>
            <a:r>
              <a:rPr lang="fr-FR" dirty="0" smtClean="0"/>
              <a:t>OPPORTUNITIES &amp;CHALLENGES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1960242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CAJOU DES SAVANES –SA (CASA .SA ) Cote d’Ivoire 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fr-FR" sz="2800" dirty="0" err="1" smtClean="0"/>
              <a:t>Presentation</a:t>
            </a:r>
            <a:r>
              <a:rPr lang="fr-FR" sz="2800" dirty="0" smtClean="0"/>
              <a:t> of CASA .SA 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fr-FR" sz="2800" dirty="0" err="1" smtClean="0"/>
              <a:t>Opportunities</a:t>
            </a:r>
            <a:endParaRPr lang="fr-FR" sz="2800" dirty="0"/>
          </a:p>
          <a:p>
            <a:pPr marL="0" indent="0">
              <a:buNone/>
            </a:pPr>
            <a:r>
              <a:rPr lang="fr-FR" sz="2800" dirty="0" smtClean="0"/>
              <a:t>3.	Challenges </a:t>
            </a:r>
            <a:endParaRPr lang="fr-FR" sz="28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677" y="5204955"/>
            <a:ext cx="923925" cy="1333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005" y="5709327"/>
            <a:ext cx="1030313" cy="8291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487" y="4883539"/>
            <a:ext cx="969348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86" y="2699657"/>
            <a:ext cx="6237513" cy="41583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293" y="563418"/>
            <a:ext cx="8946541" cy="54722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CAJOU DES SAVANES –SA (CASA .SA ) Cote d’Ivoire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CREATED in   2014 </a:t>
            </a:r>
            <a:r>
              <a:rPr lang="fr-FR" dirty="0"/>
              <a:t> </a:t>
            </a:r>
            <a:r>
              <a:rPr lang="fr-FR" dirty="0" smtClean="0"/>
              <a:t>BY  IVOIRE COTON SA  ( 40%  of Cotton </a:t>
            </a:r>
            <a:r>
              <a:rPr lang="fr-FR" dirty="0" err="1" smtClean="0"/>
              <a:t>market</a:t>
            </a:r>
            <a:r>
              <a:rPr lang="fr-FR" dirty="0" smtClean="0"/>
              <a:t> share in Cote d’Ivoire ) to </a:t>
            </a:r>
            <a:r>
              <a:rPr lang="fr-FR" dirty="0" err="1" smtClean="0"/>
              <a:t>enable</a:t>
            </a:r>
            <a:r>
              <a:rPr lang="fr-FR" dirty="0" smtClean="0"/>
              <a:t>  </a:t>
            </a:r>
            <a:r>
              <a:rPr lang="fr-FR" dirty="0" err="1" smtClean="0"/>
              <a:t>cotton</a:t>
            </a:r>
            <a:r>
              <a:rPr lang="fr-FR" dirty="0" smtClean="0"/>
              <a:t> </a:t>
            </a:r>
            <a:r>
              <a:rPr lang="fr-FR" dirty="0" err="1" smtClean="0"/>
              <a:t>farmers</a:t>
            </a:r>
            <a:r>
              <a:rPr lang="fr-FR" dirty="0" smtClean="0"/>
              <a:t> to </a:t>
            </a:r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net revenue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and </a:t>
            </a:r>
            <a:r>
              <a:rPr lang="fr-FR" dirty="0" err="1" smtClean="0"/>
              <a:t>growing</a:t>
            </a:r>
            <a:r>
              <a:rPr lang="fr-FR" dirty="0" smtClean="0"/>
              <a:t> trends  in cashew production of Cote d’Ivoire </a:t>
            </a:r>
            <a:r>
              <a:rPr lang="fr-FR" dirty="0" err="1" smtClean="0"/>
              <a:t>who</a:t>
            </a:r>
            <a:r>
              <a:rPr lang="fr-FR" dirty="0" smtClean="0"/>
              <a:t> has </a:t>
            </a:r>
            <a:r>
              <a:rPr lang="fr-FR" dirty="0" err="1" smtClean="0"/>
              <a:t>become</a:t>
            </a:r>
            <a:r>
              <a:rPr lang="fr-FR" dirty="0" smtClean="0"/>
              <a:t> the 1st world </a:t>
            </a:r>
            <a:r>
              <a:rPr lang="fr-FR" dirty="0" err="1" smtClean="0"/>
              <a:t>producer</a:t>
            </a:r>
            <a:r>
              <a:rPr lang="fr-FR" dirty="0" smtClean="0"/>
              <a:t> of RCN ( 700 000 tons in 2015  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</a:t>
            </a:r>
            <a:r>
              <a:rPr lang="fr-F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F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contribute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 </a:t>
            </a:r>
            <a:r>
              <a:rPr lang="fr-F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fr-F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West </a:t>
            </a:r>
            <a:r>
              <a:rPr lang="fr-F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Ivoire Coton and  </a:t>
            </a:r>
            <a:r>
              <a:rPr lang="fr-F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 line </a:t>
            </a:r>
            <a:r>
              <a:rPr lang="fr-F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IPS vision to </a:t>
            </a:r>
            <a:r>
              <a:rPr lang="fr-F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value  to  </a:t>
            </a:r>
            <a:r>
              <a:rPr lang="fr-F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Objectif  </a:t>
            </a:r>
            <a:r>
              <a:rPr lang="fr-FR" dirty="0" err="1" smtClean="0"/>
              <a:t>was</a:t>
            </a:r>
            <a:r>
              <a:rPr lang="fr-FR" dirty="0" smtClean="0"/>
              <a:t> to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create</a:t>
            </a:r>
            <a:r>
              <a:rPr lang="fr-FR" dirty="0" smtClean="0"/>
              <a:t>  </a:t>
            </a:r>
            <a:r>
              <a:rPr lang="fr-FR" dirty="0" err="1" smtClean="0"/>
              <a:t>employement</a:t>
            </a:r>
            <a:r>
              <a:rPr lang="fr-FR" dirty="0" smtClean="0"/>
              <a:t> and </a:t>
            </a:r>
            <a:r>
              <a:rPr lang="fr-FR" dirty="0" err="1" smtClean="0"/>
              <a:t>offer</a:t>
            </a:r>
            <a:r>
              <a:rPr lang="fr-FR" dirty="0" smtClean="0"/>
              <a:t> a </a:t>
            </a:r>
            <a:r>
              <a:rPr lang="fr-FR" dirty="0" err="1" smtClean="0"/>
              <a:t>sucess</a:t>
            </a:r>
            <a:r>
              <a:rPr lang="fr-FR" dirty="0" smtClean="0"/>
              <a:t> story in agro </a:t>
            </a:r>
            <a:r>
              <a:rPr lang="fr-FR" dirty="0" err="1" smtClean="0"/>
              <a:t>alimentary</a:t>
            </a:r>
            <a:r>
              <a:rPr lang="fr-FR" dirty="0" smtClean="0"/>
              <a:t> business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err="1" smtClean="0"/>
              <a:t>Intial</a:t>
            </a:r>
            <a:r>
              <a:rPr lang="fr-FR" dirty="0" smtClean="0"/>
              <a:t> business plan  </a:t>
            </a: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capacity</a:t>
            </a:r>
            <a:r>
              <a:rPr lang="fr-FR" dirty="0" smtClean="0"/>
              <a:t> of  </a:t>
            </a:r>
            <a:r>
              <a:rPr lang="fr-FR" dirty="0" err="1" smtClean="0"/>
              <a:t>processing</a:t>
            </a:r>
            <a:r>
              <a:rPr lang="fr-FR" dirty="0" smtClean="0"/>
              <a:t>  5000 T  RCN   to </a:t>
            </a:r>
            <a:r>
              <a:rPr lang="fr-FR" dirty="0" err="1" smtClean="0"/>
              <a:t>rapidly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to   10 000 T RCN by  2020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ACA </a:t>
            </a:r>
            <a:r>
              <a:rPr lang="fr-FR" dirty="0" err="1" smtClean="0"/>
              <a:t>seal</a:t>
            </a:r>
            <a:r>
              <a:rPr lang="fr-FR" dirty="0" smtClean="0"/>
              <a:t>    </a:t>
            </a:r>
            <a:r>
              <a:rPr lang="fr-FR" dirty="0" err="1" smtClean="0"/>
              <a:t>January</a:t>
            </a:r>
            <a:r>
              <a:rPr lang="fr-FR" dirty="0" smtClean="0"/>
              <a:t>  2016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WALMART SCAN audit </a:t>
            </a:r>
            <a:r>
              <a:rPr lang="fr-FR" dirty="0" err="1" smtClean="0"/>
              <a:t>December</a:t>
            </a:r>
            <a:r>
              <a:rPr lang="fr-FR" dirty="0" smtClean="0"/>
              <a:t> 2016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certified</a:t>
            </a:r>
            <a:r>
              <a:rPr lang="fr-FR" dirty="0" smtClean="0"/>
              <a:t> BRC  by end 1st quarter  2017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677" y="5204955"/>
            <a:ext cx="923925" cy="1333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005" y="5709327"/>
            <a:ext cx="1030313" cy="8291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487" y="4883539"/>
            <a:ext cx="969348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" y="1233536"/>
            <a:ext cx="5195055" cy="3463370"/>
          </a:xfrm>
          <a:prstGeom prst="rect">
            <a:avLst/>
          </a:prstGeom>
        </p:spPr>
      </p:pic>
      <p:pic>
        <p:nvPicPr>
          <p:cNvPr id="7" name="Content Placeholder 3" descr="Capture d’écran 2015-08-31 à 10.11.2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" b="272"/>
          <a:stretch>
            <a:fillRect/>
          </a:stretch>
        </p:blipFill>
        <p:spPr>
          <a:xfrm>
            <a:off x="0" y="4647741"/>
            <a:ext cx="5264726" cy="21231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1" y="295564"/>
            <a:ext cx="10606089" cy="987136"/>
          </a:xfrm>
        </p:spPr>
        <p:txBody>
          <a:bodyPr/>
          <a:lstStyle/>
          <a:p>
            <a:pPr algn="ctr"/>
            <a:r>
              <a:rPr lang="fr-CA" sz="2800" b="1" dirty="0" smtClean="0"/>
              <a:t> </a:t>
            </a:r>
            <a:r>
              <a:rPr lang="fr-CA" sz="3600" b="1" dirty="0" smtClean="0"/>
              <a:t>RCN world production  </a:t>
            </a:r>
            <a:r>
              <a:rPr lang="fr-CA" sz="2800" b="1" dirty="0" smtClean="0"/>
              <a:t/>
            </a:r>
            <a:br>
              <a:rPr lang="fr-CA" sz="2800" b="1" dirty="0" smtClean="0"/>
            </a:br>
            <a:r>
              <a:rPr lang="fr-CA" sz="2400" b="1" dirty="0" smtClean="0"/>
              <a:t>Côte d’Ivoire in 1st position , but  </a:t>
            </a:r>
            <a:r>
              <a:rPr lang="fr-CA" sz="2400" b="1" dirty="0" err="1" smtClean="0"/>
              <a:t>less</a:t>
            </a:r>
            <a:r>
              <a:rPr lang="fr-CA" sz="2400" b="1" dirty="0" smtClean="0"/>
              <a:t> </a:t>
            </a:r>
            <a:r>
              <a:rPr lang="fr-CA" sz="2400" b="1" dirty="0" err="1" smtClean="0"/>
              <a:t>than</a:t>
            </a:r>
            <a:r>
              <a:rPr lang="fr-CA" sz="2400" b="1" dirty="0" smtClean="0"/>
              <a:t> 10% </a:t>
            </a:r>
            <a:r>
              <a:rPr lang="fr-CA" sz="2400" b="1" dirty="0" err="1" smtClean="0"/>
              <a:t>processed</a:t>
            </a:r>
            <a:r>
              <a:rPr lang="fr-CA" sz="2400" b="1" dirty="0" smtClean="0"/>
              <a:t> </a:t>
            </a:r>
            <a:r>
              <a:rPr lang="fr-CA" sz="2400" b="1" dirty="0" err="1" smtClean="0"/>
              <a:t>locally</a:t>
            </a:r>
            <a:r>
              <a:rPr lang="fr-CA" sz="2400" b="1" dirty="0" smtClean="0"/>
              <a:t> </a:t>
            </a:r>
            <a:br>
              <a:rPr lang="fr-CA" sz="2400" b="1" dirty="0" smtClean="0"/>
            </a:br>
            <a:r>
              <a:rPr lang="fr-C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source ICA  2016 )</a:t>
            </a:r>
            <a:endParaRPr lang="fr-C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416561"/>
              </p:ext>
            </p:extLst>
          </p:nvPr>
        </p:nvGraphicFramePr>
        <p:xfrm>
          <a:off x="723105" y="1721457"/>
          <a:ext cx="10375900" cy="322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9677" y="5204955"/>
            <a:ext cx="923925" cy="1333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3602" y="5709327"/>
            <a:ext cx="1030313" cy="8291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8870" y="5197218"/>
            <a:ext cx="969348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2558"/>
            <a:ext cx="12070080" cy="6706986"/>
          </a:xfrm>
          <a:prstGeom prst="rect">
            <a:avLst/>
          </a:prstGeom>
        </p:spPr>
      </p:pic>
      <p:pic>
        <p:nvPicPr>
          <p:cNvPr id="3" name="Picture 2" descr="Consommation Mondiale de Cajou 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23" y="1908175"/>
            <a:ext cx="10475105" cy="35680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38150" y="6916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677" y="5204955"/>
            <a:ext cx="923925" cy="1333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3602" y="5592755"/>
            <a:ext cx="1030313" cy="8291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3602" y="5083695"/>
            <a:ext cx="969348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99" y="147782"/>
            <a:ext cx="4848683" cy="66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27" y="2290354"/>
            <a:ext cx="6090195" cy="456764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5201" y="602497"/>
            <a:ext cx="8946541" cy="50132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CAJOU DES SAVANES –SA (CASA .SA ) Cote d’Ivoire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sz="2400" b="1" u="sng" dirty="0" err="1" smtClean="0"/>
              <a:t>Opportunities</a:t>
            </a:r>
            <a:r>
              <a:rPr lang="fr-FR" sz="2400" b="1" u="sng" dirty="0" smtClean="0"/>
              <a:t> </a:t>
            </a:r>
            <a:r>
              <a:rPr lang="fr-FR" sz="2400" dirty="0" smtClean="0"/>
              <a:t> : RCN </a:t>
            </a:r>
            <a:r>
              <a:rPr lang="fr-FR" sz="2400" dirty="0" err="1" smtClean="0"/>
              <a:t>available</a:t>
            </a:r>
            <a:r>
              <a:rPr lang="fr-FR" sz="2400" dirty="0" smtClean="0"/>
              <a:t> ( 1st world </a:t>
            </a:r>
            <a:r>
              <a:rPr lang="fr-FR" sz="2400" dirty="0" err="1" smtClean="0"/>
              <a:t>producer</a:t>
            </a:r>
            <a:r>
              <a:rPr lang="fr-FR" sz="2400" dirty="0" smtClean="0"/>
              <a:t> )  , </a:t>
            </a:r>
            <a:r>
              <a:rPr lang="fr-FR" sz="2400" dirty="0" err="1" smtClean="0"/>
              <a:t>market</a:t>
            </a:r>
            <a:r>
              <a:rPr lang="fr-FR" sz="2400" dirty="0" smtClean="0"/>
              <a:t> in </a:t>
            </a:r>
            <a:r>
              <a:rPr lang="fr-FR" sz="2400" dirty="0" err="1" smtClean="0"/>
              <a:t>demand</a:t>
            </a:r>
            <a:r>
              <a:rPr lang="fr-FR" sz="2400" dirty="0" smtClean="0"/>
              <a:t> , good </a:t>
            </a:r>
            <a:r>
              <a:rPr lang="fr-FR" sz="2400" dirty="0" err="1" smtClean="0"/>
              <a:t>kernel</a:t>
            </a:r>
            <a:r>
              <a:rPr lang="fr-FR" sz="2400" dirty="0" smtClean="0"/>
              <a:t>  </a:t>
            </a:r>
            <a:r>
              <a:rPr lang="fr-FR" sz="2400" dirty="0" err="1" smtClean="0"/>
              <a:t>price</a:t>
            </a:r>
            <a:r>
              <a:rPr lang="fr-FR" sz="2400" dirty="0" smtClean="0"/>
              <a:t> , Gouvernement </a:t>
            </a:r>
            <a:r>
              <a:rPr lang="fr-FR" sz="2400" dirty="0" err="1" smtClean="0"/>
              <a:t>policy</a:t>
            </a:r>
            <a:r>
              <a:rPr lang="fr-FR" sz="2400" dirty="0" smtClean="0"/>
              <a:t> to encourage the  local </a:t>
            </a:r>
            <a:r>
              <a:rPr lang="fr-FR" sz="2400" dirty="0" err="1" smtClean="0"/>
              <a:t>processing</a:t>
            </a:r>
            <a:r>
              <a:rPr lang="fr-FR" sz="2400" dirty="0" smtClean="0"/>
              <a:t> , </a:t>
            </a:r>
            <a:r>
              <a:rPr lang="fr-FR" sz="2400" dirty="0" err="1" smtClean="0"/>
              <a:t>strong</a:t>
            </a:r>
            <a:r>
              <a:rPr lang="fr-FR" sz="2400" dirty="0" smtClean="0"/>
              <a:t> </a:t>
            </a:r>
            <a:r>
              <a:rPr lang="fr-FR" sz="2400" dirty="0" err="1" smtClean="0"/>
              <a:t>governement</a:t>
            </a:r>
            <a:r>
              <a:rPr lang="fr-FR" sz="2400" dirty="0" smtClean="0"/>
              <a:t>  </a:t>
            </a:r>
            <a:r>
              <a:rPr lang="fr-FR" sz="2400" dirty="0" err="1" smtClean="0"/>
              <a:t>policies</a:t>
            </a:r>
            <a:r>
              <a:rPr lang="fr-FR" sz="2400" dirty="0" smtClean="0"/>
              <a:t> ( SIETTA  2016 , subsidies </a:t>
            </a:r>
            <a:r>
              <a:rPr lang="fr-FR" sz="2400" dirty="0" err="1" smtClean="0"/>
              <a:t>paid</a:t>
            </a:r>
            <a:r>
              <a:rPr lang="fr-FR" sz="2400" dirty="0" smtClean="0"/>
              <a:t>  of  400 FCFA / </a:t>
            </a:r>
            <a:r>
              <a:rPr lang="fr-FR" sz="2400" dirty="0" err="1" smtClean="0"/>
              <a:t>kgs</a:t>
            </a:r>
            <a:r>
              <a:rPr lang="fr-FR" sz="2400" dirty="0" smtClean="0"/>
              <a:t> </a:t>
            </a:r>
            <a:r>
              <a:rPr lang="fr-FR" sz="2400" dirty="0" err="1" smtClean="0"/>
              <a:t>kernel</a:t>
            </a:r>
            <a:r>
              <a:rPr lang="fr-FR" sz="2400" dirty="0" smtClean="0"/>
              <a:t> </a:t>
            </a:r>
            <a:r>
              <a:rPr lang="fr-FR" sz="2400" dirty="0" err="1" smtClean="0"/>
              <a:t>equivalent</a:t>
            </a:r>
            <a:r>
              <a:rPr lang="fr-FR" sz="2400" dirty="0" smtClean="0"/>
              <a:t> 80 FCFA / </a:t>
            </a:r>
            <a:r>
              <a:rPr lang="fr-FR" sz="2400" dirty="0" err="1" smtClean="0"/>
              <a:t>kgs</a:t>
            </a:r>
            <a:r>
              <a:rPr lang="fr-FR" sz="2400" dirty="0" smtClean="0"/>
              <a:t> RCN </a:t>
            </a:r>
            <a:r>
              <a:rPr lang="fr-FR" sz="2400" dirty="0" err="1" smtClean="0"/>
              <a:t>exported</a:t>
            </a:r>
            <a:r>
              <a:rPr lang="fr-FR" sz="2400" dirty="0" smtClean="0"/>
              <a:t>  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100" dirty="0" smtClean="0"/>
              <a:t>Cote d’Ivoire to host the CCIC ( </a:t>
            </a:r>
            <a:r>
              <a:rPr lang="fr-FR" sz="2100" dirty="0" err="1" smtClean="0"/>
              <a:t>government</a:t>
            </a:r>
            <a:r>
              <a:rPr lang="fr-FR" sz="2100" dirty="0" smtClean="0"/>
              <a:t> </a:t>
            </a:r>
            <a:r>
              <a:rPr lang="fr-FR" sz="2100" dirty="0" err="1" smtClean="0"/>
              <a:t>platform</a:t>
            </a:r>
            <a:r>
              <a:rPr lang="fr-FR" sz="2100" dirty="0" smtClean="0"/>
              <a:t>  </a:t>
            </a:r>
            <a:r>
              <a:rPr lang="fr-FR" sz="2100" dirty="0" err="1" smtClean="0"/>
              <a:t>launched</a:t>
            </a:r>
            <a:r>
              <a:rPr lang="fr-FR" sz="2100" dirty="0" smtClean="0"/>
              <a:t> in </a:t>
            </a:r>
            <a:r>
              <a:rPr lang="fr-FR" sz="2100" dirty="0" err="1" smtClean="0"/>
              <a:t>november</a:t>
            </a:r>
            <a:r>
              <a:rPr lang="fr-FR" sz="2100" dirty="0" smtClean="0"/>
              <a:t> 2016  )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100" dirty="0" err="1" smtClean="0"/>
              <a:t>Awareness</a:t>
            </a:r>
            <a:r>
              <a:rPr lang="fr-FR" sz="2100" dirty="0" smtClean="0"/>
              <a:t> of the  FDA standards and certification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100" dirty="0" smtClean="0"/>
              <a:t>Good practices &amp; expertises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100" dirty="0" err="1" smtClean="0"/>
              <a:t>Motivated</a:t>
            </a:r>
            <a:r>
              <a:rPr lang="fr-FR" sz="2100" dirty="0" smtClean="0"/>
              <a:t>  </a:t>
            </a:r>
            <a:r>
              <a:rPr lang="fr-FR" sz="2100" dirty="0" err="1" smtClean="0"/>
              <a:t>Shareholders</a:t>
            </a:r>
            <a:r>
              <a:rPr lang="fr-FR" sz="21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b="1" u="sng" dirty="0" err="1" smtClean="0"/>
              <a:t>Challlenges</a:t>
            </a:r>
            <a:r>
              <a:rPr lang="fr-FR" sz="2400" b="1" u="sng" dirty="0" smtClean="0"/>
              <a:t> 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100" dirty="0" err="1" smtClean="0"/>
              <a:t>Very</a:t>
            </a:r>
            <a:r>
              <a:rPr lang="fr-FR" sz="2100" dirty="0" smtClean="0"/>
              <a:t> High </a:t>
            </a:r>
            <a:r>
              <a:rPr lang="fr-FR" sz="2100" dirty="0" err="1" smtClean="0"/>
              <a:t>competition</a:t>
            </a:r>
            <a:r>
              <a:rPr lang="fr-FR" sz="2100" dirty="0" smtClean="0"/>
              <a:t> </a:t>
            </a:r>
            <a:r>
              <a:rPr lang="fr-FR" sz="2100" dirty="0" err="1" smtClean="0"/>
              <a:t>from</a:t>
            </a:r>
            <a:r>
              <a:rPr lang="fr-FR" sz="2100" dirty="0" smtClean="0"/>
              <a:t> RCN exporter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100" dirty="0" smtClean="0"/>
              <a:t>Price of RCN </a:t>
            </a:r>
            <a:r>
              <a:rPr lang="fr-FR" sz="2100" dirty="0" err="1" smtClean="0"/>
              <a:t>paid</a:t>
            </a:r>
            <a:r>
              <a:rPr lang="fr-FR" sz="2100" dirty="0" smtClean="0"/>
              <a:t> by exporter </a:t>
            </a:r>
            <a:r>
              <a:rPr lang="fr-FR" sz="2100" dirty="0" err="1" smtClean="0"/>
              <a:t>stil</a:t>
            </a:r>
            <a:r>
              <a:rPr lang="fr-FR" sz="2100" dirty="0" smtClean="0"/>
              <a:t> </a:t>
            </a:r>
            <a:r>
              <a:rPr lang="fr-FR" sz="2100" dirty="0" err="1" smtClean="0"/>
              <a:t>very</a:t>
            </a:r>
            <a:r>
              <a:rPr lang="fr-FR" sz="2100" dirty="0" smtClean="0"/>
              <a:t> high and </a:t>
            </a:r>
            <a:r>
              <a:rPr lang="fr-FR" sz="2100" dirty="0" err="1" smtClean="0"/>
              <a:t>attarctive</a:t>
            </a:r>
            <a:r>
              <a:rPr lang="fr-FR" sz="2100" dirty="0" smtClean="0"/>
              <a:t> vs </a:t>
            </a:r>
            <a:r>
              <a:rPr lang="fr-FR" sz="2100" dirty="0" err="1" smtClean="0"/>
              <a:t>what</a:t>
            </a:r>
            <a:r>
              <a:rPr lang="fr-FR" sz="2100" dirty="0" smtClean="0"/>
              <a:t> processors are </a:t>
            </a:r>
            <a:r>
              <a:rPr lang="fr-FR" sz="2100" dirty="0" err="1" smtClean="0"/>
              <a:t>paying</a:t>
            </a:r>
            <a:r>
              <a:rPr lang="fr-FR" sz="2100" dirty="0" smtClean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100" dirty="0" smtClean="0"/>
              <a:t>High </a:t>
            </a:r>
            <a:r>
              <a:rPr lang="fr-FR" sz="2100" dirty="0" err="1" smtClean="0"/>
              <a:t>cost</a:t>
            </a:r>
            <a:r>
              <a:rPr lang="fr-FR" sz="2100" dirty="0" smtClean="0"/>
              <a:t> of production ( </a:t>
            </a:r>
            <a:r>
              <a:rPr lang="fr-FR" sz="2100" dirty="0" err="1" smtClean="0"/>
              <a:t>labor</a:t>
            </a:r>
            <a:r>
              <a:rPr lang="fr-FR" sz="2100" dirty="0" smtClean="0"/>
              <a:t> , </a:t>
            </a:r>
            <a:r>
              <a:rPr lang="fr-FR" sz="2100" dirty="0" err="1" smtClean="0"/>
              <a:t>electricity</a:t>
            </a:r>
            <a:r>
              <a:rPr lang="fr-FR" sz="2100" dirty="0" smtClean="0"/>
              <a:t> , taxes  , </a:t>
            </a:r>
            <a:r>
              <a:rPr lang="fr-FR" sz="2100" dirty="0" err="1" smtClean="0"/>
              <a:t>logistics</a:t>
            </a:r>
            <a:r>
              <a:rPr lang="fr-FR" sz="2100" dirty="0" smtClean="0"/>
              <a:t>  )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100" dirty="0" smtClean="0"/>
              <a:t>Poor Local </a:t>
            </a:r>
            <a:r>
              <a:rPr lang="fr-FR" sz="2100" dirty="0" err="1" smtClean="0"/>
              <a:t>market</a:t>
            </a:r>
            <a:r>
              <a:rPr lang="fr-FR" sz="2100" dirty="0" smtClean="0"/>
              <a:t> ( Non AFI grades </a:t>
            </a:r>
            <a:r>
              <a:rPr lang="fr-FR" sz="2100" dirty="0" err="1" smtClean="0"/>
              <a:t>who</a:t>
            </a:r>
            <a:r>
              <a:rPr lang="fr-FR" sz="2100" dirty="0" smtClean="0"/>
              <a:t> have </a:t>
            </a:r>
            <a:r>
              <a:rPr lang="fr-FR" sz="2100" dirty="0" err="1" smtClean="0"/>
              <a:t>same</a:t>
            </a:r>
            <a:r>
              <a:rPr lang="fr-FR" sz="2100" dirty="0" smtClean="0"/>
              <a:t> </a:t>
            </a:r>
            <a:r>
              <a:rPr lang="fr-FR" sz="2100" dirty="0" err="1" smtClean="0"/>
              <a:t>cost</a:t>
            </a:r>
            <a:r>
              <a:rPr lang="fr-FR" sz="2100" dirty="0" smtClean="0"/>
              <a:t> of  production 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677" y="5204955"/>
            <a:ext cx="923925" cy="1333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005" y="5709327"/>
            <a:ext cx="1030313" cy="8291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487" y="4883539"/>
            <a:ext cx="969348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205154"/>
              </p:ext>
            </p:extLst>
          </p:nvPr>
        </p:nvGraphicFramePr>
        <p:xfrm>
          <a:off x="211017" y="464231"/>
          <a:ext cx="11788724" cy="614758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46220"/>
                <a:gridCol w="1457084"/>
                <a:gridCol w="1457084"/>
                <a:gridCol w="1457084"/>
                <a:gridCol w="1457084"/>
                <a:gridCol w="1457084"/>
                <a:gridCol w="1457084"/>
              </a:tblGrid>
              <a:tr h="7684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 smtClean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 2015 estimé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 smtClean="0">
                          <a:effectLst/>
                        </a:rPr>
                        <a:t>2016 Budget  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 2017 BP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 2018 BP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 2019 BP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 2020 BP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84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Quantité noix brute achetée (kg)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1 </a:t>
                      </a:r>
                      <a:r>
                        <a:rPr lang="fr-FR" sz="1400" u="none" strike="noStrike" dirty="0">
                          <a:effectLst/>
                        </a:rPr>
                        <a:t>959 773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5 </a:t>
                      </a:r>
                      <a:r>
                        <a:rPr lang="fr-FR" sz="1400" u="none" strike="noStrike" dirty="0">
                          <a:effectLst/>
                        </a:rPr>
                        <a:t>2</a:t>
                      </a:r>
                      <a:r>
                        <a:rPr lang="fr-FR" sz="1400" u="none" strike="noStrike" dirty="0" smtClean="0">
                          <a:effectLst/>
                        </a:rPr>
                        <a:t>00 </a:t>
                      </a:r>
                      <a:r>
                        <a:rPr lang="fr-FR" sz="1400" u="none" strike="noStrike" dirty="0">
                          <a:effectLst/>
                        </a:rPr>
                        <a:t>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7 500 </a:t>
                      </a:r>
                      <a:r>
                        <a:rPr lang="fr-FR" sz="1400" u="none" strike="noStrike" dirty="0">
                          <a:effectLst/>
                        </a:rPr>
                        <a:t>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10 </a:t>
                      </a:r>
                      <a:r>
                        <a:rPr lang="fr-FR" sz="1400" u="none" strike="noStrike" dirty="0">
                          <a:effectLst/>
                        </a:rPr>
                        <a:t>000 000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10 </a:t>
                      </a:r>
                      <a:r>
                        <a:rPr lang="fr-FR" sz="1400" u="none" strike="noStrike" dirty="0">
                          <a:effectLst/>
                        </a:rPr>
                        <a:t>000 000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10 </a:t>
                      </a:r>
                      <a:r>
                        <a:rPr lang="fr-FR" sz="1400" u="none" strike="noStrike" dirty="0">
                          <a:effectLst/>
                        </a:rPr>
                        <a:t>000 000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84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Prix unitaire achat (</a:t>
                      </a:r>
                      <a:r>
                        <a:rPr lang="fr-FR" sz="1400" b="1" u="none" strike="noStrike" dirty="0" err="1">
                          <a:effectLst/>
                        </a:rPr>
                        <a:t>fcfa</a:t>
                      </a:r>
                      <a:r>
                        <a:rPr lang="fr-FR" sz="1400" b="1" u="none" strike="noStrike" dirty="0">
                          <a:effectLst/>
                        </a:rPr>
                        <a:t>/kg)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530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530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500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500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500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500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84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KOR </a:t>
                      </a:r>
                      <a:r>
                        <a:rPr lang="fr-FR" sz="1400" b="1" u="none" strike="noStrike" dirty="0" smtClean="0">
                          <a:effectLst/>
                        </a:rPr>
                        <a:t>(</a:t>
                      </a:r>
                      <a:r>
                        <a:rPr lang="fr-FR" sz="1400" b="1" u="none" strike="noStrike" dirty="0" err="1" smtClean="0">
                          <a:effectLst/>
                        </a:rPr>
                        <a:t>Kernel</a:t>
                      </a:r>
                      <a:r>
                        <a:rPr lang="fr-FR" sz="1400" b="1" u="none" strike="noStrike" baseline="0" dirty="0" smtClean="0">
                          <a:effectLst/>
                        </a:rPr>
                        <a:t> Output Ratio) (</a:t>
                      </a:r>
                      <a:r>
                        <a:rPr lang="fr-FR" sz="1400" b="1" u="none" strike="noStrike" baseline="0" dirty="0" err="1" smtClean="0">
                          <a:effectLst/>
                        </a:rPr>
                        <a:t>lbs</a:t>
                      </a:r>
                      <a:r>
                        <a:rPr lang="fr-FR" sz="1400" b="1" u="none" strike="noStrike" baseline="0" dirty="0" smtClean="0">
                          <a:effectLst/>
                        </a:rPr>
                        <a:t>/sac 80 kg)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   45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47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48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48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48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48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84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Production amande (kg)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712 757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941 600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1 500 000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2 000 000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2 000 000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2 000 000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84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Quantité amande vendue </a:t>
                      </a:r>
                      <a:r>
                        <a:rPr lang="fr-FR" sz="1400" b="1" u="none" strike="noStrike" dirty="0" smtClean="0">
                          <a:effectLst/>
                        </a:rPr>
                        <a:t>(kg)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759 367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928 780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1 500 000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2 000 000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2 000 000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2 000 000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84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Prix de vente moyen </a:t>
                      </a:r>
                      <a:r>
                        <a:rPr lang="fr-FR" sz="1400" b="1" u="none" strike="noStrike" dirty="0" smtClean="0">
                          <a:effectLst/>
                        </a:rPr>
                        <a:t>(</a:t>
                      </a:r>
                      <a:r>
                        <a:rPr lang="fr-FR" sz="1400" b="1" u="none" strike="noStrike" dirty="0" err="1" smtClean="0">
                          <a:effectLst/>
                        </a:rPr>
                        <a:t>fcfa</a:t>
                      </a:r>
                      <a:r>
                        <a:rPr lang="fr-FR" sz="1400" b="1" u="none" strike="noStrike" dirty="0" smtClean="0">
                          <a:effectLst/>
                        </a:rPr>
                        <a:t>/kg)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3 </a:t>
                      </a:r>
                      <a:r>
                        <a:rPr lang="fr-FR" sz="1400" u="none" strike="noStrike" dirty="0">
                          <a:effectLst/>
                        </a:rPr>
                        <a:t>979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4 532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4 532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4 532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4 532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4 532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84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</a:t>
                      </a:r>
                      <a:r>
                        <a:rPr lang="fr-FR" sz="1400" b="1" u="none" strike="noStrike" dirty="0" smtClean="0">
                          <a:effectLst/>
                        </a:rPr>
                        <a:t>Chiffre </a:t>
                      </a:r>
                      <a:r>
                        <a:rPr lang="fr-FR" sz="1400" b="1" u="none" strike="noStrike" dirty="0">
                          <a:effectLst/>
                        </a:rPr>
                        <a:t>d'affaire (</a:t>
                      </a:r>
                      <a:r>
                        <a:rPr lang="fr-FR" sz="1400" b="1" u="none" strike="noStrike" dirty="0" err="1">
                          <a:effectLst/>
                        </a:rPr>
                        <a:t>fcfa</a:t>
                      </a:r>
                      <a:r>
                        <a:rPr lang="fr-FR" sz="1400" b="1" u="none" strike="noStrike" dirty="0">
                          <a:effectLst/>
                        </a:rPr>
                        <a:t>)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3 021 438 454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      4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208</a:t>
                      </a:r>
                      <a:r>
                        <a:rPr lang="fr-FR" sz="1400" u="none" strike="noStrike" dirty="0" smtClean="0">
                          <a:effectLst/>
                        </a:rPr>
                        <a:t> 933 205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     6 794 400 000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     9 059 200 000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     9 059 200 000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     9 059 200 000 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8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pPr algn="ctr"/>
            <a:r>
              <a:rPr lang="fr-FR" dirty="0" smtClean="0"/>
              <a:t>CUSTOMERS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77999" y="1202592"/>
            <a:ext cx="74443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2015-2016: * Clients directs | ** Clients indirects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Picture 6" descr="logo_intersn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2" y="1828908"/>
            <a:ext cx="1524423" cy="838433"/>
          </a:xfrm>
          <a:prstGeom prst="rect">
            <a:avLst/>
          </a:prstGeom>
        </p:spPr>
      </p:pic>
      <p:pic>
        <p:nvPicPr>
          <p:cNvPr id="6" name="Picture 7" descr="kraft_logo-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07" y="1823172"/>
            <a:ext cx="2250208" cy="843828"/>
          </a:xfrm>
          <a:prstGeom prst="rect">
            <a:avLst/>
          </a:prstGeom>
        </p:spPr>
      </p:pic>
      <p:pic>
        <p:nvPicPr>
          <p:cNvPr id="7" name="Picture 9" descr="WholeFood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1" y="5050536"/>
            <a:ext cx="1180279" cy="1172463"/>
          </a:xfrm>
          <a:prstGeom prst="rect">
            <a:avLst/>
          </a:prstGeom>
        </p:spPr>
      </p:pic>
      <p:pic>
        <p:nvPicPr>
          <p:cNvPr id="8" name="Picture 10" descr="téléchargement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3" y="2814113"/>
            <a:ext cx="1556944" cy="500587"/>
          </a:xfrm>
          <a:prstGeom prst="rect">
            <a:avLst/>
          </a:prstGeom>
        </p:spPr>
      </p:pic>
      <p:pic>
        <p:nvPicPr>
          <p:cNvPr id="9" name="Picture 3" descr="CaroNut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878" y="2693744"/>
            <a:ext cx="828822" cy="69839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8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12" y="1934993"/>
            <a:ext cx="1706614" cy="38910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12" descr="téléchargement (1)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25" y="2779321"/>
            <a:ext cx="959775" cy="537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803400"/>
            <a:ext cx="28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83000" y="2768600"/>
            <a:ext cx="28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40600" y="2717800"/>
            <a:ext cx="28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61000" y="1778000"/>
            <a:ext cx="38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94700" y="1790700"/>
            <a:ext cx="28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46300" y="2819400"/>
            <a:ext cx="38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782280" y="4161692"/>
            <a:ext cx="58410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FAF1D4"/>
                </a:solidFill>
              </a:rPr>
              <a:t>2017:  Target End </a:t>
            </a:r>
            <a:r>
              <a:rPr lang="fr-FR" sz="2000" i="1" dirty="0" err="1" smtClean="0">
                <a:solidFill>
                  <a:srgbClr val="FAF1D4"/>
                </a:solidFill>
              </a:rPr>
              <a:t>Users</a:t>
            </a:r>
            <a:r>
              <a:rPr lang="fr-FR" sz="2000" i="1" dirty="0" smtClean="0">
                <a:solidFill>
                  <a:srgbClr val="FAF1D4"/>
                </a:solidFill>
              </a:rPr>
              <a:t> 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8000" y="5067300"/>
            <a:ext cx="2882900" cy="1130300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1201" y="2755900"/>
            <a:ext cx="3035300" cy="5715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569700" y="2667000"/>
            <a:ext cx="28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05900" y="1892300"/>
            <a:ext cx="1717386" cy="4318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036300" y="1790700"/>
            <a:ext cx="28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7300" y="5054600"/>
            <a:ext cx="2418048" cy="1187562"/>
          </a:xfrm>
          <a:prstGeom prst="rect">
            <a:avLst/>
          </a:prstGeom>
          <a:solidFill>
            <a:schemeClr val="accent4">
              <a:lumMod val="20000"/>
              <a:lumOff val="80000"/>
              <a:alpha val="39000"/>
            </a:schemeClr>
          </a:solidFill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96200" y="5067300"/>
            <a:ext cx="2743200" cy="546100"/>
          </a:xfrm>
          <a:prstGeom prst="rect">
            <a:avLst/>
          </a:prstGeom>
          <a:solidFill>
            <a:schemeClr val="accent4">
              <a:lumMod val="20000"/>
              <a:lumOff val="80000"/>
              <a:alpha val="1600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58928" y="5065888"/>
            <a:ext cx="1252072" cy="1182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83100" y="2819400"/>
            <a:ext cx="787400" cy="5214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95900" y="2781300"/>
            <a:ext cx="38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5500" y="5676900"/>
            <a:ext cx="1415759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16398</TotalTime>
  <Words>696</Words>
  <Application>Microsoft Office PowerPoint</Application>
  <PresentationFormat>Grand écran</PresentationFormat>
  <Paragraphs>129</Paragraphs>
  <Slides>11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Ion</vt:lpstr>
      <vt:lpstr>RCN PROCESSING  IN AFRICA CHALLENGES &amp; OPPORTUNITIES  CAJOU DES   SAVANES  COTE D’IVOIRE   </vt:lpstr>
      <vt:lpstr>RCN PROCESSING IN AFRICA OPPORTUNITIES &amp;CHALLENGES </vt:lpstr>
      <vt:lpstr> </vt:lpstr>
      <vt:lpstr> RCN world production   Côte d’Ivoire in 1st position , but  less than 10% processed locally  ( source ICA  2016 )</vt:lpstr>
      <vt:lpstr>Présentation PowerPoint</vt:lpstr>
      <vt:lpstr>Présentation PowerPoint</vt:lpstr>
      <vt:lpstr> </vt:lpstr>
      <vt:lpstr>Présentation PowerPoint</vt:lpstr>
      <vt:lpstr>CUSTOMERS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Cajou des savanes</dc:title>
  <dc:creator>David KOFFI</dc:creator>
  <cp:lastModifiedBy>ADOTEVI  Johanna</cp:lastModifiedBy>
  <cp:revision>590</cp:revision>
  <cp:lastPrinted>2015-09-03T11:45:51Z</cp:lastPrinted>
  <dcterms:created xsi:type="dcterms:W3CDTF">2015-07-15T21:39:25Z</dcterms:created>
  <dcterms:modified xsi:type="dcterms:W3CDTF">2017-02-06T18:48:38Z</dcterms:modified>
</cp:coreProperties>
</file>