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94" r:id="rId3"/>
    <p:sldId id="335" r:id="rId4"/>
    <p:sldId id="305" r:id="rId5"/>
    <p:sldId id="328" r:id="rId6"/>
    <p:sldId id="337" r:id="rId7"/>
    <p:sldId id="336" r:id="rId8"/>
    <p:sldId id="333" r:id="rId9"/>
    <p:sldId id="291" r:id="rId10"/>
    <p:sldId id="339" r:id="rId11"/>
    <p:sldId id="338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016" autoAdjust="0"/>
  </p:normalViewPr>
  <p:slideViewPr>
    <p:cSldViewPr snapToGrid="0">
      <p:cViewPr>
        <p:scale>
          <a:sx n="75" d="100"/>
          <a:sy n="75" d="100"/>
        </p:scale>
        <p:origin x="420" y="-1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-280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456008635395501"/>
          <c:y val="5.2695949770984497E-2"/>
          <c:w val="0.34485933750325298"/>
          <c:h val="0.92075189130770396"/>
        </c:manualLayout>
      </c:layout>
      <c:doughnutChart>
        <c:varyColors val="1"/>
        <c:ser>
          <c:idx val="0"/>
          <c:order val="0"/>
          <c:tx>
            <c:strRef>
              <c:f>Sheet1!$C$4</c:f>
              <c:strCache>
                <c:ptCount val="1"/>
                <c:pt idx="0">
                  <c:v>%</c:v>
                </c:pt>
              </c:strCache>
            </c:strRef>
          </c:tx>
          <c:explosion val="46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tx1"/>
                    </a:solidFill>
                  </a:defRPr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Sheet1!$B$5:$B$10</c:f>
              <c:strCache>
                <c:ptCount val="6"/>
                <c:pt idx="0">
                  <c:v>Côte d'Ivoire</c:v>
                </c:pt>
                <c:pt idx="1">
                  <c:v>Guinea - Bissau</c:v>
                </c:pt>
                <c:pt idx="2">
                  <c:v>Tanzanie</c:v>
                </c:pt>
                <c:pt idx="3">
                  <c:v>Ghana</c:v>
                </c:pt>
                <c:pt idx="4">
                  <c:v>Indonesie</c:v>
                </c:pt>
                <c:pt idx="5">
                  <c:v>Reste du monde </c:v>
                </c:pt>
              </c:strCache>
            </c:strRef>
          </c:cat>
          <c:val>
            <c:numRef>
              <c:f>Sheet1!$C$5:$C$10</c:f>
              <c:numCache>
                <c:formatCode>0%</c:formatCode>
                <c:ptCount val="6"/>
                <c:pt idx="0">
                  <c:v>0.35</c:v>
                </c:pt>
                <c:pt idx="1">
                  <c:v>0.16</c:v>
                </c:pt>
                <c:pt idx="2">
                  <c:v>0.13</c:v>
                </c:pt>
                <c:pt idx="3">
                  <c:v>7.0000000000000007E-2</c:v>
                </c:pt>
                <c:pt idx="4">
                  <c:v>7.0000000000000007E-2</c:v>
                </c:pt>
                <c:pt idx="5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62058905733478498"/>
          <c:y val="0.132688487468478"/>
          <c:w val="0.30474753997243598"/>
          <c:h val="0.74769492048788"/>
        </c:manualLayout>
      </c:layout>
      <c:overlay val="0"/>
      <c:txPr>
        <a:bodyPr/>
        <a:lstStyle/>
        <a:p>
          <a:pPr>
            <a:defRPr sz="1800">
              <a:solidFill>
                <a:srgbClr val="FFFFFF"/>
              </a:solidFill>
            </a:defRPr>
          </a:pPr>
          <a:endParaRPr lang="fr-FR"/>
        </a:p>
      </c:txPr>
    </c:legend>
    <c:plotVisOnly val="1"/>
    <c:dispBlanksAs val="gap"/>
    <c:showDLblsOverMax val="0"/>
  </c:chart>
  <c:spPr>
    <a:solidFill>
      <a:schemeClr val="lt1">
        <a:alpha val="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19027B-BB26-46B7-B9CB-2280EB57C214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0CE6E-DECA-4995-859B-570823A572A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641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1E543-BC2C-2447-BA5C-D40FE7A6635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B428B6-9775-9D41-8A46-3F39E6959C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03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David:</a:t>
            </a:r>
          </a:p>
          <a:p>
            <a:r>
              <a:rPr lang="en-US" dirty="0" smtClean="0"/>
              <a:t>Budget &amp; </a:t>
            </a:r>
            <a:r>
              <a:rPr lang="en-US" dirty="0" err="1" smtClean="0"/>
              <a:t>Seuil</a:t>
            </a:r>
            <a:r>
              <a:rPr lang="en-US" dirty="0" smtClean="0"/>
              <a:t> de </a:t>
            </a:r>
            <a:r>
              <a:rPr lang="en-US" dirty="0" err="1" smtClean="0"/>
              <a:t>rentabilité</a:t>
            </a:r>
            <a:r>
              <a:rPr lang="en-US" dirty="0" smtClean="0"/>
              <a:t> avec 2 </a:t>
            </a:r>
            <a:r>
              <a:rPr lang="en-US" dirty="0" err="1" smtClean="0"/>
              <a:t>équipes</a:t>
            </a:r>
            <a:endParaRPr lang="en-US" dirty="0" smtClean="0"/>
          </a:p>
          <a:p>
            <a:r>
              <a:rPr lang="en-US" dirty="0" smtClean="0"/>
              <a:t>BP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sur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hypothèse</a:t>
            </a:r>
            <a:r>
              <a:rPr lang="en-US" dirty="0" smtClean="0"/>
              <a:t> de 250 FCFA/kg -  </a:t>
            </a:r>
            <a:r>
              <a:rPr lang="en-US" dirty="0" err="1" smtClean="0"/>
              <a:t>expliquer</a:t>
            </a:r>
            <a:r>
              <a:rPr lang="en-US" dirty="0" smtClean="0"/>
              <a:t> la </a:t>
            </a:r>
            <a:r>
              <a:rPr lang="en-US" dirty="0" err="1" smtClean="0"/>
              <a:t>difficulté</a:t>
            </a:r>
            <a:r>
              <a:rPr lang="en-US" dirty="0" smtClean="0"/>
              <a:t> </a:t>
            </a:r>
            <a:r>
              <a:rPr lang="en-US" dirty="0" err="1" smtClean="0"/>
              <a:t>clairement</a:t>
            </a:r>
            <a:r>
              <a:rPr lang="en-US" dirty="0" smtClean="0"/>
              <a:t> </a:t>
            </a:r>
            <a:r>
              <a:rPr lang="en-US" dirty="0" err="1" smtClean="0"/>
              <a:t>d’atteindre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</a:t>
            </a:r>
            <a:r>
              <a:rPr lang="en-US" dirty="0" err="1" smtClean="0"/>
              <a:t>profitabilité</a:t>
            </a:r>
            <a:r>
              <a:rPr lang="en-US" dirty="0" smtClean="0"/>
              <a:t> avec le </a:t>
            </a:r>
            <a:r>
              <a:rPr lang="en-US" dirty="0" err="1" smtClean="0"/>
              <a:t>modele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existant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HG: revoir</a:t>
            </a:r>
            <a:r>
              <a:rPr lang="en-US" baseline="0" dirty="0" smtClean="0"/>
              <a:t> la </a:t>
            </a:r>
            <a:r>
              <a:rPr lang="en-US" baseline="0" dirty="0" err="1" smtClean="0"/>
              <a:t>capacité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actuelle</a:t>
            </a:r>
            <a:r>
              <a:rPr lang="en-US" baseline="0" dirty="0" smtClean="0"/>
              <a:t> avec 2 </a:t>
            </a:r>
            <a:r>
              <a:rPr lang="en-US" baseline="0" dirty="0" err="1" smtClean="0"/>
              <a:t>équipes</a:t>
            </a:r>
            <a:endParaRPr lang="en-US" baseline="0" dirty="0" smtClean="0"/>
          </a:p>
          <a:p>
            <a:r>
              <a:rPr lang="en-US" baseline="0" dirty="0" smtClean="0"/>
              <a:t>We should not look at new investments to increase capacity, but rather to increase productivity and </a:t>
            </a:r>
            <a:r>
              <a:rPr lang="en-US" baseline="0" dirty="0" err="1" smtClean="0"/>
              <a:t>optimise</a:t>
            </a:r>
            <a:r>
              <a:rPr lang="en-US" baseline="0" dirty="0" smtClean="0"/>
              <a:t> costs (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labor)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66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23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9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B428B6-9775-9D41-8A46-3F39E6959CF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02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defTabSz="457200">
              <a:buNone/>
            </a:pPr>
            <a:fld id="{5257B995-136A-4A15-87A5-26420C3C1021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81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292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5008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98389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20474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3375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133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160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83396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581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358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9445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7901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869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2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490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03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4182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8260734-E7ED-4384-BA92-82459DA67592}" type="datetimeFigureOut">
              <a:rPr lang="fr-FR" smtClean="0"/>
              <a:t>26/02/2017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A7CC0-3C1D-47FC-81C4-6C2A6289412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4640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5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G"/><Relationship Id="rId4" Type="http://schemas.openxmlformats.org/officeDocument/2006/relationships/image" Target="../media/image4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jpe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jpe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379"/>
            <a:ext cx="12192000" cy="683326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  <a:effectLst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34416" y="4341827"/>
            <a:ext cx="8825658" cy="3329581"/>
          </a:xfrm>
        </p:spPr>
        <p:txBody>
          <a:bodyPr/>
          <a:lstStyle/>
          <a:p>
            <a:r>
              <a:rPr lang="fr-FR" sz="4000" b="1" dirty="0" smtClean="0"/>
              <a:t>TRANSFORMATION DES NCB EN AFRIQUE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2800" b="1" dirty="0" smtClean="0"/>
              <a:t>CHALLENGES &amp; </a:t>
            </a:r>
            <a:r>
              <a:rPr lang="fr-FR" sz="2800" b="1" dirty="0" smtClean="0"/>
              <a:t>OPPORTUNITES </a:t>
            </a:r>
            <a:r>
              <a:rPr lang="fr-FR" sz="2800" b="1" dirty="0" smtClean="0"/>
              <a:t/>
            </a:r>
            <a:br>
              <a:rPr lang="fr-FR" sz="2800" b="1" dirty="0" smtClean="0"/>
            </a:br>
            <a:r>
              <a:rPr lang="fr-FR" sz="1800" b="1" dirty="0" smtClean="0"/>
              <a:t>CAJOU DES   </a:t>
            </a:r>
            <a:r>
              <a:rPr lang="fr-FR" sz="1800" b="1" dirty="0"/>
              <a:t>SAVANES </a:t>
            </a:r>
            <a:br>
              <a:rPr lang="fr-FR" sz="1800" b="1" dirty="0"/>
            </a:br>
            <a:r>
              <a:rPr lang="fr-FR" sz="1800" b="1" dirty="0"/>
              <a:t>COTE D’IVOIRE </a:t>
            </a:r>
            <a:r>
              <a:rPr lang="fr-FR" sz="2800" b="1" dirty="0"/>
              <a:t/>
            </a:r>
            <a:br>
              <a:rPr lang="fr-FR" sz="2800" b="1" dirty="0"/>
            </a:br>
            <a:r>
              <a:rPr lang="fr-FR" sz="2800" b="1" dirty="0"/>
              <a:t/>
            </a:r>
            <a:br>
              <a:rPr lang="fr-FR" sz="2800" b="1" dirty="0"/>
            </a:br>
            <a:endParaRPr lang="fr-FR" sz="8800" b="1" dirty="0"/>
          </a:p>
        </p:txBody>
      </p:sp>
      <p:pic>
        <p:nvPicPr>
          <p:cNvPr id="8" name="Picture 6" descr="WCC-Logo-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612" y="225203"/>
            <a:ext cx="2809608" cy="1676400"/>
          </a:xfrm>
          <a:prstGeom prst="rect">
            <a:avLst/>
          </a:prstGeom>
        </p:spPr>
      </p:pic>
      <p:pic>
        <p:nvPicPr>
          <p:cNvPr id="9" name="Picture 11" descr="CASew 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55578" y="307638"/>
            <a:ext cx="2796723" cy="28575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939114" y="6219568"/>
            <a:ext cx="3912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ADOTEVI JOHANNA   08-02-2017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20" y="4709763"/>
            <a:ext cx="3222356" cy="214823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80652" y="5290310"/>
            <a:ext cx="923925" cy="13335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733" y="5028314"/>
            <a:ext cx="936104" cy="585065"/>
          </a:xfrm>
          <a:prstGeom prst="rect">
            <a:avLst/>
          </a:prstGeom>
          <a:scene3d>
            <a:camera prst="orthographicFront"/>
            <a:lightRig rig="threePt" dir="t">
              <a:rot lat="0" lon="0" rev="3180000"/>
            </a:lightRig>
          </a:scene3d>
          <a:sp3d/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076733" y="5674196"/>
            <a:ext cx="1057143" cy="9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365" y="0"/>
            <a:ext cx="5273457" cy="6997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6"/>
          <p:cNvSpPr txBox="1">
            <a:spLocks/>
          </p:cNvSpPr>
          <p:nvPr/>
        </p:nvSpPr>
        <p:spPr>
          <a:xfrm>
            <a:off x="5148196" y="1411265"/>
            <a:ext cx="6951945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buFont typeface="Wingdings 3" charset="2"/>
              <a:buNone/>
            </a:pPr>
            <a:r>
              <a:rPr lang="en-US" b="1" u="sng" dirty="0" err="1" smtClean="0">
                <a:latin typeface="Calibri" pitchFamily="34" charset="0"/>
              </a:rPr>
              <a:t>Lundi</a:t>
            </a:r>
            <a:r>
              <a:rPr lang="en-US" b="1" u="sng" dirty="0" smtClean="0">
                <a:latin typeface="Calibri" pitchFamily="34" charset="0"/>
              </a:rPr>
              <a:t>, </a:t>
            </a:r>
            <a:r>
              <a:rPr lang="en-US" b="1" u="sng" dirty="0" smtClean="0">
                <a:latin typeface="Calibri" pitchFamily="34" charset="0"/>
              </a:rPr>
              <a:t>18 </a:t>
            </a:r>
            <a:r>
              <a:rPr lang="en-US" b="1" u="sng" dirty="0" err="1" smtClean="0">
                <a:latin typeface="Calibri" pitchFamily="34" charset="0"/>
              </a:rPr>
              <a:t>Septembre</a:t>
            </a:r>
            <a:r>
              <a:rPr lang="en-US" b="1" u="sng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2017</a:t>
            </a:r>
          </a:p>
          <a:p>
            <a:r>
              <a:rPr lang="en-US" sz="1800" dirty="0" err="1" smtClean="0">
                <a:latin typeface="Calibri" pitchFamily="34" charset="0"/>
              </a:rPr>
              <a:t>Enregistrement</a:t>
            </a:r>
            <a:r>
              <a:rPr lang="en-US" sz="1800" dirty="0" smtClean="0">
                <a:latin typeface="Calibri" pitchFamily="34" charset="0"/>
              </a:rPr>
              <a:t>      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Assemblée </a:t>
            </a:r>
            <a:r>
              <a:rPr lang="en-US" sz="1800" dirty="0" err="1" smtClean="0">
                <a:latin typeface="Calibri" pitchFamily="34" charset="0"/>
              </a:rPr>
              <a:t>Générale</a:t>
            </a:r>
            <a:r>
              <a:rPr lang="en-US" sz="1800" dirty="0" smtClean="0">
                <a:latin typeface="Calibri" pitchFamily="34" charset="0"/>
              </a:rPr>
              <a:t> de </a:t>
            </a:r>
            <a:r>
              <a:rPr lang="en-US" sz="1800" dirty="0" err="1" smtClean="0">
                <a:latin typeface="Calibri" pitchFamily="34" charset="0"/>
              </a:rPr>
              <a:t>l’ACA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err="1" smtClean="0">
                <a:latin typeface="Calibri" pitchFamily="34" charset="0"/>
              </a:rPr>
              <a:t>Cérémonie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d’Ouverture</a:t>
            </a:r>
            <a:r>
              <a:rPr lang="en-US" sz="1800" dirty="0" smtClean="0">
                <a:latin typeface="Calibri" pitchFamily="34" charset="0"/>
              </a:rPr>
              <a:t> / Inauguration de </a:t>
            </a:r>
            <a:r>
              <a:rPr lang="en-US" sz="1800" dirty="0" err="1" smtClean="0">
                <a:latin typeface="Calibri" pitchFamily="34" charset="0"/>
              </a:rPr>
              <a:t>l’Exposition</a:t>
            </a:r>
            <a:r>
              <a:rPr lang="en-US" sz="1800" dirty="0" smtClean="0">
                <a:latin typeface="Calibri" pitchFamily="34" charset="0"/>
              </a:rPr>
              <a:t> 2017 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Cocktail de </a:t>
            </a:r>
            <a:r>
              <a:rPr lang="en-US" sz="1800" dirty="0" err="1" smtClean="0">
                <a:latin typeface="Calibri" pitchFamily="34" charset="0"/>
              </a:rPr>
              <a:t>bienvenue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 3" charset="2"/>
              <a:buNone/>
            </a:pPr>
            <a:r>
              <a:rPr lang="en-US" b="1" u="sng" dirty="0" smtClean="0">
                <a:latin typeface="Calibri" pitchFamily="34" charset="0"/>
              </a:rPr>
              <a:t>Mardi</a:t>
            </a:r>
            <a:r>
              <a:rPr lang="en-US" b="1" u="sng" dirty="0" smtClean="0">
                <a:latin typeface="Calibri" pitchFamily="34" charset="0"/>
              </a:rPr>
              <a:t>, </a:t>
            </a:r>
            <a:r>
              <a:rPr lang="en-US" b="1" u="sng" dirty="0" smtClean="0">
                <a:latin typeface="Calibri" pitchFamily="34" charset="0"/>
              </a:rPr>
              <a:t>19 </a:t>
            </a:r>
            <a:r>
              <a:rPr lang="en-US" b="1" u="sng" dirty="0" err="1" smtClean="0">
                <a:latin typeface="Calibri" pitchFamily="34" charset="0"/>
              </a:rPr>
              <a:t>Septembre</a:t>
            </a:r>
            <a:r>
              <a:rPr lang="en-US" b="1" u="sng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2017</a:t>
            </a:r>
          </a:p>
          <a:p>
            <a:r>
              <a:rPr lang="en-US" sz="1800" dirty="0" smtClean="0">
                <a:latin typeface="Calibri" pitchFamily="34" charset="0"/>
              </a:rPr>
              <a:t>Session </a:t>
            </a:r>
            <a:r>
              <a:rPr lang="en-US" sz="1800" dirty="0" err="1" smtClean="0">
                <a:latin typeface="Calibri" pitchFamily="34" charset="0"/>
              </a:rPr>
              <a:t>Pléniaire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Exposition 2017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 3" charset="2"/>
              <a:buNone/>
            </a:pPr>
            <a:r>
              <a:rPr lang="en-US" b="1" u="sng" dirty="0" err="1" smtClean="0">
                <a:latin typeface="Calibri" pitchFamily="34" charset="0"/>
              </a:rPr>
              <a:t>Mercredi</a:t>
            </a:r>
            <a:r>
              <a:rPr lang="en-US" b="1" u="sng" dirty="0" smtClean="0">
                <a:latin typeface="Calibri" pitchFamily="34" charset="0"/>
              </a:rPr>
              <a:t>, </a:t>
            </a:r>
            <a:r>
              <a:rPr lang="en-US" b="1" u="sng" dirty="0" smtClean="0">
                <a:latin typeface="Calibri" pitchFamily="34" charset="0"/>
              </a:rPr>
              <a:t>20 </a:t>
            </a:r>
            <a:r>
              <a:rPr lang="en-US" b="1" u="sng" dirty="0" err="1" smtClean="0">
                <a:latin typeface="Calibri" pitchFamily="34" charset="0"/>
              </a:rPr>
              <a:t>Septembre</a:t>
            </a:r>
            <a:r>
              <a:rPr lang="en-US" b="1" u="sng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2017</a:t>
            </a:r>
          </a:p>
          <a:p>
            <a:r>
              <a:rPr lang="en-US" sz="1800" dirty="0" smtClean="0">
                <a:latin typeface="Calibri" pitchFamily="34" charset="0"/>
              </a:rPr>
              <a:t>Forum sur le </a:t>
            </a:r>
            <a:r>
              <a:rPr lang="en-US" sz="1800" dirty="0" err="1" smtClean="0">
                <a:latin typeface="Calibri" pitchFamily="34" charset="0"/>
              </a:rPr>
              <a:t>Cajou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Mondial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Forum Business </a:t>
            </a:r>
            <a:r>
              <a:rPr lang="en-US" sz="1800" dirty="0" smtClean="0">
                <a:latin typeface="Calibri" pitchFamily="34" charset="0"/>
              </a:rPr>
              <a:t>to Business (B2B</a:t>
            </a:r>
            <a:r>
              <a:rPr lang="en-US" sz="1800" dirty="0" smtClean="0">
                <a:latin typeface="Calibri" pitchFamily="34" charset="0"/>
              </a:rPr>
              <a:t>)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Diner de Gala</a:t>
            </a:r>
            <a:endParaRPr lang="en-US" sz="1800" dirty="0" smtClean="0">
              <a:latin typeface="Calibri" pitchFamily="34" charset="0"/>
            </a:endParaRPr>
          </a:p>
          <a:p>
            <a:r>
              <a:rPr lang="en-US" sz="1800" dirty="0" smtClean="0">
                <a:latin typeface="Calibri" pitchFamily="34" charset="0"/>
              </a:rPr>
              <a:t>Exposition 2017</a:t>
            </a:r>
            <a:endParaRPr lang="en-US" dirty="0" smtClean="0">
              <a:latin typeface="Calibri" pitchFamily="34" charset="0"/>
            </a:endParaRPr>
          </a:p>
          <a:p>
            <a:pPr>
              <a:buFont typeface="Wingdings 3" charset="2"/>
              <a:buNone/>
            </a:pPr>
            <a:r>
              <a:rPr lang="en-US" b="1" u="sng" dirty="0" err="1" smtClean="0">
                <a:latin typeface="Calibri" pitchFamily="34" charset="0"/>
              </a:rPr>
              <a:t>Jeudi</a:t>
            </a:r>
            <a:r>
              <a:rPr lang="en-US" b="1" u="sng" dirty="0" smtClean="0">
                <a:latin typeface="Calibri" pitchFamily="34" charset="0"/>
              </a:rPr>
              <a:t>, 21 </a:t>
            </a:r>
            <a:r>
              <a:rPr lang="en-US" b="1" u="sng" dirty="0" err="1" smtClean="0">
                <a:latin typeface="Calibri" pitchFamily="34" charset="0"/>
              </a:rPr>
              <a:t>Septembre</a:t>
            </a:r>
            <a:r>
              <a:rPr lang="en-US" b="1" u="sng" dirty="0" smtClean="0">
                <a:latin typeface="Calibri" pitchFamily="34" charset="0"/>
              </a:rPr>
              <a:t> </a:t>
            </a:r>
            <a:r>
              <a:rPr lang="en-US" b="1" u="sng" dirty="0" smtClean="0">
                <a:latin typeface="Calibri" pitchFamily="34" charset="0"/>
              </a:rPr>
              <a:t>2017</a:t>
            </a:r>
          </a:p>
          <a:p>
            <a:r>
              <a:rPr lang="en-US" sz="1800" dirty="0" err="1" smtClean="0">
                <a:latin typeface="Calibri" pitchFamily="34" charset="0"/>
              </a:rPr>
              <a:t>Visites</a:t>
            </a:r>
            <a:r>
              <a:rPr lang="en-US" sz="1800" dirty="0" smtClean="0">
                <a:latin typeface="Calibri" pitchFamily="34" charset="0"/>
              </a:rPr>
              <a:t> sur le terrain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smtClean="0">
                <a:latin typeface="Calibri" pitchFamily="34" charset="0"/>
              </a:rPr>
              <a:t>( </a:t>
            </a:r>
            <a:r>
              <a:rPr lang="en-US" sz="1800" dirty="0" err="1" smtClean="0">
                <a:latin typeface="Calibri" pitchFamily="34" charset="0"/>
              </a:rPr>
              <a:t>visiter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une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ferme</a:t>
            </a:r>
            <a:r>
              <a:rPr lang="en-US" sz="1800" dirty="0" smtClean="0">
                <a:latin typeface="Calibri" pitchFamily="34" charset="0"/>
              </a:rPr>
              <a:t> de </a:t>
            </a:r>
            <a:r>
              <a:rPr lang="en-US" sz="1800" dirty="0" err="1" smtClean="0">
                <a:latin typeface="Calibri" pitchFamily="34" charset="0"/>
              </a:rPr>
              <a:t>cajou</a:t>
            </a:r>
            <a:r>
              <a:rPr lang="en-US" sz="1800" dirty="0" smtClean="0">
                <a:latin typeface="Calibri" pitchFamily="34" charset="0"/>
              </a:rPr>
              <a:t>, </a:t>
            </a:r>
            <a:r>
              <a:rPr lang="en-US" sz="1800" dirty="0" err="1" smtClean="0">
                <a:latin typeface="Calibri" pitchFamily="34" charset="0"/>
              </a:rPr>
              <a:t>une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usine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dirty="0" err="1" smtClean="0">
                <a:latin typeface="Calibri" pitchFamily="34" charset="0"/>
              </a:rPr>
              <a:t>etun</a:t>
            </a:r>
            <a:r>
              <a:rPr lang="en-US" sz="1800" dirty="0" smtClean="0">
                <a:latin typeface="Calibri" pitchFamily="34" charset="0"/>
              </a:rPr>
              <a:t> site </a:t>
            </a:r>
            <a:r>
              <a:rPr lang="en-US" sz="1800" dirty="0" err="1" smtClean="0">
                <a:latin typeface="Calibri" pitchFamily="34" charset="0"/>
              </a:rPr>
              <a:t>culturel</a:t>
            </a:r>
            <a:r>
              <a:rPr lang="en-US" sz="1800" dirty="0" smtClean="0">
                <a:latin typeface="Calibri" pitchFamily="34" charset="0"/>
              </a:rPr>
              <a:t>)</a:t>
            </a:r>
            <a:endParaRPr lang="en-US" sz="1800" dirty="0" smtClean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48196" y="100208"/>
            <a:ext cx="70438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Faites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Partie</a:t>
            </a:r>
            <a:r>
              <a:rPr lang="en-US" sz="2400" b="1" i="1" dirty="0" smtClean="0"/>
              <a:t> du Plus Grand </a:t>
            </a:r>
            <a:r>
              <a:rPr lang="en-US" sz="2400" b="1" i="1" dirty="0" err="1" smtClean="0"/>
              <a:t>Evènement</a:t>
            </a:r>
            <a:r>
              <a:rPr lang="en-US" sz="2400" b="1" i="1" dirty="0" smtClean="0"/>
              <a:t> sur le </a:t>
            </a:r>
            <a:r>
              <a:rPr lang="en-US" sz="2400" b="1" i="1" dirty="0" err="1" smtClean="0"/>
              <a:t>Cajou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en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Afrique</a:t>
            </a:r>
            <a:r>
              <a:rPr lang="en-US" sz="2400" b="1" i="1" dirty="0" smtClean="0"/>
              <a:t>!!!</a:t>
            </a:r>
            <a:endParaRPr lang="en-US" sz="2400" b="1" i="1" dirty="0" smtClean="0"/>
          </a:p>
          <a:p>
            <a:r>
              <a:rPr lang="en-US" sz="2400" b="1" i="1" dirty="0" smtClean="0"/>
              <a:t>18 -21 September, 2017</a:t>
            </a:r>
          </a:p>
          <a:p>
            <a:r>
              <a:rPr lang="en-US" sz="2400" b="1" i="1" dirty="0" err="1" smtClean="0"/>
              <a:t>Cotonou</a:t>
            </a:r>
            <a:r>
              <a:rPr lang="en-US" sz="2400" b="1" i="1" dirty="0" smtClean="0"/>
              <a:t> </a:t>
            </a:r>
            <a:r>
              <a:rPr lang="en-US" sz="2400" b="1" i="1" dirty="0" smtClean="0"/>
              <a:t>- Benin</a:t>
            </a:r>
            <a:endParaRPr lang="en-US" sz="2400" b="1" i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884" y="2912147"/>
            <a:ext cx="2042936" cy="15043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F:\ACA new\B - Annual Conference\B - 09 Benin Sep 2012\Promotion\pictures\2011-09-21 ACA Conference-1730-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/>
          <a:srcRect l="28178"/>
          <a:stretch>
            <a:fillRect/>
          </a:stretch>
        </p:blipFill>
        <p:spPr bwMode="auto">
          <a:xfrm>
            <a:off x="9845523" y="1012636"/>
            <a:ext cx="2007156" cy="14585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3" descr="F:\ACA new\B - Annual Conference\B - 09 Benin Sep 2012\Promotion\pictures\2011-09-21 ACA Conference-1667-1.jp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84622" y="4772847"/>
            <a:ext cx="2102411" cy="14024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218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635" y="2944949"/>
            <a:ext cx="5869576" cy="391305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751830"/>
            <a:ext cx="6374675" cy="424978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35337" cy="373780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697" y="46988"/>
            <a:ext cx="6940731" cy="462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790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943" y="2416629"/>
            <a:ext cx="6662057" cy="44413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800" dirty="0" smtClean="0"/>
              <a:t>TRANSFORMATION DE NCB EN AFRIQUE</a:t>
            </a:r>
            <a:r>
              <a:rPr lang="fr-FR" sz="3800" dirty="0"/>
              <a:t> </a:t>
            </a:r>
            <a:r>
              <a:rPr lang="fr-FR" sz="3800" dirty="0" smtClean="0"/>
              <a:t>OPPORTUNITIES </a:t>
            </a:r>
            <a:r>
              <a:rPr lang="fr-FR" sz="3800" dirty="0" smtClean="0"/>
              <a:t>&amp;CHALLENGES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46111" y="1960242"/>
            <a:ext cx="8946541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CAJOU DES SAVANES –SA (CASA .SA ) Cote d’Ivoire 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fr-FR" sz="2800" dirty="0" smtClean="0"/>
              <a:t>Présentation de </a:t>
            </a:r>
            <a:r>
              <a:rPr lang="fr-FR" sz="2800" dirty="0" smtClean="0"/>
              <a:t>CASA .SA </a:t>
            </a:r>
          </a:p>
          <a:p>
            <a:pPr marL="457200" indent="-457200">
              <a:buFont typeface="Wingdings 3" charset="2"/>
              <a:buAutoNum type="arabicPeriod"/>
            </a:pPr>
            <a:r>
              <a:rPr lang="fr-FR" sz="2800" dirty="0" smtClean="0"/>
              <a:t>Opportunités</a:t>
            </a:r>
            <a:endParaRPr lang="fr-FR" sz="2800" dirty="0"/>
          </a:p>
          <a:p>
            <a:pPr marL="0" indent="0">
              <a:buNone/>
            </a:pPr>
            <a:r>
              <a:rPr lang="fr-FR" sz="2800" dirty="0" smtClean="0"/>
              <a:t>3.	Challenges </a:t>
            </a:r>
            <a:endParaRPr lang="fr-FR" sz="2800" dirty="0"/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05" y="5709327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87" y="4883539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87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4486" y="2699657"/>
            <a:ext cx="6237513" cy="415834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04293" y="563418"/>
            <a:ext cx="8946541" cy="547229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CAJOU DES SAVANES –SA (CASA .SA ) Cote d’Ivoire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CREE en 2014 par  </a:t>
            </a:r>
            <a:r>
              <a:rPr lang="fr-FR" dirty="0" smtClean="0"/>
              <a:t>IVOIRE COTON SA  ( 40% </a:t>
            </a:r>
            <a:r>
              <a:rPr lang="fr-FR" dirty="0" smtClean="0"/>
              <a:t>de part de marché du Coton en </a:t>
            </a:r>
            <a:r>
              <a:rPr lang="fr-FR" dirty="0" smtClean="0"/>
              <a:t>Cote d’Ivoire ) </a:t>
            </a:r>
            <a:r>
              <a:rPr lang="fr-FR" dirty="0" smtClean="0"/>
              <a:t>afin de permettre aux cultivateurs du coton d’augmenter leur revenu net</a:t>
            </a: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Basé sur l’analyse du marché et les tendances croissantes dans la production du cajou en CIV qui est devenue le premier producteur mondial de NCB (700.000 tonnes en 2015)</a:t>
            </a: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Vision était de contribuer au développement de la région Nord-Ouest d’Ivoire Coton et  de s’aligner à la </a:t>
            </a:r>
            <a:r>
              <a:rPr lang="fr-F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vision IPS afin d’ajouter de la valeur à la matière première</a:t>
            </a:r>
            <a:endParaRPr lang="fr-FR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L’Objectif était également de créer de l’emploi et de réussir dans le business de l’agro-alimentaire</a:t>
            </a:r>
            <a:endParaRPr lang="fr-FR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dirty="0" smtClean="0"/>
              <a:t>Le plan d’affaires initial était basé sur la capacité de transformation de 5000 TM de NCB, ce qui a rapidement </a:t>
            </a:r>
            <a:r>
              <a:rPr lang="fr-FR" dirty="0"/>
              <a:t>a</a:t>
            </a:r>
            <a:r>
              <a:rPr lang="fr-FR" dirty="0" smtClean="0"/>
              <a:t>ugmenté à 10000 TM de NCB d’ici 2020</a:t>
            </a:r>
            <a:endParaRPr lang="fr-FR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Label ACA Janvier  </a:t>
            </a:r>
            <a:r>
              <a:rPr lang="fr-FR" dirty="0" smtClean="0"/>
              <a:t>2016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Audit WALMART </a:t>
            </a:r>
            <a:r>
              <a:rPr lang="fr-FR" dirty="0" smtClean="0"/>
              <a:t>SCAN </a:t>
            </a:r>
            <a:r>
              <a:rPr lang="fr-FR" dirty="0" smtClean="0"/>
              <a:t>en</a:t>
            </a:r>
            <a:r>
              <a:rPr lang="fr-FR" dirty="0" smtClean="0"/>
              <a:t> </a:t>
            </a:r>
            <a:r>
              <a:rPr lang="fr-FR" dirty="0" err="1" smtClean="0"/>
              <a:t>Decembre</a:t>
            </a:r>
            <a:r>
              <a:rPr lang="fr-FR" dirty="0" smtClean="0"/>
              <a:t> </a:t>
            </a:r>
            <a:r>
              <a:rPr lang="fr-FR" dirty="0" smtClean="0"/>
              <a:t>2016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dirty="0" smtClean="0"/>
              <a:t>Etre</a:t>
            </a:r>
            <a:r>
              <a:rPr lang="fr-FR" dirty="0" smtClean="0"/>
              <a:t> certifié </a:t>
            </a:r>
            <a:r>
              <a:rPr lang="fr-FR" dirty="0" smtClean="0"/>
              <a:t>BRC </a:t>
            </a:r>
            <a:r>
              <a:rPr lang="fr-FR" dirty="0" smtClean="0"/>
              <a:t>d’ici le premier trimestre de </a:t>
            </a:r>
            <a:r>
              <a:rPr lang="fr-FR" dirty="0" smtClean="0"/>
              <a:t>2017 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05" y="5709327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87" y="4883539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8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35" y="1233536"/>
            <a:ext cx="5195055" cy="3463370"/>
          </a:xfrm>
          <a:prstGeom prst="rect">
            <a:avLst/>
          </a:prstGeom>
        </p:spPr>
      </p:pic>
      <p:pic>
        <p:nvPicPr>
          <p:cNvPr id="7" name="Content Placeholder 3" descr="Capture d’écran 2015-08-31 à 10.11.29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" b="272"/>
          <a:stretch>
            <a:fillRect/>
          </a:stretch>
        </p:blipFill>
        <p:spPr>
          <a:xfrm>
            <a:off x="0" y="4647741"/>
            <a:ext cx="5264726" cy="2123169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1" y="295564"/>
            <a:ext cx="10606089" cy="987136"/>
          </a:xfrm>
        </p:spPr>
        <p:txBody>
          <a:bodyPr/>
          <a:lstStyle/>
          <a:p>
            <a:pPr algn="ctr"/>
            <a:r>
              <a:rPr lang="fr-CA" sz="2800" b="1" dirty="0" smtClean="0"/>
              <a:t> </a:t>
            </a:r>
            <a:r>
              <a:rPr lang="fr-CA" sz="3600" b="1" dirty="0" smtClean="0"/>
              <a:t>P</a:t>
            </a:r>
            <a:r>
              <a:rPr lang="fr-CA" sz="3600" b="1" dirty="0" smtClean="0"/>
              <a:t>roduction Mondiale de NCB  </a:t>
            </a:r>
            <a:r>
              <a:rPr lang="fr-CA" sz="2800" b="1" dirty="0" smtClean="0"/>
              <a:t/>
            </a:r>
            <a:br>
              <a:rPr lang="fr-CA" sz="2800" b="1" dirty="0" smtClean="0"/>
            </a:br>
            <a:r>
              <a:rPr lang="fr-CA" sz="2400" b="1" dirty="0" smtClean="0"/>
              <a:t>Côte d’Ivoire </a:t>
            </a:r>
            <a:r>
              <a:rPr lang="fr-CA" sz="2400" b="1" dirty="0" smtClean="0"/>
              <a:t>en 1</a:t>
            </a:r>
            <a:r>
              <a:rPr lang="fr-CA" sz="2400" b="1" baseline="30000" dirty="0" smtClean="0"/>
              <a:t>ère</a:t>
            </a:r>
            <a:r>
              <a:rPr lang="fr-CA" sz="2400" b="1" dirty="0" smtClean="0"/>
              <a:t> Position</a:t>
            </a:r>
            <a:r>
              <a:rPr lang="fr-CA" sz="2400" b="1" dirty="0" smtClean="0"/>
              <a:t>, mais moins de 10% transformé localement</a:t>
            </a:r>
            <a:r>
              <a:rPr lang="fr-CA" sz="2400" b="1" dirty="0" smtClean="0"/>
              <a:t/>
            </a:r>
            <a:br>
              <a:rPr lang="fr-CA" sz="2400" b="1" dirty="0" smtClean="0"/>
            </a:br>
            <a:r>
              <a:rPr lang="fr-CA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source ICA  2016 )</a:t>
            </a:r>
            <a:endParaRPr lang="fr-CA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9416561"/>
              </p:ext>
            </p:extLst>
          </p:nvPr>
        </p:nvGraphicFramePr>
        <p:xfrm>
          <a:off x="723105" y="1721457"/>
          <a:ext cx="10375900" cy="3223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602" y="5709327"/>
            <a:ext cx="1030313" cy="82912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438870" y="5197218"/>
            <a:ext cx="969348" cy="51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0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" y="2558"/>
            <a:ext cx="12070080" cy="6706986"/>
          </a:xfrm>
          <a:prstGeom prst="rect">
            <a:avLst/>
          </a:prstGeom>
        </p:spPr>
      </p:pic>
      <p:pic>
        <p:nvPicPr>
          <p:cNvPr id="3" name="Picture 2" descr="Consommation Mondiale de Cajou Cha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123" y="1908175"/>
            <a:ext cx="10475105" cy="3568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38150" y="6916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602" y="5592755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3602" y="5083695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23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7099" y="147782"/>
            <a:ext cx="4848683" cy="6692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152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427" y="2290354"/>
            <a:ext cx="6090195" cy="456764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75201" y="602497"/>
            <a:ext cx="8946541" cy="501321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CAJOU DES SAVANES –SA (CASA .SA ) Cote d’Ivoire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r-FR" dirty="0"/>
              <a:t> </a:t>
            </a:r>
            <a:r>
              <a:rPr lang="fr-FR" sz="2400" b="1" u="sng" dirty="0" smtClean="0"/>
              <a:t>Opportunités </a:t>
            </a:r>
            <a:r>
              <a:rPr lang="fr-FR" sz="2400" dirty="0" smtClean="0"/>
              <a:t> </a:t>
            </a:r>
            <a:r>
              <a:rPr lang="fr-FR" sz="2400" dirty="0" smtClean="0"/>
              <a:t>: </a:t>
            </a:r>
            <a:r>
              <a:rPr lang="fr-FR" sz="2400" dirty="0" smtClean="0"/>
              <a:t>Disponibilités des NCB (1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producteur mondial), marché en demande, bon prix des amandes, </a:t>
            </a:r>
            <a:r>
              <a:rPr lang="fr-FR" sz="2400" dirty="0" err="1" smtClean="0"/>
              <a:t>Politiqued</a:t>
            </a:r>
            <a:r>
              <a:rPr lang="fr-FR" sz="2400" dirty="0" smtClean="0"/>
              <a:t> Gouvernementales afin d’encourager la transformation locale, de fortes politiques gouvernementales (SIETTA 2016, </a:t>
            </a:r>
            <a:r>
              <a:rPr lang="fr-FR" sz="2400" dirty="0" smtClean="0"/>
              <a:t>Primes de 400FCFA payée/</a:t>
            </a:r>
            <a:r>
              <a:rPr lang="fr-FR" sz="2400" dirty="0" err="1" smtClean="0"/>
              <a:t>kgs</a:t>
            </a:r>
            <a:r>
              <a:rPr lang="fr-FR" sz="2400" dirty="0" smtClean="0"/>
              <a:t> équivalent à 80 FCFA/</a:t>
            </a:r>
            <a:r>
              <a:rPr lang="fr-FR" sz="2400" dirty="0" err="1" smtClean="0"/>
              <a:t>kgs</a:t>
            </a:r>
            <a:r>
              <a:rPr lang="fr-FR" sz="2400" dirty="0" smtClean="0"/>
              <a:t> de NCB exportées)</a:t>
            </a:r>
            <a:endParaRPr lang="fr-FR" sz="24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La Cote d’Ivoire héberge le CCIC </a:t>
            </a:r>
            <a:r>
              <a:rPr lang="fr-FR" sz="2100" dirty="0" smtClean="0"/>
              <a:t>( </a:t>
            </a:r>
            <a:r>
              <a:rPr lang="fr-FR" sz="2100" dirty="0" smtClean="0"/>
              <a:t>plateforme gouvernementale lancée en 2016</a:t>
            </a:r>
            <a:r>
              <a:rPr lang="fr-FR" sz="2100" dirty="0" smtClean="0"/>
              <a:t>)</a:t>
            </a:r>
            <a:endParaRPr lang="fr-FR" sz="21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Sensibilisation sur les normes FDA</a:t>
            </a:r>
            <a:r>
              <a:rPr lang="fr-FR" sz="2100" dirty="0" smtClean="0"/>
              <a:t> </a:t>
            </a:r>
            <a:r>
              <a:rPr lang="fr-FR" sz="2100" dirty="0" smtClean="0"/>
              <a:t>et la </a:t>
            </a:r>
            <a:r>
              <a:rPr lang="fr-FR" sz="2100" dirty="0" smtClean="0"/>
              <a:t>certification </a:t>
            </a:r>
            <a:endParaRPr lang="fr-FR" sz="21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Bonnes Pratiques et expertises</a:t>
            </a:r>
            <a:endParaRPr lang="fr-FR" sz="21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Actionnaires Motivés</a:t>
            </a:r>
            <a:endParaRPr lang="fr-FR" sz="21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b="1" u="sng" dirty="0" err="1" smtClean="0"/>
              <a:t>Challlenges</a:t>
            </a:r>
            <a:r>
              <a:rPr lang="fr-FR" sz="2400" b="1" u="sng" dirty="0" smtClean="0"/>
              <a:t> :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Très forte </a:t>
            </a:r>
            <a:r>
              <a:rPr lang="fr-FR" sz="2100" dirty="0" smtClean="0"/>
              <a:t>compétition avec les exportateurs de NCB</a:t>
            </a:r>
            <a:endParaRPr lang="fr-FR" sz="2100" dirty="0" smtClean="0"/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Prix des NCB payés par les NCB à prix élevés et attrayants vs Prix offerts par les transformateurs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Coûts de production élevés </a:t>
            </a:r>
            <a:r>
              <a:rPr lang="fr-FR" sz="2100" dirty="0" smtClean="0"/>
              <a:t>( </a:t>
            </a:r>
            <a:r>
              <a:rPr lang="fr-FR" sz="2100" dirty="0" smtClean="0"/>
              <a:t>main d’</a:t>
            </a:r>
            <a:r>
              <a:rPr lang="fr-FR" sz="2100" dirty="0" err="1" smtClean="0"/>
              <a:t>oeuvre</a:t>
            </a:r>
            <a:r>
              <a:rPr lang="fr-FR" sz="2100" dirty="0" smtClean="0"/>
              <a:t>, électricité, taxes, logistiques  </a:t>
            </a:r>
            <a:r>
              <a:rPr lang="fr-FR" sz="2100" dirty="0" smtClean="0"/>
              <a:t>)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fr-FR" sz="2100" dirty="0" smtClean="0"/>
              <a:t>M</a:t>
            </a:r>
            <a:r>
              <a:rPr lang="fr-FR" sz="2100" dirty="0" smtClean="0"/>
              <a:t>arché local faible </a:t>
            </a:r>
            <a:r>
              <a:rPr lang="fr-FR" sz="2100" dirty="0" smtClean="0"/>
              <a:t>( </a:t>
            </a:r>
            <a:r>
              <a:rPr lang="fr-FR" sz="2100" dirty="0" smtClean="0"/>
              <a:t>grades Non AFI qui ont le même coût de production)</a:t>
            </a:r>
            <a:endParaRPr lang="fr-FR" sz="21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r-FR" sz="2400" dirty="0" smtClean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endParaRPr lang="fr-FR" dirty="0" smtClean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9677" y="5204955"/>
            <a:ext cx="9239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08005" y="5709327"/>
            <a:ext cx="1030313" cy="82912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38487" y="4883539"/>
            <a:ext cx="969348" cy="61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479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205154"/>
              </p:ext>
            </p:extLst>
          </p:nvPr>
        </p:nvGraphicFramePr>
        <p:xfrm>
          <a:off x="211017" y="464231"/>
          <a:ext cx="11788724" cy="6147584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3046220"/>
                <a:gridCol w="1457084"/>
                <a:gridCol w="1457084"/>
                <a:gridCol w="1457084"/>
                <a:gridCol w="1457084"/>
                <a:gridCol w="1457084"/>
                <a:gridCol w="1457084"/>
              </a:tblGrid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 smtClean="0">
                          <a:effectLst/>
                        </a:rPr>
                        <a:t> 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2015 estimé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 smtClean="0">
                          <a:effectLst/>
                        </a:rPr>
                        <a:t>2016 Budget  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2017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2018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2019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b="1" u="none" strike="noStrike" dirty="0">
                          <a:effectLst/>
                        </a:rPr>
                        <a:t> 2020 BP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Quantité noix brute achetée (kg)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1 </a:t>
                      </a:r>
                      <a:r>
                        <a:rPr lang="fr-FR" sz="1400" u="none" strike="noStrike" dirty="0">
                          <a:effectLst/>
                        </a:rPr>
                        <a:t>959 773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 </a:t>
                      </a:r>
                      <a:r>
                        <a:rPr lang="fr-FR" sz="1400" u="none" strike="noStrike" dirty="0">
                          <a:effectLst/>
                        </a:rPr>
                        <a:t>2</a:t>
                      </a:r>
                      <a:r>
                        <a:rPr lang="fr-FR" sz="1400" u="none" strike="noStrike" dirty="0" smtClean="0">
                          <a:effectLst/>
                        </a:rPr>
                        <a:t>00 </a:t>
                      </a:r>
                      <a:r>
                        <a:rPr lang="fr-FR" sz="1400" u="none" strike="noStrike" dirty="0">
                          <a:effectLst/>
                        </a:rPr>
                        <a:t>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7 500 </a:t>
                      </a:r>
                      <a:r>
                        <a:rPr lang="fr-FR" sz="1400" u="none" strike="noStrike" dirty="0">
                          <a:effectLst/>
                        </a:rPr>
                        <a:t>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10 </a:t>
                      </a:r>
                      <a:r>
                        <a:rPr lang="fr-FR" sz="1400" u="none" strike="noStrike" dirty="0">
                          <a:effectLst/>
                        </a:rPr>
                        <a:t>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10 </a:t>
                      </a:r>
                      <a:r>
                        <a:rPr lang="fr-FR" sz="1400" u="none" strike="noStrike" dirty="0">
                          <a:effectLst/>
                        </a:rPr>
                        <a:t>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10 </a:t>
                      </a:r>
                      <a:r>
                        <a:rPr lang="fr-FR" sz="1400" u="none" strike="noStrike" dirty="0">
                          <a:effectLst/>
                        </a:rPr>
                        <a:t>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Prix unitaire achat (</a:t>
                      </a:r>
                      <a:r>
                        <a:rPr lang="fr-FR" sz="1400" b="1" u="none" strike="noStrike" dirty="0" err="1">
                          <a:effectLst/>
                        </a:rPr>
                        <a:t>fcfa</a:t>
                      </a:r>
                      <a:r>
                        <a:rPr lang="fr-FR" sz="1400" b="1" u="none" strike="noStrike" dirty="0">
                          <a:effectLst/>
                        </a:rPr>
                        <a:t>/kg)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530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r-FR" sz="1400" u="none" strike="noStrike" dirty="0" smtClean="0">
                          <a:effectLst/>
                        </a:rPr>
                        <a:t>530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500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KOR </a:t>
                      </a:r>
                      <a:r>
                        <a:rPr lang="fr-FR" sz="1400" b="1" u="none" strike="noStrike" dirty="0" smtClean="0">
                          <a:effectLst/>
                        </a:rPr>
                        <a:t>(</a:t>
                      </a:r>
                      <a:r>
                        <a:rPr lang="fr-FR" sz="1400" b="1" u="none" strike="noStrike" dirty="0" err="1" smtClean="0">
                          <a:effectLst/>
                        </a:rPr>
                        <a:t>Kernel</a:t>
                      </a:r>
                      <a:r>
                        <a:rPr lang="fr-FR" sz="1400" b="1" u="none" strike="noStrike" baseline="0" dirty="0" smtClean="0">
                          <a:effectLst/>
                        </a:rPr>
                        <a:t> Output Ratio) (</a:t>
                      </a:r>
                      <a:r>
                        <a:rPr lang="fr-FR" sz="1400" b="1" u="none" strike="noStrike" baseline="0" dirty="0" err="1" smtClean="0">
                          <a:effectLst/>
                        </a:rPr>
                        <a:t>lbs</a:t>
                      </a:r>
                      <a:r>
                        <a:rPr lang="fr-FR" sz="1400" b="1" u="none" strike="noStrike" baseline="0" dirty="0" smtClean="0">
                          <a:effectLst/>
                        </a:rPr>
                        <a:t>/sac 80 kg)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45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47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           </a:t>
                      </a:r>
                      <a:r>
                        <a:rPr lang="fr-FR" sz="1400" u="none" strike="noStrike" dirty="0" smtClean="0">
                          <a:effectLst/>
                        </a:rPr>
                        <a:t>48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Production amande (kg)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712 757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941 600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1 500 000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Quantité amande vendue </a:t>
                      </a:r>
                      <a:r>
                        <a:rPr lang="fr-FR" sz="1400" b="1" u="none" strike="noStrike" dirty="0" smtClean="0">
                          <a:effectLst/>
                        </a:rPr>
                        <a:t>(kg)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           759 367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928 780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1 500 000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2 000 000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Prix de vente moyen </a:t>
                      </a:r>
                      <a:r>
                        <a:rPr lang="fr-FR" sz="1400" b="1" u="none" strike="noStrike" dirty="0" smtClean="0">
                          <a:effectLst/>
                        </a:rPr>
                        <a:t>(</a:t>
                      </a:r>
                      <a:r>
                        <a:rPr lang="fr-FR" sz="1400" b="1" u="none" strike="noStrike" dirty="0" err="1" smtClean="0">
                          <a:effectLst/>
                        </a:rPr>
                        <a:t>fcfa</a:t>
                      </a:r>
                      <a:r>
                        <a:rPr lang="fr-FR" sz="1400" b="1" u="none" strike="noStrike" dirty="0" smtClean="0">
                          <a:effectLst/>
                        </a:rPr>
                        <a:t>/kg)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3 </a:t>
                      </a:r>
                      <a:r>
                        <a:rPr lang="fr-FR" sz="1400" u="none" strike="noStrike" dirty="0">
                          <a:effectLst/>
                        </a:rPr>
                        <a:t>979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4 532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768448"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b="1" u="none" strike="noStrike" dirty="0">
                          <a:effectLst/>
                        </a:rPr>
                        <a:t> </a:t>
                      </a:r>
                      <a:r>
                        <a:rPr lang="fr-FR" sz="1400" b="1" u="none" strike="noStrike" dirty="0" smtClean="0">
                          <a:effectLst/>
                        </a:rPr>
                        <a:t>Chiffre </a:t>
                      </a:r>
                      <a:r>
                        <a:rPr lang="fr-FR" sz="1400" b="1" u="none" strike="noStrike" dirty="0">
                          <a:effectLst/>
                        </a:rPr>
                        <a:t>d'affaire (</a:t>
                      </a:r>
                      <a:r>
                        <a:rPr lang="fr-FR" sz="1400" b="1" u="none" strike="noStrike" dirty="0" err="1">
                          <a:effectLst/>
                        </a:rPr>
                        <a:t>fcfa</a:t>
                      </a:r>
                      <a:r>
                        <a:rPr lang="fr-FR" sz="1400" b="1" u="none" strike="noStrike" dirty="0">
                          <a:effectLst/>
                        </a:rPr>
                        <a:t>) </a:t>
                      </a:r>
                      <a:endParaRPr lang="fr-F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    3 021 438 454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 4</a:t>
                      </a:r>
                      <a:r>
                        <a:rPr lang="fr-FR" sz="1400" u="none" strike="noStrike" baseline="0" dirty="0" smtClean="0">
                          <a:effectLst/>
                        </a:rPr>
                        <a:t> 208</a:t>
                      </a:r>
                      <a:r>
                        <a:rPr lang="fr-FR" sz="1400" u="none" strike="noStrike" dirty="0" smtClean="0">
                          <a:effectLst/>
                        </a:rPr>
                        <a:t> 933 205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6 794 400 000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9 059 200 000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9 059 200 000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 smtClean="0">
                          <a:effectLst/>
                        </a:rPr>
                        <a:t>     9 059 200 000   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13374"/>
          </a:xfrm>
        </p:spPr>
        <p:txBody>
          <a:bodyPr/>
          <a:lstStyle/>
          <a:p>
            <a:pPr algn="ctr"/>
            <a:r>
              <a:rPr lang="fr-FR" dirty="0" smtClean="0"/>
              <a:t>CLIENTS 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777999" y="1202592"/>
            <a:ext cx="744437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2015-2016: * Clients directs | ** Clients indirects</a:t>
            </a: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5" name="Picture 6" descr="logo_intersnac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12" y="1828908"/>
            <a:ext cx="1524423" cy="838433"/>
          </a:xfrm>
          <a:prstGeom prst="rect">
            <a:avLst/>
          </a:prstGeom>
        </p:spPr>
      </p:pic>
      <p:pic>
        <p:nvPicPr>
          <p:cNvPr id="6" name="Picture 7" descr="kraft_logo-new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07" y="1823172"/>
            <a:ext cx="2250208" cy="843828"/>
          </a:xfrm>
          <a:prstGeom prst="rect">
            <a:avLst/>
          </a:prstGeom>
        </p:spPr>
      </p:pic>
      <p:pic>
        <p:nvPicPr>
          <p:cNvPr id="7" name="Picture 9" descr="WholeFoods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21" y="5050536"/>
            <a:ext cx="1180279" cy="1172463"/>
          </a:xfrm>
          <a:prstGeom prst="rect">
            <a:avLst/>
          </a:prstGeom>
        </p:spPr>
      </p:pic>
      <p:pic>
        <p:nvPicPr>
          <p:cNvPr id="8" name="Picture 10" descr="téléchargement.jpe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3" y="2814113"/>
            <a:ext cx="1556944" cy="500587"/>
          </a:xfrm>
          <a:prstGeom prst="rect">
            <a:avLst/>
          </a:prstGeom>
        </p:spPr>
      </p:pic>
      <p:pic>
        <p:nvPicPr>
          <p:cNvPr id="9" name="Picture 3" descr="CaroNut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9878" y="2693744"/>
            <a:ext cx="828822" cy="698393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0" name="Picture 8" descr="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212" y="1934993"/>
            <a:ext cx="1706614" cy="38910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12" descr="téléchargement (1).jpe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25" y="2779321"/>
            <a:ext cx="959775" cy="5374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18034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683000" y="27686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340600" y="27178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61000" y="1778000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8394700" y="17907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46300" y="2819400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782280" y="4161692"/>
            <a:ext cx="584102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i="1" dirty="0" smtClean="0">
                <a:solidFill>
                  <a:srgbClr val="FAF1D4"/>
                </a:solidFill>
              </a:rPr>
              <a:t>2017:  </a:t>
            </a:r>
            <a:r>
              <a:rPr lang="fr-FR" sz="2000" i="1" dirty="0" smtClean="0">
                <a:solidFill>
                  <a:srgbClr val="FAF1D4"/>
                </a:solidFill>
              </a:rPr>
              <a:t>Utilisateurs Finaux Ciblés</a:t>
            </a:r>
            <a:r>
              <a:rPr lang="fr-FR" sz="2000" i="1" dirty="0" smtClean="0">
                <a:solidFill>
                  <a:srgbClr val="FAF1D4"/>
                </a:solidFill>
              </a:rPr>
              <a:t> </a:t>
            </a:r>
            <a:endParaRPr lang="fr-FR" sz="2000" i="1" dirty="0" smtClean="0">
              <a:solidFill>
                <a:srgbClr val="FAF1D4"/>
              </a:solidFill>
            </a:endParaRPr>
          </a:p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78000" y="5067300"/>
            <a:ext cx="2882900" cy="1130300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31201" y="2755900"/>
            <a:ext cx="3035300" cy="5715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569700" y="26670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05900" y="1892300"/>
            <a:ext cx="1717386" cy="43180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1036300" y="1790700"/>
            <a:ext cx="282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067300" y="5054600"/>
            <a:ext cx="2418048" cy="1187562"/>
          </a:xfrm>
          <a:prstGeom prst="rect">
            <a:avLst/>
          </a:prstGeom>
          <a:solidFill>
            <a:schemeClr val="accent4">
              <a:lumMod val="20000"/>
              <a:lumOff val="80000"/>
              <a:alpha val="39000"/>
            </a:schemeClr>
          </a:solidFill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96200" y="5067300"/>
            <a:ext cx="2743200" cy="546100"/>
          </a:xfrm>
          <a:prstGeom prst="rect">
            <a:avLst/>
          </a:prstGeom>
          <a:solidFill>
            <a:schemeClr val="accent4">
              <a:lumMod val="20000"/>
              <a:lumOff val="80000"/>
              <a:alpha val="16000"/>
            </a:schemeClr>
          </a:solidFill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558928" y="5065888"/>
            <a:ext cx="1252072" cy="118251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83100" y="2819400"/>
            <a:ext cx="787400" cy="52145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295900" y="2781300"/>
            <a:ext cx="380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**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445500" y="5676900"/>
            <a:ext cx="1415759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1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16465</TotalTime>
  <Words>733</Words>
  <Application>Microsoft Office PowerPoint</Application>
  <PresentationFormat>Widescreen</PresentationFormat>
  <Paragraphs>129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Century Gothic</vt:lpstr>
      <vt:lpstr>Wingdings</vt:lpstr>
      <vt:lpstr>Wingdings 3</vt:lpstr>
      <vt:lpstr>Ion</vt:lpstr>
      <vt:lpstr>TRANSFORMATION DES NCB EN AFRIQUE CHALLENGES &amp; OPPORTUNITES  CAJOU DES   SAVANES  COTE D’IVOIRE   </vt:lpstr>
      <vt:lpstr>TRANSFORMATION DE NCB EN AFRIQUE OPPORTUNITIES &amp;CHALLENGES </vt:lpstr>
      <vt:lpstr> </vt:lpstr>
      <vt:lpstr> Production Mondiale de NCB   Côte d’Ivoire en 1ère Position, mais moins de 10% transformé localement ( source ICA  2016 )</vt:lpstr>
      <vt:lpstr>PowerPoint Presentation</vt:lpstr>
      <vt:lpstr>PowerPoint Presentation</vt:lpstr>
      <vt:lpstr> </vt:lpstr>
      <vt:lpstr>PowerPoint Presentation</vt:lpstr>
      <vt:lpstr>CLIENTS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Cajou des savanes</dc:title>
  <dc:creator>David KOFFI</dc:creator>
  <cp:lastModifiedBy>HI</cp:lastModifiedBy>
  <cp:revision>598</cp:revision>
  <cp:lastPrinted>2015-09-03T11:45:51Z</cp:lastPrinted>
  <dcterms:created xsi:type="dcterms:W3CDTF">2015-07-15T21:39:25Z</dcterms:created>
  <dcterms:modified xsi:type="dcterms:W3CDTF">2017-02-26T22:31:44Z</dcterms:modified>
</cp:coreProperties>
</file>