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946900" cy="4394200"/>
  <p:notesSz cx="6946900" cy="43942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KKHOQ+CenturyGothic-Bold" panose="020B0604020202020204" charset="0"/>
      <p:regular r:id="rId15"/>
    </p:embeddedFont>
    <p:embeddedFont>
      <p:font typeface="IJVPME+Calibri,Bold" panose="020B0604020202020204" charset="0"/>
      <p:regular r:id="rId16"/>
    </p:embeddedFont>
    <p:embeddedFont>
      <p:font typeface="LDNJFB+Calibri-BoldItalic" panose="020B0604020202020204" charset="0"/>
      <p:regular r:id="rId17"/>
    </p:embeddedFont>
    <p:embeddedFont>
      <p:font typeface="COMIOM+Calibri-Italic" panose="020B0604020202020204" charset="0"/>
      <p:regular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342" y="-22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175" y="241300"/>
            <a:ext cx="6943725" cy="390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40400" y="334757"/>
            <a:ext cx="651599" cy="259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5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IJVPME+Calibri,Bold"/>
                <a:cs typeface="IJVPME+Calibri,Bold"/>
              </a:rPr>
              <a:t>OrganizedBy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61482" y="1051762"/>
            <a:ext cx="2511088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750" dirty="0" smtClean="0">
                <a:solidFill>
                  <a:srgbClr val="4F6228"/>
                </a:solidFill>
                <a:latin typeface="HVLLGS+Calibri"/>
                <a:cs typeface="HVLLGS+Calibri"/>
              </a:rPr>
              <a:t>Transformation</a:t>
            </a:r>
            <a:endParaRPr sz="2750" dirty="0">
              <a:solidFill>
                <a:srgbClr val="4F6228"/>
              </a:solidFill>
              <a:latin typeface="HVLLGS+Calibri"/>
              <a:cs typeface="HVLLGS+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6265" y="1470862"/>
            <a:ext cx="2358482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750" dirty="0" smtClean="0">
                <a:solidFill>
                  <a:srgbClr val="4F6228"/>
                </a:solidFill>
                <a:latin typeface="HVLLGS+Calibri"/>
                <a:cs typeface="HVLLGS+Calibri"/>
              </a:rPr>
              <a:t>Du Cajou en Afrique</a:t>
            </a:r>
            <a:endParaRPr sz="2750" dirty="0">
              <a:solidFill>
                <a:srgbClr val="4F6228"/>
              </a:solidFill>
              <a:latin typeface="HVLLGS+Calibri"/>
              <a:cs typeface="HVLLGS+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400" y="1566657"/>
            <a:ext cx="652888" cy="259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5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FFFFFF"/>
                </a:solidFill>
                <a:latin typeface="IJVPME+Calibri,Bold"/>
                <a:cs typeface="IJVPME+Calibri,Bold"/>
              </a:rPr>
              <a:t>Title Sponsor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59353" y="1611110"/>
            <a:ext cx="831291" cy="259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5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FFFFFF"/>
                </a:solidFill>
                <a:latin typeface="IJVPME+Calibri,Bold"/>
                <a:cs typeface="IJVPME+Calibri,Bold"/>
              </a:rPr>
              <a:t>PlatinumSponsor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64003" y="1883605"/>
            <a:ext cx="2799842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6"/>
              </a:lnSpc>
              <a:spcBef>
                <a:spcPts val="0"/>
              </a:spcBef>
              <a:spcAft>
                <a:spcPts val="0"/>
              </a:spcAft>
            </a:pPr>
            <a:endParaRPr lang="fr-FR" sz="2750" dirty="0" smtClean="0">
              <a:solidFill>
                <a:srgbClr val="4F6228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3356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 err="1" smtClean="0">
                <a:solidFill>
                  <a:srgbClr val="4F6228"/>
                </a:solidFill>
                <a:latin typeface="HVLLGS+Calibri"/>
                <a:cs typeface="HVLLGS+Calibri"/>
              </a:rPr>
              <a:t>Opportunit</a:t>
            </a:r>
            <a:r>
              <a:rPr lang="fr-FR" sz="2750" dirty="0" smtClean="0">
                <a:solidFill>
                  <a:srgbClr val="4F6228"/>
                </a:solidFill>
                <a:latin typeface="HVLLGS+Calibri"/>
                <a:cs typeface="HVLLGS+Calibri"/>
              </a:rPr>
              <a:t>é</a:t>
            </a:r>
            <a:r>
              <a:rPr sz="2750" dirty="0" smtClean="0">
                <a:solidFill>
                  <a:srgbClr val="4F6228"/>
                </a:solidFill>
                <a:latin typeface="HVLLGS+Calibri"/>
                <a:cs typeface="HVLLGS+Calibri"/>
              </a:rPr>
              <a:t>s </a:t>
            </a:r>
            <a:r>
              <a:rPr sz="2750" dirty="0">
                <a:solidFill>
                  <a:srgbClr val="4F6228"/>
                </a:solidFill>
                <a:latin typeface="HVLLGS+Calibri"/>
                <a:cs typeface="HVLLGS+Calibri"/>
              </a:rPr>
              <a:t>&amp;</a:t>
            </a:r>
          </a:p>
          <a:p>
            <a:pPr marL="0" marR="0">
              <a:lnSpc>
                <a:spcPts val="3356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4F6228"/>
                </a:solidFill>
                <a:latin typeface="HVLLGS+Calibri"/>
                <a:cs typeface="HVLLGS+Calibri"/>
              </a:rPr>
              <a:t>Challenges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7750" y="3821211"/>
            <a:ext cx="388075" cy="276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VLLGS+Calibri"/>
                <a:cs typeface="HVLLGS+Calibri"/>
              </a:rPr>
              <a:t>09-11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01871" y="3821211"/>
            <a:ext cx="762958" cy="276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VLLGS+Calibri"/>
                <a:cs typeface="HVLLGS+Calibri"/>
              </a:rPr>
              <a:t>February, 2017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75150" y="3833911"/>
            <a:ext cx="1335488" cy="276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HVLLGS+Calibri"/>
                <a:cs typeface="HVLLGS+Calibri"/>
              </a:rPr>
              <a:t>Grand Copthorne, Singapore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34950"/>
            <a:ext cx="69469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469658"/>
            <a:ext cx="1211448" cy="70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FFFFFF"/>
                </a:solidFill>
                <a:latin typeface="IJVPME+Calibri,Bold"/>
                <a:cs typeface="IJVPME+Calibri,Bold"/>
              </a:rPr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1470" y="1145269"/>
            <a:ext cx="540442" cy="200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3249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3249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8317" y="1131577"/>
            <a:ext cx="6385472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IJVPME+Calibri,Bold"/>
                <a:cs typeface="IJVPME+Calibri,Bold"/>
              </a:rPr>
              <a:t>Introduction</a:t>
            </a:r>
          </a:p>
          <a:p>
            <a:pPr marL="0" marR="0">
              <a:lnSpc>
                <a:spcPts val="3249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Quatre Présentations de </a:t>
            </a:r>
            <a:r>
              <a:rPr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5 minute</a:t>
            </a:r>
            <a:r>
              <a:rPr lang="fr-FR"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s</a:t>
            </a:r>
            <a:endParaRPr sz="2300" dirty="0">
              <a:solidFill>
                <a:srgbClr val="FFFFFF"/>
              </a:solidFill>
              <a:latin typeface="IJVPME+Calibri,Bold"/>
              <a:cs typeface="IJVPME+Calibri,Bold"/>
            </a:endParaRP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 err="1" smtClean="0">
                <a:solidFill>
                  <a:srgbClr val="FFFFFF"/>
                </a:solidFill>
                <a:latin typeface="IJVPME+Calibri,Bold"/>
                <a:cs typeface="IJVPME+Calibri,Bold"/>
              </a:rPr>
              <a:t>Moderat</a:t>
            </a:r>
            <a:r>
              <a:rPr lang="fr-FR" sz="2300" dirty="0" err="1" smtClean="0">
                <a:solidFill>
                  <a:srgbClr val="FFFFFF"/>
                </a:solidFill>
                <a:latin typeface="IJVPME+Calibri,Bold"/>
                <a:cs typeface="IJVPME+Calibri,Bold"/>
              </a:rPr>
              <a:t>eur</a:t>
            </a:r>
            <a:r>
              <a:rPr lang="fr-FR"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 </a:t>
            </a:r>
            <a:r>
              <a:rPr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Q/</a:t>
            </a:r>
            <a:r>
              <a:rPr lang="fr-FR"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R</a:t>
            </a:r>
            <a:r>
              <a:rPr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 </a:t>
            </a:r>
            <a:r>
              <a:rPr lang="fr-FR"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avec les Panélistes</a:t>
            </a:r>
            <a:r>
              <a:rPr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 </a:t>
            </a:r>
            <a:r>
              <a:rPr sz="2300" dirty="0">
                <a:solidFill>
                  <a:srgbClr val="FFFFFF"/>
                </a:solidFill>
                <a:latin typeface="IJVPME+Calibri,Bold"/>
                <a:cs typeface="IJVPME+Calibri,Bold"/>
              </a:rPr>
              <a:t>--- 15 mins.</a:t>
            </a:r>
          </a:p>
          <a:p>
            <a:pPr marL="0" marR="0">
              <a:lnSpc>
                <a:spcPts val="3249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IJVPME+Calibri,Bold"/>
                <a:cs typeface="IJVPME+Calibri,Bold"/>
              </a:rPr>
              <a:t>Audience </a:t>
            </a:r>
            <a:r>
              <a:rPr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Q/</a:t>
            </a:r>
            <a:r>
              <a:rPr lang="fr-FR"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R</a:t>
            </a:r>
            <a:r>
              <a:rPr sz="2300" dirty="0" smtClean="0">
                <a:solidFill>
                  <a:srgbClr val="FFFFFF"/>
                </a:solidFill>
                <a:latin typeface="IJVPME+Calibri,Bold"/>
                <a:cs typeface="IJVPME+Calibri,Bold"/>
              </a:rPr>
              <a:t> </a:t>
            </a:r>
            <a:r>
              <a:rPr sz="2300" dirty="0">
                <a:solidFill>
                  <a:srgbClr val="FFFFFF"/>
                </a:solidFill>
                <a:latin typeface="IJVPME+Calibri,Bold"/>
                <a:cs typeface="IJVPME+Calibri,Bold"/>
              </a:rPr>
              <a:t>--- 15 minutes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8902" y="3928557"/>
            <a:ext cx="802086" cy="24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HVLLGS+Calibri"/>
                <a:cs typeface="HVLLGS+Calibri"/>
              </a:rPr>
              <a:t>Your company logo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98800" y="3915854"/>
            <a:ext cx="877232" cy="24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HVLLGS+Calibri"/>
                <a:cs typeface="HVLLGS+Calibri"/>
              </a:rPr>
              <a:t>09-11 February, 2017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02692" y="3915854"/>
            <a:ext cx="178407" cy="24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HVLLGS+Calibri"/>
                <a:cs typeface="HVLLGS+Calibri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241300"/>
            <a:ext cx="6946900" cy="391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250" y="310908"/>
            <a:ext cx="2993467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50" dirty="0" smtClean="0">
                <a:solidFill>
                  <a:srgbClr val="4E6128"/>
                </a:solidFill>
                <a:latin typeface="COMIOM+Calibri-Italic"/>
                <a:cs typeface="COMIOM+Calibri-Italic"/>
              </a:rPr>
              <a:t>Ss</a:t>
            </a:r>
            <a:r>
              <a:rPr sz="2050" dirty="0" err="1" smtClean="0">
                <a:solidFill>
                  <a:srgbClr val="4E6128"/>
                </a:solidFill>
                <a:latin typeface="COMIOM+Calibri-Italic"/>
                <a:cs typeface="COMIOM+Calibri-Italic"/>
              </a:rPr>
              <a:t>peaker</a:t>
            </a:r>
            <a:r>
              <a:rPr lang="fr-FR" sz="2050" dirty="0" smtClean="0">
                <a:solidFill>
                  <a:srgbClr val="4E6128"/>
                </a:solidFill>
                <a:latin typeface="COMIOM+Calibri-Italic"/>
                <a:cs typeface="COMIOM+Calibri-Italic"/>
              </a:rPr>
              <a:t>s</a:t>
            </a:r>
            <a:endParaRPr sz="2050" dirty="0">
              <a:solidFill>
                <a:srgbClr val="4E6128"/>
              </a:solidFill>
              <a:latin typeface="COMIOM+Calibri-Italic"/>
              <a:cs typeface="COMIOM+Calibri-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800" y="689173"/>
            <a:ext cx="3992149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Mr Vasudev Barkur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Export Trading Group, </a:t>
            </a:r>
            <a:r>
              <a:rPr sz="1600" dirty="0">
                <a:solidFill>
                  <a:srgbClr val="0000FF"/>
                </a:solidFill>
                <a:latin typeface="HVLLGS+Calibri"/>
                <a:cs typeface="HVLLGS+Calibri"/>
              </a:rPr>
              <a:t> www.etgworld.com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Groupe Agro-Industriel Diversifié</a:t>
            </a:r>
            <a:endParaRPr sz="160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9800" y="1565473"/>
            <a:ext cx="495164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Qualifi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é dans le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Commerce 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et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 C</a:t>
            </a:r>
            <a:r>
              <a:rPr lang="fr-FR" sz="160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omptable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 Agréé</a:t>
            </a:r>
            <a:endParaRPr sz="160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800" y="1857573"/>
            <a:ext cx="509429" cy="552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57622" y="1857573"/>
            <a:ext cx="332008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Ans  d’</a:t>
            </a:r>
            <a:r>
              <a:rPr sz="160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exp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é</a:t>
            </a:r>
            <a:r>
              <a:rPr sz="160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rience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 dans le cajou</a:t>
            </a:r>
            <a:endParaRPr sz="160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9800" y="2143333"/>
            <a:ext cx="4006443" cy="1141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Responsable du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ETG Cashew Desk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Directeur Exécutif au Conseil de 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ET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G</a:t>
            </a:r>
            <a:endParaRPr sz="160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Transformation du Cajou en Afrique de l’Est et de l’Ouest</a:t>
            </a:r>
            <a:endParaRPr sz="160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8800" y="3915854"/>
            <a:ext cx="337254" cy="24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HVLLGS+Calibri"/>
                <a:cs typeface="HVLLGS+Calibri"/>
              </a:rPr>
              <a:t>09-11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14844" y="3915854"/>
            <a:ext cx="661188" cy="24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HVLLGS+Calibri"/>
                <a:cs typeface="HVLLGS+Calibri"/>
              </a:rPr>
              <a:t>February, 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26950" y="241300"/>
            <a:ext cx="6946900" cy="391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238120" y="-15677"/>
            <a:ext cx="867384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                                    Johanna ADOTEVI , CAJOU DES 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SAVANES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 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SA </a:t>
            </a: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, Cote d’Ivoire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9250" y="310908"/>
            <a:ext cx="2993467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 smtClean="0">
                <a:solidFill>
                  <a:srgbClr val="4E6128"/>
                </a:solidFill>
                <a:latin typeface="COMIOM+Calibri-Italic"/>
                <a:cs typeface="COMIOM+Calibri-Italic"/>
              </a:rPr>
              <a:t>speakers</a:t>
            </a:r>
            <a:endParaRPr sz="2050" dirty="0">
              <a:solidFill>
                <a:srgbClr val="4E6128"/>
              </a:solidFill>
              <a:latin typeface="COMIOM+Calibri-Italic"/>
              <a:cs typeface="COMIOM+Calibri-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8300" y="1162248"/>
            <a:ext cx="375939" cy="823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3250" y="1152723"/>
            <a:ext cx="5481033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Directrice Commerciale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, </a:t>
            </a: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24 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ans dans les affaires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.</a:t>
            </a:r>
            <a:endParaRPr sz="160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Se décrit comme motivée, travailleuse et orientée vers ses objectifs</a:t>
            </a:r>
            <a:endParaRPr sz="160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9234" y="1987748"/>
            <a:ext cx="375939" cy="1408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35160" y="1978223"/>
            <a:ext cx="4968608" cy="1141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Transforme 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3000 t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m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de cajou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p.a. 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f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ondée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in 2013.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Directrice Commerciale</a:t>
            </a:r>
            <a:r>
              <a:rPr lang="fr-FR" sz="1600" dirty="0">
                <a:solidFill>
                  <a:srgbClr val="000000"/>
                </a:solidFill>
                <a:latin typeface="HVLLGS+Calibri"/>
                <a:cs typeface="HVLLGS+Calibri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de </a:t>
            </a:r>
            <a:r>
              <a:rPr sz="160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Coton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HVLLGS+Calibri"/>
                <a:cs typeface="HVLLGS+Calibri"/>
              </a:rPr>
              <a:t>Ivoire</a:t>
            </a: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et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VLLGS+Calibri"/>
                <a:cs typeface="HVLLGS+Calibri"/>
              </a:rPr>
              <a:t>Faso Coton.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Expert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e en Logistiques, </a:t>
            </a: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Expédition et Entreposage</a:t>
            </a:r>
            <a:r>
              <a:rPr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.</a:t>
            </a:r>
            <a:endParaRPr sz="160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HVLLGS+Calibri"/>
                <a:cs typeface="HVLLGS+Calibri"/>
              </a:rPr>
              <a:t>Membre du Comité Exécutif de l’ACA</a:t>
            </a:r>
            <a:endParaRPr sz="160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8800" y="3915854"/>
            <a:ext cx="337254" cy="24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HVLLGS+Calibri"/>
                <a:cs typeface="HVLLGS+Calibri"/>
              </a:rPr>
              <a:t>09-11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14844" y="3915854"/>
            <a:ext cx="661188" cy="24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HVLLGS+Calibri"/>
                <a:cs typeface="HVLLGS+Calibri"/>
              </a:rPr>
              <a:t>February, 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11663"/>
            <a:ext cx="6946900" cy="393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49250" y="310908"/>
            <a:ext cx="3069786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FFFFFF"/>
                </a:solidFill>
                <a:latin typeface="LDNJFB+Calibri-BoldItalic"/>
                <a:cs typeface="LDNJFB+Calibri-BoldItalic"/>
              </a:rPr>
              <a:t>Introducing </a:t>
            </a:r>
            <a:r>
              <a:rPr sz="2050" dirty="0" smtClean="0">
                <a:solidFill>
                  <a:srgbClr val="FFFFFF"/>
                </a:solidFill>
                <a:latin typeface="LDNJFB+Calibri-BoldItalic"/>
                <a:cs typeface="LDNJFB+Calibri-BoldItalic"/>
              </a:rPr>
              <a:t>our </a:t>
            </a:r>
            <a:r>
              <a:rPr sz="2050" dirty="0">
                <a:solidFill>
                  <a:srgbClr val="FFFFFF"/>
                </a:solidFill>
                <a:latin typeface="LDNJFB+Calibri-BoldItalic"/>
                <a:cs typeface="LDNJFB+Calibri-BoldItalic"/>
              </a:rPr>
              <a:t>speakers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98800" y="3915854"/>
            <a:ext cx="337254" cy="24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HVLLGS+Calibri"/>
                <a:cs typeface="HVLLGS+Calibri"/>
              </a:rPr>
              <a:t>09-11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14844" y="3915854"/>
            <a:ext cx="661188" cy="24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HVLLGS+Calibri"/>
                <a:cs typeface="HVLLGS+Calibri"/>
              </a:rPr>
              <a:t>February, 2017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02692" y="3915854"/>
            <a:ext cx="178407" cy="24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4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HVLLGS+Calibri"/>
                <a:cs typeface="HVLLGS+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175" y="241300"/>
            <a:ext cx="6943725" cy="390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3850" y="456958"/>
            <a:ext cx="2993467" cy="70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4E6128"/>
                </a:solidFill>
                <a:latin typeface="COMIOM+Calibri-Italic"/>
                <a:cs typeface="COMIOM+Calibri-Italic"/>
              </a:rPr>
              <a:t>Introducing our speakers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97100" y="1133673"/>
            <a:ext cx="1821404" cy="552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JVPME+Calibri,Bold"/>
                <a:cs typeface="IJVPME+Calibri,Bold"/>
              </a:rPr>
              <a:t>Ms. Shiru Mwangi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97100" y="1384498"/>
            <a:ext cx="375939" cy="531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57460" y="1374973"/>
            <a:ext cx="3588177" cy="50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JVPME+Calibri,Bold"/>
                <a:cs typeface="IJVPME+Calibri,Bold"/>
              </a:rPr>
              <a:t>&gt;18 </a:t>
            </a:r>
            <a:r>
              <a:rPr lang="fr-FR"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ans d’</a:t>
            </a:r>
            <a:r>
              <a:rPr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experience </a:t>
            </a:r>
            <a:r>
              <a:rPr lang="fr-FR"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en entreprise et Investissement</a:t>
            </a:r>
            <a:endParaRPr sz="1600" dirty="0">
              <a:solidFill>
                <a:srgbClr val="000000"/>
              </a:solidFill>
              <a:latin typeface="IJVPME+Calibri,Bold"/>
              <a:cs typeface="IJVPME+Calibri,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7100" y="1873458"/>
            <a:ext cx="375939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srgbClr val="000000"/>
              </a:solidFill>
              <a:latin typeface="DTCSLL+Arial"/>
              <a:cs typeface="DTCSLL+Arial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DTCSLL+Arial"/>
                <a:cs typeface="DTCSLL+Arial"/>
              </a:rPr>
              <a:t>*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57460" y="1863933"/>
            <a:ext cx="4529651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JVPME+Calibri,Bold"/>
                <a:cs typeface="IJVPME+Calibri,Bold"/>
              </a:rPr>
              <a:t>Focus </a:t>
            </a:r>
            <a:r>
              <a:rPr lang="fr-FR"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sur les prêts, marchés et financement de projet</a:t>
            </a:r>
            <a:endParaRPr sz="1600" dirty="0">
              <a:solidFill>
                <a:srgbClr val="000000"/>
              </a:solidFill>
              <a:latin typeface="IJVPME+Calibri,Bold"/>
              <a:cs typeface="IJVPME+Calibri,Bold"/>
            </a:endParaRPr>
          </a:p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Connaissance Régionale </a:t>
            </a:r>
            <a:r>
              <a:rPr lang="fr-FR" sz="1600" smtClean="0">
                <a:solidFill>
                  <a:srgbClr val="000000"/>
                </a:solidFill>
                <a:latin typeface="IJVPME+Calibri,Bold"/>
                <a:cs typeface="IJVPME+Calibri,Bold"/>
              </a:rPr>
              <a:t>de l’Afrique </a:t>
            </a:r>
            <a:r>
              <a:rPr lang="fr-FR"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de l’Est</a:t>
            </a:r>
            <a:endParaRPr sz="1600" dirty="0">
              <a:solidFill>
                <a:srgbClr val="000000"/>
              </a:solidFill>
              <a:latin typeface="IJVPME+Calibri,Bold"/>
              <a:cs typeface="IJVPME+Calibri,Bold"/>
            </a:endParaRPr>
          </a:p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JVPME+Calibri,Bold"/>
                <a:cs typeface="IJVPME+Calibri,Bold"/>
              </a:rPr>
              <a:t>5 </a:t>
            </a:r>
            <a:r>
              <a:rPr lang="fr-FR"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ans d’</a:t>
            </a:r>
            <a:r>
              <a:rPr sz="1600" dirty="0" err="1" smtClean="0">
                <a:solidFill>
                  <a:srgbClr val="000000"/>
                </a:solidFill>
                <a:latin typeface="IJVPME+Calibri,Bold"/>
                <a:cs typeface="IJVPME+Calibri,Bold"/>
              </a:rPr>
              <a:t>exp</a:t>
            </a:r>
            <a:r>
              <a:rPr lang="fr-FR"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é</a:t>
            </a:r>
            <a:r>
              <a:rPr sz="1600" dirty="0" err="1" smtClean="0">
                <a:solidFill>
                  <a:srgbClr val="000000"/>
                </a:solidFill>
                <a:latin typeface="IJVPME+Calibri,Bold"/>
                <a:cs typeface="IJVPME+Calibri,Bold"/>
              </a:rPr>
              <a:t>rience</a:t>
            </a:r>
            <a:r>
              <a:rPr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comme Investisseur en industrie agro-alimentaire</a:t>
            </a:r>
            <a:r>
              <a:rPr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.</a:t>
            </a:r>
            <a:endParaRPr sz="1600" dirty="0">
              <a:solidFill>
                <a:srgbClr val="000000"/>
              </a:solidFill>
              <a:latin typeface="IJVPME+Calibri,Bold"/>
              <a:cs typeface="IJVPME+Calibri,Bold"/>
            </a:endParaRPr>
          </a:p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IJVPME+Calibri,Bold"/>
                <a:cs typeface="IJVPME+Calibri,Bold"/>
              </a:rPr>
              <a:t>Investissements dans le cajou dans 8 pays Africains</a:t>
            </a:r>
            <a:endParaRPr sz="1600" dirty="0">
              <a:solidFill>
                <a:srgbClr val="000000"/>
              </a:solidFill>
              <a:latin typeface="IJVPME+Calibri,Bold"/>
              <a:cs typeface="IJVPME+Calibri,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500" y="3334816"/>
            <a:ext cx="4454008" cy="731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705753"/>
                </a:solidFill>
                <a:latin typeface="DTCSLL+Arial"/>
                <a:cs typeface="DTCSLL+Arial"/>
              </a:rPr>
              <a:t>responsAbility Investments  AG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9200" y="3879881"/>
            <a:ext cx="267611" cy="36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HVLLGS+Calibri"/>
                <a:cs typeface="HVLLGS+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3891" y="241300"/>
            <a:ext cx="6943725" cy="390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3950" y="553789"/>
            <a:ext cx="189045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350" b="1" dirty="0" smtClean="0">
                <a:solidFill>
                  <a:srgbClr val="000000"/>
                </a:solidFill>
                <a:latin typeface="NKKHOQ+CenturyGothic-Bold"/>
                <a:cs typeface="NKKHOQ+CenturyGothic-Bold"/>
              </a:rPr>
              <a:t>Cashew World</a:t>
            </a:r>
            <a:r>
              <a:rPr sz="1350" b="1" dirty="0" smtClean="0">
                <a:solidFill>
                  <a:srgbClr val="000000"/>
                </a:solidFill>
                <a:latin typeface="NKKHOQ+CenturyGothic-Bold"/>
                <a:cs typeface="NKKHOQ+CenturyGothic-Bold"/>
              </a:rPr>
              <a:t> </a:t>
            </a:r>
            <a:r>
              <a:rPr sz="1350" b="1" dirty="0">
                <a:solidFill>
                  <a:srgbClr val="000000"/>
                </a:solidFill>
                <a:latin typeface="NKKHOQ+CenturyGothic-Bold"/>
                <a:cs typeface="NKKHOQ+CenturyGothic-Bold"/>
              </a:rPr>
              <a:t>2017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4950" y="628581"/>
            <a:ext cx="246710" cy="50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2586" y="647378"/>
            <a:ext cx="1328656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Demande en hausse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H</a:t>
            </a:r>
            <a:r>
              <a:rPr lang="fr-FR" sz="105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aute</a:t>
            </a: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 Dépendance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du</a:t>
            </a:r>
            <a:r>
              <a:rPr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HVLLGS+Calibri"/>
                <a:cs typeface="HVLLGS+Calibri"/>
              </a:rPr>
              <a:t>Vietnam</a:t>
            </a:r>
          </a:p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Besoin croissants en sécurité </a:t>
            </a:r>
          </a:p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Préoccupations liées à l’environnement et la RSE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0700" y="780981"/>
            <a:ext cx="246710" cy="66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33690" y="774731"/>
            <a:ext cx="1297534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Déficit de l’offre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>
                <a:solidFill>
                  <a:srgbClr val="000000"/>
                </a:solidFill>
                <a:latin typeface="HVLLGS+Calibri"/>
                <a:cs typeface="HVLLGS+Calibri"/>
              </a:rPr>
              <a:t>P</a:t>
            </a:r>
            <a:r>
              <a:rPr sz="105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roduction</a:t>
            </a: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 Faible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Depend</a:t>
            </a:r>
            <a:r>
              <a:rPr lang="fr-FR" sz="105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ance</a:t>
            </a: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 sur les NCB importées</a:t>
            </a:r>
          </a:p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Conformité aux Normes Alimentaires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950" y="1098493"/>
            <a:ext cx="246710" cy="66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00700" y="1409646"/>
            <a:ext cx="246710" cy="349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94350" y="1841431"/>
            <a:ext cx="246710" cy="66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59450" y="1835181"/>
            <a:ext cx="110313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Coûts à la hausse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5698" y="1993934"/>
            <a:ext cx="125176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Problèmes main d’</a:t>
            </a:r>
            <a:r>
              <a:rPr lang="fr-FR" sz="105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oeuvre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C</a:t>
            </a:r>
            <a:r>
              <a:rPr sz="105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ons</a:t>
            </a:r>
            <a:r>
              <a:rPr lang="fr-FR" sz="105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omma</a:t>
            </a:r>
            <a:r>
              <a:rPr sz="105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tion</a:t>
            </a: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 très grandissante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900" y="2101781"/>
            <a:ext cx="246710" cy="50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8276" y="1981077"/>
            <a:ext cx="1484974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Baisse de </a:t>
            </a:r>
            <a:r>
              <a:rPr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Production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F</a:t>
            </a:r>
            <a:r>
              <a:rPr lang="fr-FR" sz="105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ermeture</a:t>
            </a: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 des Usines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600" y="2698681"/>
            <a:ext cx="246710" cy="349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2298" y="2692431"/>
            <a:ext cx="114492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Insuffisance </a:t>
            </a:r>
            <a:r>
              <a:rPr lang="fr-FR" sz="105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Transf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33690" y="2692431"/>
            <a:ext cx="1296144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Commerce de NCB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Perte de Traçabilité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Volatilit</a:t>
            </a: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é et Spéculation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5098" y="2851184"/>
            <a:ext cx="1170331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 err="1" smtClean="0">
                <a:solidFill>
                  <a:srgbClr val="000000"/>
                </a:solidFill>
                <a:latin typeface="HVLLGS+Calibri"/>
                <a:cs typeface="HVLLGS+Calibri"/>
              </a:rPr>
              <a:t>Opportunit</a:t>
            </a: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é de croissance</a:t>
            </a:r>
          </a:p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Besoin de Service financier et d’amélioration des capacités</a:t>
            </a:r>
            <a:r>
              <a:rPr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.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4343" y="2857434"/>
            <a:ext cx="246710" cy="501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8600" y="3009840"/>
            <a:ext cx="246710" cy="666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94343" y="3327346"/>
            <a:ext cx="246710" cy="349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DTCSLL+Arial"/>
                <a:cs typeface="DTCSLL+Arial"/>
              </a:rPr>
              <a:t>•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651894" y="3321095"/>
            <a:ext cx="119674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latin typeface="HVLLGS+Calibri"/>
                <a:cs typeface="HVLLGS+Calibri"/>
              </a:rPr>
              <a:t>Empreinte Carbone</a:t>
            </a:r>
            <a:endParaRPr sz="105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29200" y="3879881"/>
            <a:ext cx="267611" cy="36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HVLLGS+Calibri"/>
                <a:cs typeface="HVLLGS+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175" y="241300"/>
            <a:ext cx="6943725" cy="390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9194" y="482358"/>
            <a:ext cx="4298809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50" dirty="0" smtClean="0">
                <a:solidFill>
                  <a:srgbClr val="000000"/>
                </a:solidFill>
                <a:latin typeface="HVLLGS+Calibri"/>
                <a:cs typeface="HVLLGS+Calibri"/>
              </a:rPr>
              <a:t>Perspectives pour l’Offre/Demande</a:t>
            </a:r>
            <a:endParaRPr sz="2050"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952738"/>
            <a:ext cx="2897411" cy="172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0"/>
              </a:lnSpc>
              <a:spcBef>
                <a:spcPts val="0"/>
              </a:spcBef>
              <a:spcAft>
                <a:spcPts val="0"/>
              </a:spcAft>
            </a:pPr>
            <a:r>
              <a:rPr sz="500" dirty="0">
                <a:solidFill>
                  <a:srgbClr val="000000"/>
                </a:solidFill>
                <a:latin typeface="IJVPME+Calibri,Bold"/>
                <a:cs typeface="IJVPME+Calibri,Bold"/>
              </a:rPr>
              <a:t>Based on research conducted   on  behalf of  Competitive   Cashew Initiative   and The World  Bank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175" y="241300"/>
            <a:ext cx="6943725" cy="390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3090" y="279158"/>
            <a:ext cx="5832648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HVLLGS+Calibri"/>
                <a:cs typeface="HVLLGS+Calibri"/>
              </a:rPr>
              <a:t>L’Afrique est la région avec une croissance de la production</a:t>
            </a:r>
            <a:endParaRPr dirty="0">
              <a:solidFill>
                <a:srgbClr val="000000"/>
              </a:solidFill>
              <a:latin typeface="HVLLGS+Calibri"/>
              <a:cs typeface="HVLLGS+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397</Words>
  <Application>Microsoft Office PowerPoint</Application>
  <PresentationFormat>Custom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HVLLGS+Calibri</vt:lpstr>
      <vt:lpstr>Calibri</vt:lpstr>
      <vt:lpstr>NKKHOQ+CenturyGothic-Bold</vt:lpstr>
      <vt:lpstr>IJVPME+Calibri,Bold</vt:lpstr>
      <vt:lpstr>DTCSLL+Arial</vt:lpstr>
      <vt:lpstr>LDNJFB+Calibri-BoldItalic</vt:lpstr>
      <vt:lpstr>COMIOM+Calibri-Italic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Geekette</dc:creator>
  <cp:lastModifiedBy>HI</cp:lastModifiedBy>
  <cp:revision>9</cp:revision>
  <dcterms:modified xsi:type="dcterms:W3CDTF">2017-02-26T21:23:12Z</dcterms:modified>
</cp:coreProperties>
</file>