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8" r:id="rId3"/>
    <p:sldId id="319" r:id="rId4"/>
    <p:sldId id="298" r:id="rId5"/>
    <p:sldId id="289" r:id="rId6"/>
    <p:sldId id="323" r:id="rId7"/>
    <p:sldId id="321" r:id="rId8"/>
    <p:sldId id="306" r:id="rId9"/>
    <p:sldId id="305" r:id="rId10"/>
    <p:sldId id="303" r:id="rId11"/>
    <p:sldId id="311" r:id="rId12"/>
    <p:sldId id="312" r:id="rId13"/>
    <p:sldId id="330" r:id="rId14"/>
    <p:sldId id="314" r:id="rId15"/>
    <p:sldId id="315" r:id="rId16"/>
    <p:sldId id="326" r:id="rId17"/>
    <p:sldId id="325" r:id="rId18"/>
    <p:sldId id="331" r:id="rId19"/>
    <p:sldId id="324" r:id="rId20"/>
    <p:sldId id="327" r:id="rId21"/>
    <p:sldId id="328" r:id="rId22"/>
    <p:sldId id="329" r:id="rId23"/>
    <p:sldId id="295" r:id="rId24"/>
    <p:sldId id="297" r:id="rId25"/>
    <p:sldId id="296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 autoAdjust="0"/>
    <p:restoredTop sz="94638" autoAdjust="0"/>
  </p:normalViewPr>
  <p:slideViewPr>
    <p:cSldViewPr>
      <p:cViewPr varScale="1">
        <p:scale>
          <a:sx n="27" d="100"/>
          <a:sy n="27" d="100"/>
        </p:scale>
        <p:origin x="82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-7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C%20Reddy\Desktop\Phase-2%20Final\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Production 2016</a:t>
            </a:r>
          </a:p>
          <a:p>
            <a:pPr>
              <a:defRPr/>
            </a:pPr>
            <a:r>
              <a:rPr lang="en-US"/>
              <a:t>Installed Vs Actual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Sheet1!$P$30</c:f>
              <c:strCache>
                <c:ptCount val="1"/>
                <c:pt idx="0">
                  <c:v>Installed Capacity(MT)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Sheet1!$Q$29:$AB$29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Sheet1!$Q$30:$AB$30</c:f>
              <c:numCache>
                <c:formatCode>General</c:formatCode>
                <c:ptCount val="12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</c:numCache>
            </c:numRef>
          </c:val>
        </c:ser>
        <c:ser>
          <c:idx val="1"/>
          <c:order val="1"/>
          <c:tx>
            <c:strRef>
              <c:f>Sheet1!$P$31</c:f>
              <c:strCache>
                <c:ptCount val="1"/>
                <c:pt idx="0">
                  <c:v>Actual tonnage (MT)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Sheet1!$Q$29:$AB$29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Sheet1!$Q$31:$AB$31</c:f>
              <c:numCache>
                <c:formatCode>General</c:formatCode>
                <c:ptCount val="12"/>
                <c:pt idx="0">
                  <c:v>107</c:v>
                </c:pt>
                <c:pt idx="1">
                  <c:v>142</c:v>
                </c:pt>
                <c:pt idx="2">
                  <c:v>187</c:v>
                </c:pt>
                <c:pt idx="3">
                  <c:v>220</c:v>
                </c:pt>
                <c:pt idx="4">
                  <c:v>250</c:v>
                </c:pt>
                <c:pt idx="5">
                  <c:v>261</c:v>
                </c:pt>
                <c:pt idx="6">
                  <c:v>264</c:v>
                </c:pt>
                <c:pt idx="7">
                  <c:v>330</c:v>
                </c:pt>
                <c:pt idx="8">
                  <c:v>384</c:v>
                </c:pt>
                <c:pt idx="9" formatCode="0">
                  <c:v>408.5</c:v>
                </c:pt>
                <c:pt idx="10" formatCode="0">
                  <c:v>434.5</c:v>
                </c:pt>
                <c:pt idx="11" formatCode="0">
                  <c:v>501.68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8785512"/>
        <c:axId val="388780416"/>
      </c:barChart>
      <c:catAx>
        <c:axId val="388785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88780416"/>
        <c:crosses val="autoZero"/>
        <c:auto val="1"/>
        <c:lblAlgn val="ctr"/>
        <c:lblOffset val="100"/>
        <c:noMultiLvlLbl val="0"/>
      </c:catAx>
      <c:valAx>
        <c:axId val="388780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87855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0.03225</cdr:x>
      <cdr:y>0.30263</cdr:y>
    </cdr:from>
    <cdr:to>
      <cdr:x>0.95161</cdr:x>
      <cdr:y>0.31579</cdr:y>
    </cdr:to>
    <cdr:sp macro="" textlink="">
      <cdr:nvSpPr>
        <cdr:cNvPr id="5" name="Straight Arrow Connector 4"/>
        <cdr:cNvSpPr/>
      </cdr:nvSpPr>
      <cdr:spPr>
        <a:xfrm xmlns:a="http://schemas.openxmlformats.org/drawingml/2006/main">
          <a:off x="285720" y="1643074"/>
          <a:ext cx="8143932" cy="7143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0.37903</cdr:x>
      <cdr:y>0.28947</cdr:y>
    </cdr:from>
    <cdr:to>
      <cdr:x>0.62903</cdr:x>
      <cdr:y>0.34211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57554" y="1571636"/>
          <a:ext cx="221457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IN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Line Installed Capacity of 500 MT</a:t>
          </a:r>
          <a:endParaRPr lang="en-IN" sz="1800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EAA6-7018-4787-98ED-F3770DC4C0B9}" type="datetimeFigureOut">
              <a:rPr lang="en-US" smtClean="0"/>
              <a:pPr/>
              <a:t>2/9/2017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977E-5C86-42DF-877A-3387CC1F9A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4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2/9/2017</a:t>
            </a:fld>
            <a:endParaRPr lang="en-I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2/9/2017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2474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 descr="CASe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  <p:pic>
        <p:nvPicPr>
          <p:cNvPr id="7" name="Picture 6" descr="WCC-Logo-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92923" y="44624"/>
            <a:ext cx="1215581" cy="7252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29517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 advClick="0">
    <p:wipe dir="u"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809608" cy="1676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715008" y="1000108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Organised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2414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6248400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	</a:t>
            </a:r>
            <a:endParaRPr lang="en-US" sz="1400" dirty="0"/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500174"/>
            <a:ext cx="2796723" cy="285752"/>
          </a:xfrm>
          <a:prstGeom prst="rect">
            <a:avLst/>
          </a:prstGeom>
        </p:spPr>
      </p:pic>
      <p:pic>
        <p:nvPicPr>
          <p:cNvPr id="13" name="Picture 12" descr="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7" y="2786058"/>
            <a:ext cx="2214578" cy="510526"/>
          </a:xfrm>
          <a:prstGeom prst="rect">
            <a:avLst/>
          </a:prstGeom>
        </p:spPr>
      </p:pic>
      <p:pic>
        <p:nvPicPr>
          <p:cNvPr id="14" name="Picture 13" descr="PPTET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643183"/>
            <a:ext cx="1428760" cy="720424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9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1252" y="6257887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Grand </a:t>
            </a:r>
            <a:r>
              <a:rPr lang="en-IN" sz="1400" dirty="0" err="1"/>
              <a:t>Copthorne</a:t>
            </a:r>
            <a:r>
              <a:rPr lang="en-IN" sz="1400" dirty="0"/>
              <a:t>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10685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/>
              <a:t>RCN Processing in Africa: Opportunities and Challenges</a:t>
            </a:r>
            <a:r>
              <a:rPr lang="en-IN" sz="2800" dirty="0" smtClean="0">
                <a:solidFill>
                  <a:srgbClr val="FFC000"/>
                </a:solidFill>
              </a:rPr>
              <a:t> </a:t>
            </a:r>
            <a:endParaRPr lang="en-IN" sz="2800" dirty="0">
              <a:solidFill>
                <a:srgbClr val="FFC000"/>
              </a:solidFill>
            </a:endParaRPr>
          </a:p>
          <a:p>
            <a:pPr algn="ctr"/>
            <a:endParaRPr lang="en-IN" sz="2800" dirty="0" smtClean="0">
              <a:solidFill>
                <a:srgbClr val="FFC000"/>
              </a:solidFill>
            </a:endParaRPr>
          </a:p>
          <a:p>
            <a:pPr algn="ctr"/>
            <a:r>
              <a:rPr lang="en-IN" sz="2800" b="1" dirty="0" smtClean="0">
                <a:solidFill>
                  <a:srgbClr val="00B050"/>
                </a:solidFill>
              </a:rPr>
              <a:t>Mechanical Cashew Processing at FLUDOR-BENIN </a:t>
            </a:r>
            <a:r>
              <a:rPr lang="en-IN" sz="2400" b="1" dirty="0" smtClean="0">
                <a:solidFill>
                  <a:srgbClr val="00B050"/>
                </a:solidFill>
              </a:rPr>
              <a:t>S.A.</a:t>
            </a:r>
            <a:r>
              <a:rPr lang="en-IN" sz="3600" b="1" dirty="0" smtClean="0">
                <a:solidFill>
                  <a:srgbClr val="00B050"/>
                </a:solidFill>
              </a:rPr>
              <a:t> </a:t>
            </a:r>
            <a:endParaRPr lang="en-IN" sz="3600" b="1" dirty="0">
              <a:solidFill>
                <a:srgbClr val="00B050"/>
              </a:solidFill>
            </a:endParaRPr>
          </a:p>
          <a:p>
            <a:pPr algn="ctr"/>
            <a:r>
              <a:rPr lang="en-IN" sz="2400" b="1" dirty="0" smtClean="0">
                <a:solidFill>
                  <a:srgbClr val="0070C0"/>
                </a:solidFill>
              </a:rPr>
              <a:t>JC Reddy, Technical Head</a:t>
            </a:r>
          </a:p>
          <a:p>
            <a:pPr algn="ctr"/>
            <a:endParaRPr lang="en-IN" sz="3600" dirty="0" smtClean="0">
              <a:solidFill>
                <a:srgbClr val="FFC000"/>
              </a:solidFill>
            </a:endParaRPr>
          </a:p>
          <a:p>
            <a:pPr algn="ctr"/>
            <a:endParaRPr lang="en-IN" sz="2800" b="1" dirty="0" smtClean="0">
              <a:solidFill>
                <a:srgbClr val="00B050"/>
              </a:solidFill>
            </a:endParaRPr>
          </a:p>
          <a:p>
            <a:pPr algn="ctr"/>
            <a:endParaRPr lang="en-IN" sz="2800" b="1" dirty="0" smtClean="0">
              <a:solidFill>
                <a:srgbClr val="00B050"/>
              </a:solidFill>
            </a:endParaRPr>
          </a:p>
          <a:p>
            <a:pPr algn="ctr"/>
            <a:r>
              <a:rPr lang="en-IN" sz="2800" b="1" dirty="0" smtClean="0">
                <a:solidFill>
                  <a:srgbClr val="00B050"/>
                </a:solidFill>
              </a:rPr>
              <a:t> FLUDOR-BENIN S.A.                       </a:t>
            </a:r>
            <a:r>
              <a:rPr lang="en-IN" sz="2800" b="1" dirty="0" smtClean="0">
                <a:solidFill>
                  <a:schemeClr val="bg2">
                    <a:lumMod val="50000"/>
                  </a:schemeClr>
                </a:solidFill>
              </a:rPr>
              <a:t>VINK CORPORATION DMCC</a:t>
            </a:r>
            <a:endParaRPr lang="en-IN" sz="3600" dirty="0">
              <a:solidFill>
                <a:srgbClr val="FFC000"/>
              </a:solidFill>
            </a:endParaRPr>
          </a:p>
          <a:p>
            <a:pPr algn="ctr"/>
            <a:r>
              <a:rPr lang="en-IN" sz="2400" b="1" dirty="0" smtClean="0">
                <a:solidFill>
                  <a:srgbClr val="C00000"/>
                </a:solidFill>
              </a:rPr>
              <a:t>9</a:t>
            </a:r>
            <a:r>
              <a:rPr lang="en-IN" sz="2400" b="1" baseline="30000" dirty="0" smtClean="0">
                <a:solidFill>
                  <a:srgbClr val="C00000"/>
                </a:solidFill>
              </a:rPr>
              <a:t>th</a:t>
            </a:r>
            <a:r>
              <a:rPr lang="en-IN" sz="2400" b="1" dirty="0" smtClean="0">
                <a:solidFill>
                  <a:srgbClr val="C00000"/>
                </a:solidFill>
              </a:rPr>
              <a:t> Feb 2017</a:t>
            </a:r>
            <a:r>
              <a:rPr lang="en-IN" sz="3600" dirty="0" smtClean="0">
                <a:solidFill>
                  <a:srgbClr val="FFC000"/>
                </a:solidFill>
              </a:rPr>
              <a:t> </a:t>
            </a:r>
            <a:endParaRPr lang="en-IN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274545"/>
            <a:ext cx="1000132" cy="101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429132"/>
            <a:ext cx="169068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 descr="Image result for pd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Project Design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314" y="1168676"/>
            <a:ext cx="8858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WORKERS AVAILABILITY &amp; TRANSPORT</a:t>
            </a:r>
          </a:p>
          <a:p>
            <a:pPr marL="514350" indent="-514350"/>
            <a:r>
              <a:rPr lang="en-IN" sz="2800" b="1" dirty="0" smtClean="0"/>
              <a:t>1. Study on workers availability.</a:t>
            </a:r>
          </a:p>
          <a:p>
            <a:pPr marL="514350" indent="-514350"/>
            <a:r>
              <a:rPr lang="en-IN" sz="2800" b="1" dirty="0" smtClean="0"/>
              <a:t>2. Assess workers income levels</a:t>
            </a:r>
          </a:p>
          <a:p>
            <a:pPr marL="514350" indent="-514350"/>
            <a:r>
              <a:rPr lang="en-IN" sz="2800" b="1" dirty="0" smtClean="0"/>
              <a:t>3. Consider cultural challenges</a:t>
            </a:r>
          </a:p>
          <a:p>
            <a:pPr marL="514350" indent="-514350"/>
            <a:r>
              <a:rPr lang="en-IN" sz="2800" b="1" dirty="0" smtClean="0"/>
              <a:t>4. Minimise transportation</a:t>
            </a:r>
          </a:p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WORKER EFFICIENCY &amp; TRAINING </a:t>
            </a:r>
            <a:endParaRPr lang="en-IN" sz="2800" b="1" dirty="0" smtClean="0"/>
          </a:p>
          <a:p>
            <a:pPr marL="514350" indent="-514350">
              <a:buAutoNum type="arabicPeriod"/>
            </a:pPr>
            <a:r>
              <a:rPr lang="en-IN" sz="2800" b="1" dirty="0" smtClean="0"/>
              <a:t>Offline and online training  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Re-training &amp; alignment of low performers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Productive based compensation from day 1.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Incentive &amp; motivation for best performers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Brief local village heads on payments and performance </a:t>
            </a: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Project Design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785794"/>
            <a:ext cx="9159876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-32" y="5857892"/>
            <a:ext cx="921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IN" sz="2800" dirty="0" smtClean="0"/>
              <a:t>SCHEDULED CLEANING &amp; DE-GREASING ARE FUNDAMENTALS</a:t>
            </a: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Project Design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42" y="952103"/>
            <a:ext cx="8072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WORKERS HYGIENE &amp; FOOD SAFETY</a:t>
            </a:r>
          </a:p>
          <a:p>
            <a:pPr marL="514350" indent="-514350"/>
            <a:r>
              <a:rPr lang="en-IN" sz="2800" b="1" dirty="0" smtClean="0"/>
              <a:t>1. Isolation of toilets &amp; canteen</a:t>
            </a:r>
          </a:p>
          <a:p>
            <a:pPr marL="514350" indent="-514350"/>
            <a:r>
              <a:rPr lang="en-IN" sz="2800" b="1" dirty="0" smtClean="0"/>
              <a:t>2. Hand wash &amp; leg wash system</a:t>
            </a:r>
          </a:p>
          <a:p>
            <a:pPr marL="514350" indent="-514350"/>
            <a:r>
              <a:rPr lang="en-IN" sz="2800" b="1" dirty="0" smtClean="0"/>
              <a:t>3. Best of class toilet &amp; canteen / Change rooms </a:t>
            </a:r>
          </a:p>
          <a:p>
            <a:pPr marL="514350" indent="-514350"/>
            <a:r>
              <a:rPr lang="en-IN" sz="2800" b="1" dirty="0" smtClean="0"/>
              <a:t>5. Pest Control measures  </a:t>
            </a:r>
          </a:p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SAFETY, HEALTH &amp; ENVIRONMENTAL ISSUES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Addressed hand burning issues from day one 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Maintained health records 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Effective EMS for stacks, drainage, STP 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Health Centre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Comprehensive CCTV footage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High security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71414"/>
            <a:ext cx="7499768" cy="71438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BB222B"/>
                </a:solidFill>
              </a:rPr>
              <a:t>Safety &amp; Security-real time CCTV image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4872" y="3345420"/>
            <a:ext cx="42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INTERNAL  PLACE MONITORING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3345420"/>
            <a:ext cx="414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EXTERNAL SECURITY COVERAGE</a:t>
            </a:r>
            <a:endParaRPr lang="en-IN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78" y="785794"/>
            <a:ext cx="91268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3737701"/>
            <a:ext cx="9017697" cy="25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Project Design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282" y="1285860"/>
            <a:ext cx="8715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WORKERS CULTURAL SENSITIVITIES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Tested toilet &amp; wash room design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Food habits &amp; Canteen design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Local beliefs &amp; concerns on envious impacts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Design of uniform for convenient &amp; culture     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Addressed high sweating issues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Discourage entry of school going &amp; aged personnel</a:t>
            </a:r>
          </a:p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GOVERNMENT POLICIES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Exemption of VAT &amp; import duties on machinery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Earlier window for RCN buying</a:t>
            </a: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Project Design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928670"/>
            <a:ext cx="95012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RISK MITIGATION PLAN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Crop failure &amp; RCN availability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Workers efficiency &amp; wage structure / Technology transfer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Viability / Scalability of operations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Competitive edge with Asia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Government Policies   </a:t>
            </a:r>
            <a:endParaRPr lang="en-IN" sz="2800" b="1" dirty="0" smtClean="0">
              <a:solidFill>
                <a:srgbClr val="0070C0"/>
              </a:solidFill>
            </a:endParaRPr>
          </a:p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BYPRODUCTS MANAGEMENT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CNSL Plant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Ingredient Concept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Shell cake mobilisation Plan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Local Animal feed assessment for rejects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Initiate Power Plant Assessment with agro waste </a:t>
            </a: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Plant Front View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1144605"/>
            <a:ext cx="91217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Shelling Lines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" y="746145"/>
            <a:ext cx="82978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Manual Scooping Section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731857"/>
            <a:ext cx="8313737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Steam </a:t>
            </a:r>
            <a:r>
              <a:rPr lang="en-IN" dirty="0" err="1" smtClean="0">
                <a:solidFill>
                  <a:srgbClr val="BB222B"/>
                </a:solidFill>
              </a:rPr>
              <a:t>Borma</a:t>
            </a:r>
            <a:r>
              <a:rPr lang="en-IN" dirty="0" smtClean="0">
                <a:solidFill>
                  <a:srgbClr val="BB222B"/>
                </a:solidFill>
              </a:rPr>
              <a:t> Section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19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" y="746145"/>
            <a:ext cx="82978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8" y="55541"/>
            <a:ext cx="7499768" cy="71438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Cashew Project Synopsis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06" y="785794"/>
            <a:ext cx="91440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2400" b="1" dirty="0" smtClean="0"/>
              <a:t>GROUP                         </a:t>
            </a:r>
            <a:r>
              <a:rPr lang="en-IN" sz="2400" b="1" dirty="0" smtClean="0">
                <a:solidFill>
                  <a:srgbClr val="0070C0"/>
                </a:solidFill>
              </a:rPr>
              <a:t>         </a:t>
            </a:r>
            <a:r>
              <a:rPr lang="en-IN" sz="2400" b="1" dirty="0" smtClean="0"/>
              <a:t>: </a:t>
            </a:r>
            <a:r>
              <a:rPr lang="en-IN" sz="2400" b="1" dirty="0" smtClean="0">
                <a:solidFill>
                  <a:srgbClr val="0070C0"/>
                </a:solidFill>
              </a:rPr>
              <a:t>TGI </a:t>
            </a:r>
            <a:endParaRPr lang="en-IN" sz="2400" b="1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en-IN" sz="2400" b="1" dirty="0" smtClean="0"/>
              <a:t>COMPANY                   </a:t>
            </a:r>
            <a:r>
              <a:rPr lang="en-IN" sz="2400" b="1" dirty="0" smtClean="0">
                <a:solidFill>
                  <a:srgbClr val="0070C0"/>
                </a:solidFill>
              </a:rPr>
              <a:t>          </a:t>
            </a:r>
            <a:r>
              <a:rPr lang="en-IN" sz="2400" b="1" dirty="0" smtClean="0"/>
              <a:t>: </a:t>
            </a:r>
            <a:r>
              <a:rPr lang="en-IN" sz="2400" b="1" dirty="0" smtClean="0">
                <a:solidFill>
                  <a:srgbClr val="0070C0"/>
                </a:solidFill>
              </a:rPr>
              <a:t>CAJOU PROJECT/FLUDOR-BENIN S.A. </a:t>
            </a:r>
          </a:p>
          <a:p>
            <a:pPr marL="514350" indent="-514350"/>
            <a:r>
              <a:rPr lang="en-IN" sz="2400" b="1" dirty="0" smtClean="0"/>
              <a:t>TECH EXPERIENCE     </a:t>
            </a:r>
            <a:r>
              <a:rPr lang="en-IN" sz="2400" b="1" dirty="0" smtClean="0">
                <a:solidFill>
                  <a:srgbClr val="0070C0"/>
                </a:solidFill>
              </a:rPr>
              <a:t>          </a:t>
            </a:r>
            <a:r>
              <a:rPr lang="en-IN" sz="2400" b="1" dirty="0" smtClean="0"/>
              <a:t>: </a:t>
            </a:r>
            <a:r>
              <a:rPr lang="en-IN" sz="2400" b="1" dirty="0" smtClean="0">
                <a:solidFill>
                  <a:srgbClr val="0070C0"/>
                </a:solidFill>
              </a:rPr>
              <a:t>20 YEARS OF MFG IN BENIN (VEG OIL)</a:t>
            </a:r>
          </a:p>
          <a:p>
            <a:pPr marL="514350" indent="-514350"/>
            <a:r>
              <a:rPr lang="en-IN" sz="2400" b="1" dirty="0" smtClean="0"/>
              <a:t>TRADE EXPERIENCE  </a:t>
            </a:r>
            <a:r>
              <a:rPr lang="en-IN" sz="2400" b="1" dirty="0" smtClean="0">
                <a:solidFill>
                  <a:srgbClr val="0070C0"/>
                </a:solidFill>
              </a:rPr>
              <a:t>          </a:t>
            </a:r>
            <a:r>
              <a:rPr lang="en-IN" sz="2400" b="1" dirty="0" smtClean="0"/>
              <a:t>: </a:t>
            </a:r>
            <a:r>
              <a:rPr lang="en-IN" sz="2400" b="1" dirty="0" smtClean="0">
                <a:solidFill>
                  <a:srgbClr val="0070C0"/>
                </a:solidFill>
              </a:rPr>
              <a:t>15 YEARS OF RCN TRADE IN BENIN            </a:t>
            </a:r>
          </a:p>
          <a:p>
            <a:pPr marL="514350" indent="-514350"/>
            <a:r>
              <a:rPr lang="en-IN" sz="2400" b="1" dirty="0" smtClean="0"/>
              <a:t>LOCATION                   </a:t>
            </a:r>
            <a:r>
              <a:rPr lang="en-IN" sz="2400" b="1" dirty="0" smtClean="0">
                <a:solidFill>
                  <a:srgbClr val="0070C0"/>
                </a:solidFill>
              </a:rPr>
              <a:t>          </a:t>
            </a:r>
            <a:r>
              <a:rPr lang="en-IN" sz="2400" b="1" dirty="0" smtClean="0"/>
              <a:t>:  </a:t>
            </a:r>
            <a:r>
              <a:rPr lang="en-IN" sz="2400" b="1" dirty="0" smtClean="0">
                <a:solidFill>
                  <a:srgbClr val="0070C0"/>
                </a:solidFill>
              </a:rPr>
              <a:t>BOHICON, BENIN REPUBLIC</a:t>
            </a:r>
          </a:p>
          <a:p>
            <a:pPr marL="514350" indent="-514350"/>
            <a:r>
              <a:rPr lang="en-IN" sz="2400" b="1" dirty="0" smtClean="0"/>
              <a:t>COMMERCIAL RUN             :  </a:t>
            </a:r>
            <a:r>
              <a:rPr lang="en-IN" sz="2400" b="1" dirty="0" smtClean="0">
                <a:solidFill>
                  <a:srgbClr val="0070C0"/>
                </a:solidFill>
              </a:rPr>
              <a:t>JAN 2016</a:t>
            </a:r>
          </a:p>
          <a:p>
            <a:pPr marL="514350" indent="-514350"/>
            <a:r>
              <a:rPr lang="en-IN" sz="2400" b="1" dirty="0" smtClean="0"/>
              <a:t>PLANT CAPACITY        </a:t>
            </a:r>
            <a:r>
              <a:rPr lang="en-IN" sz="2400" b="1" dirty="0" smtClean="0">
                <a:solidFill>
                  <a:srgbClr val="0070C0"/>
                </a:solidFill>
              </a:rPr>
              <a:t>          </a:t>
            </a:r>
            <a:r>
              <a:rPr lang="en-IN" sz="2400" b="1" dirty="0" smtClean="0"/>
              <a:t>:  </a:t>
            </a:r>
            <a:r>
              <a:rPr lang="en-IN" sz="2400" b="1" dirty="0" smtClean="0">
                <a:solidFill>
                  <a:srgbClr val="0070C0"/>
                </a:solidFill>
              </a:rPr>
              <a:t>18000 MT OF RCN</a:t>
            </a:r>
          </a:p>
          <a:p>
            <a:pPr marL="514350" indent="-514350"/>
            <a:r>
              <a:rPr lang="en-IN" sz="2400" b="1" dirty="0" smtClean="0"/>
              <a:t>FENCED AREA                       :</a:t>
            </a:r>
            <a:r>
              <a:rPr lang="en-IN" sz="2400" b="1" dirty="0" smtClean="0">
                <a:solidFill>
                  <a:srgbClr val="0070C0"/>
                </a:solidFill>
              </a:rPr>
              <a:t>  5.5 ha</a:t>
            </a:r>
          </a:p>
          <a:p>
            <a:pPr marL="514350" indent="-514350"/>
            <a:r>
              <a:rPr lang="en-IN" sz="2400" b="1" dirty="0" smtClean="0"/>
              <a:t>CONSTRUCTION AREA</a:t>
            </a:r>
            <a:r>
              <a:rPr lang="en-IN" sz="2400" b="1" dirty="0" smtClean="0">
                <a:solidFill>
                  <a:srgbClr val="0070C0"/>
                </a:solidFill>
              </a:rPr>
              <a:t>        </a:t>
            </a:r>
            <a:r>
              <a:rPr lang="en-IN" sz="2400" b="1" dirty="0" smtClean="0"/>
              <a:t>: </a:t>
            </a:r>
            <a:r>
              <a:rPr lang="en-IN" sz="2400" b="1" dirty="0" smtClean="0">
                <a:solidFill>
                  <a:srgbClr val="0070C0"/>
                </a:solidFill>
              </a:rPr>
              <a:t>15,000 </a:t>
            </a:r>
            <a:r>
              <a:rPr lang="en-IN" sz="2400" b="1" dirty="0" err="1" smtClean="0">
                <a:solidFill>
                  <a:srgbClr val="0070C0"/>
                </a:solidFill>
              </a:rPr>
              <a:t>sq.m</a:t>
            </a:r>
            <a:endParaRPr lang="en-IN" sz="2400" b="1" dirty="0" smtClean="0">
              <a:solidFill>
                <a:srgbClr val="0070C0"/>
              </a:solidFill>
            </a:endParaRPr>
          </a:p>
          <a:p>
            <a:pPr marL="514350" indent="-514350"/>
            <a:r>
              <a:rPr lang="en-IN" sz="2400" b="1" dirty="0" smtClean="0"/>
              <a:t>CAPACITY BUILT UP             :  </a:t>
            </a:r>
            <a:r>
              <a:rPr lang="en-IN" sz="2400" b="1" dirty="0" smtClean="0">
                <a:solidFill>
                  <a:srgbClr val="0070C0"/>
                </a:solidFill>
              </a:rPr>
              <a:t>3 PHASE PDCA APPROACH</a:t>
            </a:r>
          </a:p>
          <a:p>
            <a:pPr marL="514350" indent="-514350"/>
            <a:r>
              <a:rPr lang="en-IN" sz="2400" b="1" dirty="0" smtClean="0"/>
              <a:t>FORWARD INTEGRATION   : </a:t>
            </a:r>
            <a:r>
              <a:rPr lang="en-IN" sz="2400" b="1" dirty="0" smtClean="0">
                <a:solidFill>
                  <a:srgbClr val="0070C0"/>
                </a:solidFill>
              </a:rPr>
              <a:t>CNSL PLANT/ INGREDIENT CENTRE</a:t>
            </a:r>
          </a:p>
          <a:p>
            <a:pPr marL="514350" indent="-514350"/>
            <a:r>
              <a:rPr lang="en-IN" sz="2400" b="1" dirty="0" smtClean="0"/>
              <a:t>BACKWARD INTEGRATION : </a:t>
            </a:r>
            <a:r>
              <a:rPr lang="en-IN" sz="2400" b="1" dirty="0" smtClean="0">
                <a:solidFill>
                  <a:srgbClr val="0070C0"/>
                </a:solidFill>
              </a:rPr>
              <a:t>FARMER’S DEVELOPMENT PROG</a:t>
            </a:r>
          </a:p>
          <a:p>
            <a:pPr marL="514350" indent="-514350"/>
            <a:r>
              <a:rPr lang="en-IN" sz="2400" b="1" dirty="0" smtClean="0"/>
              <a:t>INVESTMENT                         : </a:t>
            </a:r>
            <a:r>
              <a:rPr lang="en-IN" sz="2400" b="1" dirty="0" smtClean="0">
                <a:solidFill>
                  <a:srgbClr val="0070C0"/>
                </a:solidFill>
              </a:rPr>
              <a:t>DIRECT FOREIGN INVESTMENT</a:t>
            </a:r>
          </a:p>
          <a:p>
            <a:pPr marL="514350" indent="-514350"/>
            <a:r>
              <a:rPr lang="en-IN" sz="2400" b="1" dirty="0" smtClean="0"/>
              <a:t>INVEST THESIS                       : </a:t>
            </a:r>
            <a:r>
              <a:rPr lang="en-IN" sz="2400" b="1" dirty="0" smtClean="0">
                <a:solidFill>
                  <a:srgbClr val="0070C0"/>
                </a:solidFill>
              </a:rPr>
              <a:t>ORIGIN BASED SUSTAINABLE PROCESSING</a:t>
            </a:r>
          </a:p>
          <a:p>
            <a:pPr marL="514350" indent="-514350"/>
            <a:r>
              <a:rPr lang="en-IN" sz="2400" b="1" dirty="0" smtClean="0"/>
              <a:t>PROJECT COMPLETION        : </a:t>
            </a:r>
            <a:r>
              <a:rPr lang="en-IN" sz="2400" b="1" dirty="0" smtClean="0">
                <a:solidFill>
                  <a:srgbClr val="0070C0"/>
                </a:solidFill>
              </a:rPr>
              <a:t>14 MONTHS</a:t>
            </a:r>
          </a:p>
        </p:txBody>
      </p:sp>
      <p:pic>
        <p:nvPicPr>
          <p:cNvPr id="10" name="Picture 3" descr="C:\Users\JC Reddy\AppData\Local\Microsoft\Windows\INetCache\IE\AI8CZ929\vector-plan-do-check-act-diagram-2512683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38" y="2357462"/>
            <a:ext cx="1928794" cy="1928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Peeling &amp; Grading Area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20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746145"/>
            <a:ext cx="83058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Filling Centre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21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" y="714356"/>
            <a:ext cx="7505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CNSL Plant Interiors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22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9817" y="785794"/>
            <a:ext cx="733695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Targeted Operational Efficiencies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23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1928802"/>
            <a:ext cx="7458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AutoNum type="arabicPeriod"/>
            </a:pPr>
            <a:r>
              <a:rPr lang="en-IN" sz="2400" b="1" dirty="0" smtClean="0"/>
              <a:t>WORKERS PER BAG: 2.5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CAPACITY UTILISATION: 90%/Q4/2016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UN-CUT AT SINGLE PASS: 5-8%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SHELLING WHOLES VS PIECES : 90% + 10%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PACKABLE WHOLES VS PIECES: 70% + 30%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PROCESSING TIME: &lt; 9 DAYS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FUMIGATION: MANDATORY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FIRST PASS FULLY PEELING WHOLES:  Min 55%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FIRST PASS PEELING BROKENS          : Around 12%</a:t>
            </a: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55541"/>
            <a:ext cx="7499768" cy="714380"/>
          </a:xfrm>
        </p:spPr>
        <p:txBody>
          <a:bodyPr/>
          <a:lstStyle/>
          <a:p>
            <a:r>
              <a:rPr lang="en-IN" dirty="0" smtClean="0"/>
              <a:t>Actual Production Vs Installed(Phase-1)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24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/>
          <p:nvPr/>
        </p:nvGraphicFramePr>
        <p:xfrm>
          <a:off x="0" y="785794"/>
          <a:ext cx="8858279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BB222B"/>
                </a:solidFill>
              </a:rPr>
              <a:t>Conclusion</a:t>
            </a:r>
            <a:endParaRPr lang="en-IN" b="1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25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9428" y="928670"/>
            <a:ext cx="92448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AutoNum type="arabicPeriod"/>
            </a:pPr>
            <a:r>
              <a:rPr lang="en-IN" sz="2400" b="1" dirty="0" smtClean="0"/>
              <a:t>SINGLE ORIGIN  IS AN ASSET &amp; LIABILITY.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INTER STATE RCN TRANSFERS ARE EXPENSIVE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GOVT POLICIES CAN MAKE OR BREAK THE PROCESSING - AFRICA IS NO EXCEPTION.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LOW WORKERS EFFICIENCY &amp; MIN WAGES ARE VERY CRITICAL TO  ADDRESS – REQUIRES CONTINUAL AUTOMATION TO MITIGATE THE RISK.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HIGH VOLUME GAME IS MANDATORY FOR CORPORATES 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STRONG  PROCESSING &amp; TECHNICAL TEAMS MAKES ALL DIFFERENCE.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ADOPT STANDALONE MINDSET FOR PROCESSING &amp; RCN TRADING.  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 SCHEDULING EFFECTIVE CSR &amp; FARMERS DEVELOPMENT PROG.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HACCP/GFSI/ETI OUTLOOK DURING PROJECT DESIGN&amp;IN PROCESS  </a:t>
            </a: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26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628113"/>
            <a:ext cx="4231467" cy="287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JC Reddy\AppData\Local\Microsoft\Windows\INetCache\IE\AI8CZ929\600px-LGBT_Flag_map_of_Africa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714620"/>
            <a:ext cx="2786082" cy="2786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32" y="1105429"/>
            <a:ext cx="9144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ctr"/>
            <a:r>
              <a:rPr lang="en-IN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AFRICAN PROCESSING IS TOUGH &amp; CHALLENGING, EXPOSED TO RISK.</a:t>
            </a:r>
          </a:p>
          <a:p>
            <a:pPr lvl="1" indent="-457200" algn="ctr"/>
            <a:endParaRPr lang="en-IN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indent="-457200" algn="ctr"/>
            <a:r>
              <a:rPr lang="en-IN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AND VIABLE WITH SUSTAINABLE MFG &amp; BUSINESS TECHNIQUES </a:t>
            </a:r>
          </a:p>
          <a:p>
            <a:pPr algn="ctr"/>
            <a:endParaRPr lang="en-IN" sz="2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2430" y="6211693"/>
            <a:ext cx="4144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i="1" dirty="0" smtClean="0"/>
              <a:t>THANK YOU / MERCI</a:t>
            </a:r>
            <a:endParaRPr lang="en-IN" sz="3600" b="1" i="1" dirty="0"/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Primary African Challenges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06" y="928670"/>
            <a:ext cx="901746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IN" sz="2800" b="1" dirty="0" smtClean="0"/>
              <a:t>PROJECT EXECUTION</a:t>
            </a:r>
          </a:p>
          <a:p>
            <a:pPr marL="514350" indent="-514350">
              <a:buFontTx/>
              <a:buAutoNum type="arabicPeriod"/>
            </a:pPr>
            <a:r>
              <a:rPr lang="en-IN" sz="2800" b="1" dirty="0" smtClean="0"/>
              <a:t>LOW POPULATION DENSITY</a:t>
            </a:r>
          </a:p>
          <a:p>
            <a:pPr marL="514350" indent="-514350">
              <a:buFontTx/>
              <a:buAutoNum type="arabicPeriod"/>
            </a:pPr>
            <a:r>
              <a:rPr lang="en-IN" sz="2800" b="1" dirty="0" smtClean="0"/>
              <a:t>EXPENSIVE TRANSPORTATION</a:t>
            </a:r>
          </a:p>
          <a:p>
            <a:pPr marL="514350" indent="-514350">
              <a:buFontTx/>
              <a:buAutoNum type="arabicPeriod"/>
            </a:pPr>
            <a:r>
              <a:rPr lang="en-IN" sz="2800" b="1" dirty="0" smtClean="0"/>
              <a:t>SPARE PART AVAILABILITY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NO SCHEDULED WAGE STRUCTURE! 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BEHAVIOURAL LIVING WAGE CONTENTMENT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GOVERNMENT POLICIES (</a:t>
            </a:r>
            <a:r>
              <a:rPr lang="en-IN" sz="2800" b="1" dirty="0" smtClean="0">
                <a:solidFill>
                  <a:srgbClr val="C00000"/>
                </a:solidFill>
              </a:rPr>
              <a:t>Make or break!</a:t>
            </a:r>
            <a:r>
              <a:rPr lang="en-IN" sz="2800" b="1" dirty="0" smtClean="0"/>
              <a:t>)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MOBILISATION OF BROKENS &amp; FULL FCL’s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DEPENDENCY ON EXPAT MANPOWER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HIGH PROCESSING COST (</a:t>
            </a:r>
            <a:r>
              <a:rPr lang="en-IN" sz="2800" b="1" dirty="0" smtClean="0">
                <a:solidFill>
                  <a:srgbClr val="C00000"/>
                </a:solidFill>
              </a:rPr>
              <a:t>+USD 200 PMT</a:t>
            </a:r>
            <a:r>
              <a:rPr lang="en-IN" sz="2800" b="1" dirty="0" smtClean="0"/>
              <a:t>)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HIGH VOLUMES IN A SHORT SEASON (</a:t>
            </a:r>
            <a:r>
              <a:rPr lang="en-IN" sz="2800" b="1" dirty="0" smtClean="0">
                <a:solidFill>
                  <a:srgbClr val="C00000"/>
                </a:solidFill>
              </a:rPr>
              <a:t>working capital!</a:t>
            </a:r>
            <a:r>
              <a:rPr lang="en-IN" sz="2800" b="1" dirty="0" smtClean="0"/>
              <a:t>)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WAREHOUSING &amp;DRYING YARDS (</a:t>
            </a:r>
            <a:r>
              <a:rPr lang="en-IN" sz="2800" b="1" dirty="0" smtClean="0">
                <a:solidFill>
                  <a:srgbClr val="C00000"/>
                </a:solidFill>
              </a:rPr>
              <a:t>seasonal congestion!</a:t>
            </a:r>
            <a:r>
              <a:rPr lang="en-IN" sz="2800" b="1" dirty="0" smtClean="0"/>
              <a:t>)</a:t>
            </a:r>
          </a:p>
        </p:txBody>
      </p:sp>
      <p:sp>
        <p:nvSpPr>
          <p:cNvPr id="9" name="6-Point Star 8"/>
          <p:cNvSpPr/>
          <p:nvPr/>
        </p:nvSpPr>
        <p:spPr>
          <a:xfrm>
            <a:off x="6215074" y="785794"/>
            <a:ext cx="2786082" cy="2500330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0070C0"/>
                </a:solidFill>
              </a:rPr>
              <a:t>CROP SIZE</a:t>
            </a:r>
          </a:p>
          <a:p>
            <a:pPr algn="ctr"/>
            <a:r>
              <a:rPr lang="en-IN" sz="2000" b="1" dirty="0" smtClean="0">
                <a:solidFill>
                  <a:srgbClr val="0070C0"/>
                </a:solidFill>
              </a:rPr>
              <a:t>RCN COST</a:t>
            </a:r>
          </a:p>
          <a:p>
            <a:pPr algn="ctr"/>
            <a:r>
              <a:rPr lang="en-IN" sz="2000" b="1" dirty="0" smtClean="0">
                <a:solidFill>
                  <a:srgbClr val="0070C0"/>
                </a:solidFill>
              </a:rPr>
              <a:t>TRACEABILITY</a:t>
            </a:r>
            <a:endParaRPr lang="en-IN" sz="2000" b="1" dirty="0">
              <a:solidFill>
                <a:srgbClr val="0070C0"/>
              </a:solidFill>
            </a:endParaRPr>
          </a:p>
        </p:txBody>
      </p:sp>
      <p:pic>
        <p:nvPicPr>
          <p:cNvPr id="23553" name="Picture 1" descr="C:\Users\JC Reddy\AppData\Local\Microsoft\Windows\INetCache\IE\4B83FURL\Thumbs-Up-Circl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5447" y="2428868"/>
            <a:ext cx="1075709" cy="107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Critical Points for African processing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2976" y="571480"/>
            <a:ext cx="749602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IN" sz="2800" b="1" dirty="0" smtClean="0"/>
          </a:p>
          <a:p>
            <a:pPr marL="514350" indent="-514350">
              <a:buAutoNum type="arabicPeriod"/>
            </a:pPr>
            <a:r>
              <a:rPr lang="en-IN" sz="2800" b="1" dirty="0" smtClean="0"/>
              <a:t>PLANT LOCATION (</a:t>
            </a:r>
            <a:r>
              <a:rPr lang="en-IN" sz="2800" b="1" dirty="0" smtClean="0">
                <a:solidFill>
                  <a:srgbClr val="C00000"/>
                </a:solidFill>
              </a:rPr>
              <a:t>Crop or convenience</a:t>
            </a:r>
            <a:r>
              <a:rPr lang="en-IN" sz="2800" b="1" dirty="0" smtClean="0"/>
              <a:t>)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PROJECT DESIGN &amp; EXECUTION (</a:t>
            </a:r>
            <a:r>
              <a:rPr lang="en-IN" sz="2800" b="1" dirty="0" smtClean="0">
                <a:solidFill>
                  <a:srgbClr val="C00000"/>
                </a:solidFill>
              </a:rPr>
              <a:t>HACCP First!</a:t>
            </a:r>
            <a:r>
              <a:rPr lang="en-IN" sz="2800" b="1" dirty="0" smtClean="0"/>
              <a:t>)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TECHNICAL &amp; PRODUCT EXPERTISE  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WORKERS AVAILABILITY &amp; TRANSPORT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WORKER EFFICIENCY &amp; TRAINING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PLANT MAINTENANCE CAPABILITIES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WORKERS HYGIENE &amp; FOOD SAFETY</a:t>
            </a:r>
          </a:p>
          <a:p>
            <a:pPr marL="514350" indent="-514350">
              <a:buFontTx/>
              <a:buAutoNum type="arabicPeriod"/>
            </a:pPr>
            <a:r>
              <a:rPr lang="en-IN" sz="2800" b="1" dirty="0" smtClean="0"/>
              <a:t>SHEQ ISSUES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CULTURAL SENSITIVITIES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PARITY OF BROKENS 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RISK MITIGATION PLAN</a:t>
            </a:r>
          </a:p>
          <a:p>
            <a:pPr marL="514350" indent="-514350">
              <a:buAutoNum type="arabicPeriod"/>
            </a:pPr>
            <a:r>
              <a:rPr lang="en-IN" sz="2800" b="1" dirty="0" smtClean="0"/>
              <a:t>BYPRODUCTS MANAGEMENT</a:t>
            </a:r>
          </a:p>
        </p:txBody>
      </p:sp>
      <p:pic>
        <p:nvPicPr>
          <p:cNvPr id="22529" name="Picture 1" descr="C:\Users\JC Reddy\AppData\Local\Microsoft\Windows\INetCache\IE\4B83FURL\768px-Local-important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857628"/>
            <a:ext cx="228601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Project Design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87249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71538" y="5507196"/>
            <a:ext cx="722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C00000"/>
                </a:solidFill>
              </a:rPr>
              <a:t>MECHANICAL CASHEW PROCESSING UNIT OF  FLUDOR-BENIN S.A. </a:t>
            </a:r>
          </a:p>
          <a:p>
            <a:pPr algn="ctr"/>
            <a:r>
              <a:rPr lang="en-IN" sz="2000" b="1" dirty="0" smtClean="0">
                <a:solidFill>
                  <a:srgbClr val="C00000"/>
                </a:solidFill>
              </a:rPr>
              <a:t>AT BOHICON, REPUBLIC OF BENIN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Project Execution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6" y="785795"/>
            <a:ext cx="8839230" cy="292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554" y="3456710"/>
            <a:ext cx="8866218" cy="281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Plant Aerial View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928670"/>
            <a:ext cx="9159876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Project Design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880665"/>
            <a:ext cx="79447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 MULTI LEVEL EXPAT TEAM</a:t>
            </a:r>
          </a:p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 STRONG LOCAL TECHNICAL TEAM</a:t>
            </a:r>
          </a:p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 PROJECT TO PROCESS ALIGNMENT</a:t>
            </a:r>
          </a:p>
          <a:p>
            <a:pPr marL="514350" indent="-514350"/>
            <a:r>
              <a:rPr lang="en-IN" sz="2800" b="1" dirty="0" smtClean="0">
                <a:solidFill>
                  <a:srgbClr val="BB222B"/>
                </a:solidFill>
              </a:rPr>
              <a:t> </a:t>
            </a:r>
            <a:r>
              <a:rPr lang="en-IN" sz="2800" b="1" dirty="0" smtClean="0">
                <a:solidFill>
                  <a:srgbClr val="0070C0"/>
                </a:solidFill>
              </a:rPr>
              <a:t>PLANT LOCATION &amp; LAYOUT </a:t>
            </a:r>
          </a:p>
          <a:p>
            <a:pPr marL="514350" indent="-514350"/>
            <a:r>
              <a:rPr lang="en-IN" sz="2800" b="1" dirty="0" smtClean="0"/>
              <a:t> </a:t>
            </a:r>
            <a:r>
              <a:rPr lang="en-IN" sz="2800" b="1" dirty="0" smtClean="0">
                <a:solidFill>
                  <a:srgbClr val="C00000"/>
                </a:solidFill>
              </a:rPr>
              <a:t>(Local crop area Vs convenience?)</a:t>
            </a:r>
          </a:p>
          <a:p>
            <a:pPr marL="514350" indent="-514350"/>
            <a:r>
              <a:rPr lang="en-IN" sz="2800" b="1" dirty="0" smtClean="0">
                <a:solidFill>
                  <a:srgbClr val="C00000"/>
                </a:solidFill>
              </a:rPr>
              <a:t> (layout first, building next!) </a:t>
            </a:r>
          </a:p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PROCESSING EQUIPMENT &amp; MATERIAL FLOW</a:t>
            </a:r>
          </a:p>
          <a:p>
            <a:pPr marL="514350" indent="-514350"/>
            <a:r>
              <a:rPr lang="en-IN" sz="2800" b="1" dirty="0" smtClean="0">
                <a:solidFill>
                  <a:srgbClr val="C00000"/>
                </a:solidFill>
              </a:rPr>
              <a:t>(Long life tailor made! For African maintenance!)</a:t>
            </a:r>
          </a:p>
          <a:p>
            <a:pPr marL="514350" indent="-514350"/>
            <a:r>
              <a:rPr lang="en-IN" sz="2800" b="1" dirty="0" smtClean="0">
                <a:solidFill>
                  <a:srgbClr val="C00000"/>
                </a:solidFill>
              </a:rPr>
              <a:t> (Uniform flow! Cross contamination!) </a:t>
            </a:r>
          </a:p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SITE TOPOGRAPHY &amp; CHALLENGES</a:t>
            </a:r>
          </a:p>
          <a:p>
            <a:pPr marL="514350" indent="-514350"/>
            <a:r>
              <a:rPr lang="en-IN" sz="2800" b="1" dirty="0" smtClean="0">
                <a:solidFill>
                  <a:srgbClr val="C00000"/>
                </a:solidFill>
              </a:rPr>
              <a:t>(Minimal land fill &amp; excavation / gravitational flow!)</a:t>
            </a:r>
          </a:p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DESIGN AGAINST INFESTATION &amp; HARMATTAN </a:t>
            </a:r>
            <a:endParaRPr lang="en-IN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42" y="55541"/>
            <a:ext cx="7499768" cy="714380"/>
          </a:xfrm>
        </p:spPr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Case Study: Topography &amp; land slope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3474720"/>
            <a:ext cx="9144000" cy="1143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71604" y="3214686"/>
            <a:ext cx="692948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571736" y="3714752"/>
            <a:ext cx="1714512" cy="285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4286248" y="3714752"/>
            <a:ext cx="250033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6786578" y="3714752"/>
            <a:ext cx="171451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H="1" flipV="1">
            <a:off x="1571604" y="3464718"/>
            <a:ext cx="6429420" cy="892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Up Arrow 14"/>
          <p:cNvSpPr/>
          <p:nvPr/>
        </p:nvSpPr>
        <p:spPr>
          <a:xfrm>
            <a:off x="285720" y="3571876"/>
            <a:ext cx="500066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928662" y="328612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6.5M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8470450" y="343852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9.5M</a:t>
            </a:r>
            <a:endParaRPr lang="en-IN" dirty="0"/>
          </a:p>
        </p:txBody>
      </p:sp>
      <p:sp>
        <p:nvSpPr>
          <p:cNvPr id="18" name="Up Arrow 17"/>
          <p:cNvSpPr/>
          <p:nvPr/>
        </p:nvSpPr>
        <p:spPr>
          <a:xfrm>
            <a:off x="8643966" y="4643446"/>
            <a:ext cx="500066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642910" y="1639661"/>
            <a:ext cx="7363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FOLLOWED SIMPLE LINEAR FLOW OF 200M </a:t>
            </a:r>
          </a:p>
          <a:p>
            <a:r>
              <a:rPr lang="en-IN" sz="2400" dirty="0" smtClean="0"/>
              <a:t>DESIGNED TO FLOW ALONG WITH GRAVITATIONAL FLOW </a:t>
            </a:r>
            <a:endParaRPr lang="en-IN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5157629"/>
            <a:ext cx="7005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GROUND SLOPE-  WITH IN 200M BUILDING IS 3 M</a:t>
            </a:r>
          </a:p>
          <a:p>
            <a:r>
              <a:rPr lang="en-IN" sz="2400" dirty="0" smtClean="0"/>
              <a:t>GROUND SLOPE-  WITH IN 500M LAND IS APPROX  7 M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1009</Words>
  <Application>Microsoft Office PowerPoint</Application>
  <PresentationFormat>On-screen Show (4:3)</PresentationFormat>
  <Paragraphs>224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Cashew Project Synopsis</vt:lpstr>
      <vt:lpstr>Primary African Challenges</vt:lpstr>
      <vt:lpstr>Critical Points for African processing</vt:lpstr>
      <vt:lpstr>Project Design</vt:lpstr>
      <vt:lpstr>Project Execution</vt:lpstr>
      <vt:lpstr>Plant Aerial View</vt:lpstr>
      <vt:lpstr>Project Design</vt:lpstr>
      <vt:lpstr>Case Study: Topography &amp; land slope</vt:lpstr>
      <vt:lpstr>Project Design</vt:lpstr>
      <vt:lpstr>Project Design</vt:lpstr>
      <vt:lpstr>Project Design</vt:lpstr>
      <vt:lpstr>Safety &amp; Security-real time CCTV image</vt:lpstr>
      <vt:lpstr>Project Design</vt:lpstr>
      <vt:lpstr>Project Design</vt:lpstr>
      <vt:lpstr>Plant Front View</vt:lpstr>
      <vt:lpstr>Shelling Lines</vt:lpstr>
      <vt:lpstr>Manual Scooping Section</vt:lpstr>
      <vt:lpstr>Steam Borma Section</vt:lpstr>
      <vt:lpstr>Peeling &amp; Grading Area</vt:lpstr>
      <vt:lpstr>Filling Centre</vt:lpstr>
      <vt:lpstr>CNSL Plant Interiors</vt:lpstr>
      <vt:lpstr>Targeted Operational Efficiencies</vt:lpstr>
      <vt:lpstr>Actual Production Vs Installed(Phase-1)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J Yeo Wei Jie</cp:lastModifiedBy>
  <cp:revision>49</cp:revision>
  <dcterms:created xsi:type="dcterms:W3CDTF">2016-02-16T09:50:06Z</dcterms:created>
  <dcterms:modified xsi:type="dcterms:W3CDTF">2017-02-09T09:49:54Z</dcterms:modified>
</cp:coreProperties>
</file>