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319" r:id="rId4"/>
    <p:sldId id="298" r:id="rId5"/>
    <p:sldId id="289" r:id="rId6"/>
    <p:sldId id="323" r:id="rId7"/>
    <p:sldId id="321" r:id="rId8"/>
    <p:sldId id="306" r:id="rId9"/>
    <p:sldId id="305" r:id="rId10"/>
    <p:sldId id="303" r:id="rId11"/>
    <p:sldId id="311" r:id="rId12"/>
    <p:sldId id="312" r:id="rId13"/>
    <p:sldId id="330" r:id="rId14"/>
    <p:sldId id="314" r:id="rId15"/>
    <p:sldId id="315" r:id="rId16"/>
    <p:sldId id="326" r:id="rId17"/>
    <p:sldId id="325" r:id="rId18"/>
    <p:sldId id="331" r:id="rId19"/>
    <p:sldId id="324" r:id="rId20"/>
    <p:sldId id="327" r:id="rId21"/>
    <p:sldId id="328" r:id="rId22"/>
    <p:sldId id="329" r:id="rId23"/>
    <p:sldId id="295" r:id="rId24"/>
    <p:sldId id="297" r:id="rId25"/>
    <p:sldId id="296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8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C%20Reddy\Desktop\Phase-2%20Final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Production 2016</a:t>
            </a:r>
          </a:p>
          <a:p>
            <a:pPr>
              <a:defRPr/>
            </a:pPr>
            <a:r>
              <a:rPr lang="en-US" dirty="0" err="1" smtClean="0"/>
              <a:t>Installée</a:t>
            </a:r>
            <a:r>
              <a:rPr lang="en-US" dirty="0" smtClean="0"/>
              <a:t> </a:t>
            </a:r>
            <a:r>
              <a:rPr lang="en-US" dirty="0"/>
              <a:t>Vs </a:t>
            </a:r>
            <a:r>
              <a:rPr lang="en-US" dirty="0" err="1" smtClean="0"/>
              <a:t>Actuelle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Sheet1!$P$30</c:f>
              <c:strCache>
                <c:ptCount val="1"/>
                <c:pt idx="0">
                  <c:v>Installed Capacity(MT)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Sheet1!$Q$29:$AB$29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Sheet1!$Q$30:$AB$30</c:f>
              <c:numCache>
                <c:formatCode>General</c:formatCode>
                <c:ptCount val="12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</c:numCache>
            </c:numRef>
          </c:val>
        </c:ser>
        <c:ser>
          <c:idx val="1"/>
          <c:order val="1"/>
          <c:tx>
            <c:strRef>
              <c:f>Sheet1!$P$31</c:f>
              <c:strCache>
                <c:ptCount val="1"/>
                <c:pt idx="0">
                  <c:v>Actual tonnage (MT)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Sheet1!$Q$29:$AB$29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Sheet1!$Q$31:$AB$31</c:f>
              <c:numCache>
                <c:formatCode>General</c:formatCode>
                <c:ptCount val="12"/>
                <c:pt idx="0">
                  <c:v>107</c:v>
                </c:pt>
                <c:pt idx="1">
                  <c:v>142</c:v>
                </c:pt>
                <c:pt idx="2">
                  <c:v>187</c:v>
                </c:pt>
                <c:pt idx="3">
                  <c:v>220</c:v>
                </c:pt>
                <c:pt idx="4">
                  <c:v>250</c:v>
                </c:pt>
                <c:pt idx="5">
                  <c:v>261</c:v>
                </c:pt>
                <c:pt idx="6">
                  <c:v>264</c:v>
                </c:pt>
                <c:pt idx="7">
                  <c:v>330</c:v>
                </c:pt>
                <c:pt idx="8">
                  <c:v>384</c:v>
                </c:pt>
                <c:pt idx="9" formatCode="0">
                  <c:v>408.5</c:v>
                </c:pt>
                <c:pt idx="10" formatCode="0">
                  <c:v>434.5</c:v>
                </c:pt>
                <c:pt idx="11" formatCode="0">
                  <c:v>501.68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086892944"/>
        <c:axId val="-1086900016"/>
      </c:barChart>
      <c:catAx>
        <c:axId val="-108689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086900016"/>
        <c:crosses val="autoZero"/>
        <c:auto val="1"/>
        <c:lblAlgn val="ctr"/>
        <c:lblOffset val="100"/>
        <c:noMultiLvlLbl val="0"/>
      </c:catAx>
      <c:valAx>
        <c:axId val="-108690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868929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0.03225</cdr:x>
      <cdr:y>0.30263</cdr:y>
    </cdr:from>
    <cdr:to>
      <cdr:x>0.95161</cdr:x>
      <cdr:y>0.31579</cdr:y>
    </cdr:to>
    <cdr:sp macro="" textlink="">
      <cdr:nvSpPr>
        <cdr:cNvPr id="5" name="Straight Arrow Connector 4"/>
        <cdr:cNvSpPr/>
      </cdr:nvSpPr>
      <cdr:spPr>
        <a:xfrm xmlns:a="http://schemas.openxmlformats.org/drawingml/2006/main">
          <a:off x="285720" y="1643074"/>
          <a:ext cx="8143932" cy="7143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0.37903</cdr:x>
      <cdr:y>0.28947</cdr:y>
    </cdr:from>
    <cdr:to>
      <cdr:x>0.62903</cdr:x>
      <cdr:y>0.34211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57554" y="1571636"/>
          <a:ext cx="221457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IN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Line Installed Capacity of 500 MT</a:t>
          </a:r>
          <a:endParaRPr lang="en-IN" sz="18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2/24/2017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2/24/2017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2/24/2017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155" y="55541"/>
            <a:ext cx="7499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2474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2/24/2017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 advClick="0">
    <p:wipe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15008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10685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Transformation de NCB </a:t>
            </a:r>
            <a:r>
              <a:rPr lang="en-IN" sz="2800" b="1" dirty="0" err="1" smtClean="0"/>
              <a:t>en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Afrique</a:t>
            </a:r>
            <a:r>
              <a:rPr lang="en-IN" sz="2800" b="1" dirty="0" smtClean="0"/>
              <a:t>: </a:t>
            </a:r>
            <a:r>
              <a:rPr lang="en-IN" sz="2800" b="1" dirty="0" err="1" smtClean="0"/>
              <a:t>Opportunités</a:t>
            </a:r>
            <a:r>
              <a:rPr lang="en-IN" sz="2800" b="1" dirty="0" smtClean="0"/>
              <a:t> et Challenges</a:t>
            </a:r>
            <a:r>
              <a:rPr lang="en-IN" sz="2800" dirty="0" smtClean="0">
                <a:solidFill>
                  <a:srgbClr val="FFC000"/>
                </a:solidFill>
              </a:rPr>
              <a:t> </a:t>
            </a:r>
            <a:endParaRPr lang="en-IN" sz="2800" dirty="0">
              <a:solidFill>
                <a:srgbClr val="FFC000"/>
              </a:solidFill>
            </a:endParaRPr>
          </a:p>
          <a:p>
            <a:pPr algn="ctr"/>
            <a:endParaRPr lang="en-IN" sz="2800" dirty="0" smtClean="0">
              <a:solidFill>
                <a:srgbClr val="FFC00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00B050"/>
                </a:solidFill>
              </a:rPr>
              <a:t>Transformation </a:t>
            </a:r>
            <a:r>
              <a:rPr lang="en-IN" sz="2800" b="1" dirty="0" err="1" smtClean="0">
                <a:solidFill>
                  <a:srgbClr val="00B050"/>
                </a:solidFill>
              </a:rPr>
              <a:t>Mécanique</a:t>
            </a:r>
            <a:r>
              <a:rPr lang="en-IN" sz="2800" b="1" dirty="0" smtClean="0">
                <a:solidFill>
                  <a:srgbClr val="00B050"/>
                </a:solidFill>
              </a:rPr>
              <a:t> de </a:t>
            </a:r>
            <a:r>
              <a:rPr lang="en-IN" sz="2800" b="1" dirty="0" err="1" smtClean="0">
                <a:solidFill>
                  <a:srgbClr val="00B050"/>
                </a:solidFill>
              </a:rPr>
              <a:t>Cajou</a:t>
            </a:r>
            <a:r>
              <a:rPr lang="en-IN" sz="2800" b="1" dirty="0" smtClean="0">
                <a:solidFill>
                  <a:srgbClr val="00B050"/>
                </a:solidFill>
              </a:rPr>
              <a:t> à FLUDOR-BENIN </a:t>
            </a:r>
            <a:r>
              <a:rPr lang="en-IN" sz="2400" b="1" dirty="0" smtClean="0">
                <a:solidFill>
                  <a:srgbClr val="00B050"/>
                </a:solidFill>
              </a:rPr>
              <a:t>S.A.</a:t>
            </a:r>
            <a:r>
              <a:rPr lang="en-IN" sz="3600" b="1" dirty="0" smtClean="0">
                <a:solidFill>
                  <a:srgbClr val="00B050"/>
                </a:solidFill>
              </a:rPr>
              <a:t> </a:t>
            </a:r>
            <a:endParaRPr lang="en-IN" sz="3600" b="1" dirty="0">
              <a:solidFill>
                <a:srgbClr val="00B05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0070C0"/>
                </a:solidFill>
              </a:rPr>
              <a:t>JC Reddy, </a:t>
            </a:r>
            <a:r>
              <a:rPr lang="en-IN" sz="2400" b="1" dirty="0" err="1" smtClean="0">
                <a:solidFill>
                  <a:srgbClr val="0070C0"/>
                </a:solidFill>
              </a:rPr>
              <a:t>Responsable</a:t>
            </a:r>
            <a:r>
              <a:rPr lang="en-IN" sz="2400" b="1" dirty="0" smtClean="0">
                <a:solidFill>
                  <a:srgbClr val="0070C0"/>
                </a:solidFill>
              </a:rPr>
              <a:t> technique</a:t>
            </a:r>
          </a:p>
          <a:p>
            <a:pPr algn="ctr"/>
            <a:endParaRPr lang="en-IN" sz="3600" dirty="0" smtClean="0">
              <a:solidFill>
                <a:srgbClr val="FFC000"/>
              </a:solidFill>
            </a:endParaRPr>
          </a:p>
          <a:p>
            <a:pPr algn="ctr"/>
            <a:endParaRPr lang="en-IN" sz="2800" b="1" dirty="0" smtClean="0">
              <a:solidFill>
                <a:srgbClr val="00B050"/>
              </a:solidFill>
            </a:endParaRPr>
          </a:p>
          <a:p>
            <a:pPr algn="ctr"/>
            <a:endParaRPr lang="en-IN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00B050"/>
                </a:solidFill>
              </a:rPr>
              <a:t> FLUDOR-BENIN S.A.                       </a:t>
            </a:r>
            <a:r>
              <a:rPr lang="en-IN" sz="2800" b="1" dirty="0" smtClean="0">
                <a:solidFill>
                  <a:schemeClr val="bg2">
                    <a:lumMod val="50000"/>
                  </a:schemeClr>
                </a:solidFill>
              </a:rPr>
              <a:t>VINK CORPORATION DMCC</a:t>
            </a:r>
            <a:endParaRPr lang="en-IN" sz="3600" dirty="0">
              <a:solidFill>
                <a:srgbClr val="FFC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C00000"/>
                </a:solidFill>
              </a:rPr>
              <a:t>9</a:t>
            </a:r>
            <a:r>
              <a:rPr lang="en-IN" sz="2400" b="1" baseline="30000" dirty="0" smtClean="0">
                <a:solidFill>
                  <a:srgbClr val="C00000"/>
                </a:solidFill>
              </a:rPr>
              <a:t>th</a:t>
            </a:r>
            <a:r>
              <a:rPr lang="en-IN" sz="2400" b="1" dirty="0" smtClean="0">
                <a:solidFill>
                  <a:srgbClr val="C00000"/>
                </a:solidFill>
              </a:rPr>
              <a:t> Feb 2017</a:t>
            </a:r>
            <a:r>
              <a:rPr lang="en-IN" sz="3600" dirty="0" smtClean="0">
                <a:solidFill>
                  <a:srgbClr val="FFC000"/>
                </a:solidFill>
              </a:rPr>
              <a:t> </a:t>
            </a:r>
            <a:endParaRPr lang="en-IN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274545"/>
            <a:ext cx="1000132" cy="10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429132"/>
            <a:ext cx="16906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Image result for pd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4" y="1168676"/>
            <a:ext cx="8858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DISPONIBILITE DES TRAVAILLEURS ET TRANSPORT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fr-FR" sz="2800" b="1" dirty="0"/>
              <a:t>1. Étude sur la disponibilité des travailleurs.</a:t>
            </a:r>
          </a:p>
          <a:p>
            <a:pPr marL="514350" indent="-514350"/>
            <a:r>
              <a:rPr lang="fr-FR" sz="2800" b="1" dirty="0"/>
              <a:t>2. Évaluer les niveaux de revenu des travailleurs</a:t>
            </a:r>
          </a:p>
          <a:p>
            <a:pPr marL="514350" indent="-514350"/>
            <a:r>
              <a:rPr lang="fr-FR" sz="2800" b="1" dirty="0"/>
              <a:t>3. Envisager les défis culturels</a:t>
            </a:r>
          </a:p>
          <a:p>
            <a:pPr marL="514350" indent="-514350"/>
            <a:r>
              <a:rPr lang="fr-FR" sz="2800" b="1" dirty="0"/>
              <a:t>4. Minimiser le </a:t>
            </a:r>
            <a:r>
              <a:rPr lang="fr-FR" sz="2800" b="1" dirty="0" smtClean="0"/>
              <a:t>transport</a:t>
            </a:r>
          </a:p>
          <a:p>
            <a:pPr marL="514350" indent="-514350"/>
            <a:r>
              <a:rPr lang="fr-FR" sz="2800" b="1" dirty="0" smtClean="0">
                <a:solidFill>
                  <a:srgbClr val="0070C0"/>
                </a:solidFill>
              </a:rPr>
              <a:t>EFFICACITE DES TRAVAILLEURS ET FORMATION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fr-FR" sz="2400" b="1" dirty="0"/>
              <a:t>Formation en ligne et </a:t>
            </a:r>
            <a:r>
              <a:rPr lang="fr-FR" sz="2400" b="1" dirty="0" smtClean="0"/>
              <a:t>hors ligne</a:t>
            </a:r>
            <a:endParaRPr lang="fr-FR" sz="2400" b="1" dirty="0"/>
          </a:p>
          <a:p>
            <a:pPr marL="514350" indent="-514350">
              <a:buAutoNum type="arabicPeriod"/>
            </a:pPr>
            <a:r>
              <a:rPr lang="fr-FR" sz="2400" b="1" dirty="0" err="1" smtClean="0"/>
              <a:t>Re-formation</a:t>
            </a:r>
            <a:r>
              <a:rPr lang="fr-FR" sz="2400" b="1" dirty="0" smtClean="0"/>
              <a:t> </a:t>
            </a:r>
            <a:r>
              <a:rPr lang="fr-FR" sz="2400" b="1" dirty="0"/>
              <a:t>et alignement </a:t>
            </a:r>
            <a:r>
              <a:rPr lang="fr-FR" sz="2400" b="1" dirty="0" smtClean="0"/>
              <a:t>des employés à </a:t>
            </a:r>
            <a:r>
              <a:rPr lang="fr-FR" sz="2400" b="1" dirty="0"/>
              <a:t>faible rendement</a:t>
            </a:r>
          </a:p>
          <a:p>
            <a:pPr marL="514350" indent="-514350">
              <a:buAutoNum type="arabicPeriod"/>
            </a:pPr>
            <a:r>
              <a:rPr lang="fr-FR" sz="2400" b="1" dirty="0"/>
              <a:t>Rémunération fondée sur le rendement à compter du jour 1.</a:t>
            </a:r>
          </a:p>
          <a:p>
            <a:pPr marL="514350" indent="-514350">
              <a:buAutoNum type="arabicPeriod"/>
            </a:pPr>
            <a:r>
              <a:rPr lang="fr-FR" sz="2400" b="1" dirty="0"/>
              <a:t>Incitation et motivation pour les meilleurs </a:t>
            </a:r>
            <a:r>
              <a:rPr lang="fr-FR" sz="2400" b="1" dirty="0" smtClean="0"/>
              <a:t>employés</a:t>
            </a:r>
            <a:endParaRPr lang="fr-FR" sz="2400" b="1" dirty="0"/>
          </a:p>
          <a:p>
            <a:pPr marL="514350" indent="-514350">
              <a:buAutoNum type="arabicPeriod"/>
            </a:pPr>
            <a:r>
              <a:rPr lang="fr-FR" sz="2400" b="1" dirty="0" smtClean="0"/>
              <a:t>Briefer les </a:t>
            </a:r>
            <a:r>
              <a:rPr lang="fr-FR" sz="2400" b="1" dirty="0"/>
              <a:t>chefs de village locaux sur les paiements et la </a:t>
            </a:r>
            <a:r>
              <a:rPr lang="fr-FR" sz="2400" b="1" dirty="0" smtClean="0"/>
              <a:t>performance</a:t>
            </a:r>
            <a:endParaRPr lang="en-I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785794"/>
            <a:ext cx="9159876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-180528" y="5940686"/>
            <a:ext cx="954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IN" sz="2400" dirty="0" smtClean="0"/>
              <a:t>LE NETTOYAGE ET LE DEGRAISSAGE REGULIERS SONT FONDAMENTAUX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r>
              <a:rPr lang="en-IN" dirty="0" smtClean="0">
                <a:solidFill>
                  <a:srgbClr val="BB222B"/>
                </a:solidFill>
              </a:rPr>
              <a:t>	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42" y="952103"/>
            <a:ext cx="80724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400" b="1" dirty="0" smtClean="0">
                <a:solidFill>
                  <a:srgbClr val="0070C0"/>
                </a:solidFill>
              </a:rPr>
              <a:t>H</a:t>
            </a:r>
            <a:r>
              <a:rPr lang="en-IN" sz="2400" b="1" dirty="0" smtClean="0">
                <a:solidFill>
                  <a:srgbClr val="0070C0"/>
                </a:solidFill>
              </a:rPr>
              <a:t>YGIENE DES TRAVAILLEURS ET SECURITE ALIMENTAIRE</a:t>
            </a:r>
          </a:p>
          <a:p>
            <a:pPr marL="514350" indent="-514350"/>
            <a:r>
              <a:rPr lang="en-IN" sz="2800" b="1" dirty="0" smtClean="0"/>
              <a:t>1</a:t>
            </a:r>
            <a:r>
              <a:rPr lang="en-IN" sz="2800" b="1" dirty="0" smtClean="0"/>
              <a:t>. </a:t>
            </a:r>
            <a:r>
              <a:rPr lang="fr-FR" sz="2800" b="1" dirty="0"/>
              <a:t>Isolation des toilettes et de la cantine</a:t>
            </a:r>
          </a:p>
          <a:p>
            <a:pPr marL="514350" indent="-514350"/>
            <a:r>
              <a:rPr lang="fr-FR" sz="2800" b="1" dirty="0"/>
              <a:t>2. S</a:t>
            </a:r>
            <a:r>
              <a:rPr lang="fr-FR" sz="2800" b="1" dirty="0" smtClean="0"/>
              <a:t>ystème </a:t>
            </a:r>
            <a:r>
              <a:rPr lang="fr-FR" sz="2800" b="1" dirty="0"/>
              <a:t>de lavage </a:t>
            </a:r>
            <a:r>
              <a:rPr lang="fr-FR" sz="2800" b="1" dirty="0" smtClean="0"/>
              <a:t>des mains et </a:t>
            </a:r>
            <a:r>
              <a:rPr lang="fr-FR" sz="2800" b="1" dirty="0"/>
              <a:t>jambes</a:t>
            </a:r>
          </a:p>
          <a:p>
            <a:pPr marL="514350" indent="-514350"/>
            <a:r>
              <a:rPr lang="fr-FR" sz="2800" b="1" dirty="0"/>
              <a:t>3. </a:t>
            </a:r>
            <a:r>
              <a:rPr lang="fr-FR" sz="2800" b="1" dirty="0" smtClean="0"/>
              <a:t>Les meilleures toilettes et </a:t>
            </a:r>
            <a:r>
              <a:rPr lang="fr-FR" sz="2800" b="1" dirty="0"/>
              <a:t>cantine / V</a:t>
            </a:r>
            <a:r>
              <a:rPr lang="fr-FR" sz="2800" b="1" dirty="0" smtClean="0"/>
              <a:t>estiaires</a:t>
            </a:r>
            <a:endParaRPr lang="fr-FR" sz="2800" b="1" dirty="0"/>
          </a:p>
          <a:p>
            <a:pPr marL="514350" indent="-514350"/>
            <a:r>
              <a:rPr lang="fr-FR" sz="2800" b="1" dirty="0" smtClean="0"/>
              <a:t>4. </a:t>
            </a:r>
            <a:r>
              <a:rPr lang="fr-FR" sz="2800" b="1" dirty="0"/>
              <a:t>Mesures de lutte contre les ravageurs</a:t>
            </a:r>
            <a:endParaRPr lang="en-IN" sz="2800" b="1" dirty="0" smtClean="0"/>
          </a:p>
          <a:p>
            <a:pPr marL="514350" indent="-514350"/>
            <a:r>
              <a:rPr lang="en-IN" sz="2400" b="1" dirty="0" smtClean="0">
                <a:solidFill>
                  <a:srgbClr val="0070C0"/>
                </a:solidFill>
              </a:rPr>
              <a:t>SECURITE, SANTE &amp; PROBLEMES ENVIRONNEMENTAUX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fr-FR" sz="2400" b="1" dirty="0"/>
              <a:t>Résolution des problèmes de brûlage des mains dès le premier jour</a:t>
            </a:r>
          </a:p>
          <a:p>
            <a:pPr marL="514350" indent="-514350">
              <a:buAutoNum type="arabicPeriod"/>
            </a:pPr>
            <a:r>
              <a:rPr lang="fr-FR" sz="2400" b="1" dirty="0"/>
              <a:t>Dossiers de santé </a:t>
            </a:r>
            <a:r>
              <a:rPr lang="fr-FR" sz="2400" b="1" dirty="0" smtClean="0"/>
              <a:t>conservés</a:t>
            </a:r>
            <a:endParaRPr lang="fr-FR" sz="2400" b="1" dirty="0"/>
          </a:p>
          <a:p>
            <a:pPr marL="514350" indent="-514350">
              <a:buAutoNum type="arabicPeriod"/>
            </a:pPr>
            <a:r>
              <a:rPr lang="fr-FR" sz="2400" b="1" dirty="0" smtClean="0"/>
              <a:t>SME efficace </a:t>
            </a:r>
            <a:r>
              <a:rPr lang="fr-FR" sz="2400" b="1" dirty="0"/>
              <a:t>pour les </a:t>
            </a:r>
            <a:r>
              <a:rPr lang="fr-FR" sz="2400" b="1" dirty="0" smtClean="0"/>
              <a:t>tas, </a:t>
            </a:r>
            <a:r>
              <a:rPr lang="fr-FR" sz="2400" b="1" dirty="0"/>
              <a:t>drainage, STP</a:t>
            </a:r>
          </a:p>
          <a:p>
            <a:pPr marL="514350" indent="-514350">
              <a:buAutoNum type="arabicPeriod"/>
            </a:pPr>
            <a:r>
              <a:rPr lang="fr-FR" sz="2400" b="1" dirty="0"/>
              <a:t>Centre de santé</a:t>
            </a:r>
          </a:p>
          <a:p>
            <a:pPr marL="514350" indent="-514350">
              <a:buAutoNum type="arabicPeriod"/>
            </a:pPr>
            <a:r>
              <a:rPr lang="fr-FR" sz="2400" b="1" dirty="0"/>
              <a:t>Vidéos CCTV </a:t>
            </a:r>
            <a:r>
              <a:rPr lang="fr-FR" sz="2400" b="1" dirty="0" smtClean="0"/>
              <a:t>détaillées</a:t>
            </a:r>
            <a:endParaRPr lang="fr-FR" sz="2400" b="1" dirty="0"/>
          </a:p>
          <a:p>
            <a:pPr marL="514350" indent="-514350">
              <a:buAutoNum type="arabicPeriod"/>
            </a:pPr>
            <a:r>
              <a:rPr lang="fr-FR" sz="2400" b="1" dirty="0"/>
              <a:t>Contrôle d'accès </a:t>
            </a:r>
            <a:r>
              <a:rPr lang="fr-FR" sz="2400" b="1" dirty="0" smtClean="0"/>
              <a:t>à haute sécurité</a:t>
            </a:r>
            <a:endParaRPr lang="en-I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7499768" cy="71438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BB222B"/>
                </a:solidFill>
              </a:rPr>
              <a:t>Images CCTV de </a:t>
            </a:r>
            <a:r>
              <a:rPr lang="en-IN" dirty="0" err="1" smtClean="0">
                <a:solidFill>
                  <a:srgbClr val="BB222B"/>
                </a:solidFill>
              </a:rPr>
              <a:t>Sûreté</a:t>
            </a:r>
            <a:r>
              <a:rPr lang="en-IN" dirty="0" smtClean="0">
                <a:solidFill>
                  <a:srgbClr val="BB222B"/>
                </a:solidFill>
              </a:rPr>
              <a:t> et </a:t>
            </a:r>
            <a:r>
              <a:rPr lang="en-IN" dirty="0" err="1" smtClean="0">
                <a:solidFill>
                  <a:srgbClr val="BB222B"/>
                </a:solidFill>
              </a:rPr>
              <a:t>Sécurité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en</a:t>
            </a:r>
            <a:r>
              <a:rPr lang="en-IN" dirty="0" smtClean="0">
                <a:solidFill>
                  <a:srgbClr val="BB222B"/>
                </a:solidFill>
              </a:rPr>
              <a:t> temps </a:t>
            </a:r>
            <a:r>
              <a:rPr lang="en-IN" dirty="0" err="1" smtClean="0">
                <a:solidFill>
                  <a:srgbClr val="BB222B"/>
                </a:solidFill>
              </a:rPr>
              <a:t>réel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4872" y="3345420"/>
            <a:ext cx="42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SURVEILLANCE INTERNE DES LIEUX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3345420"/>
            <a:ext cx="414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COUVERTURE DE SECURITE EXTERNE</a:t>
            </a:r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8" y="785794"/>
            <a:ext cx="91268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737701"/>
            <a:ext cx="9017697" cy="25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980728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SENSIBILITES CULTURELLES DES TRAVAILLEURS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fr-FR" sz="2800" b="1" dirty="0"/>
              <a:t>Conception de toilettes et de salles de bains testées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Habitudes alimentaires &amp; </a:t>
            </a:r>
            <a:r>
              <a:rPr lang="fr-FR" sz="2800" b="1" dirty="0" smtClean="0"/>
              <a:t>Conception </a:t>
            </a:r>
            <a:r>
              <a:rPr lang="fr-FR" sz="2800" b="1" dirty="0"/>
              <a:t>de cantine</a:t>
            </a:r>
          </a:p>
          <a:p>
            <a:pPr marL="514350" indent="-514350">
              <a:buAutoNum type="arabicPeriod"/>
            </a:pPr>
            <a:r>
              <a:rPr lang="fr-FR" sz="2800" b="1" dirty="0"/>
              <a:t>Croyances et préoccupations locales sur les impacts </a:t>
            </a:r>
            <a:r>
              <a:rPr lang="fr-FR" sz="2800" b="1" dirty="0" smtClean="0"/>
              <a:t>des envieux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Conception </a:t>
            </a:r>
            <a:r>
              <a:rPr lang="fr-FR" sz="2800" b="1" dirty="0" smtClean="0"/>
              <a:t>d’uniforme pratique et pour </a:t>
            </a:r>
            <a:r>
              <a:rPr lang="fr-FR" sz="2800" b="1" dirty="0"/>
              <a:t>la culture</a:t>
            </a:r>
          </a:p>
          <a:p>
            <a:pPr marL="514350" indent="-514350">
              <a:buAutoNum type="arabicPeriod"/>
            </a:pPr>
            <a:r>
              <a:rPr lang="fr-FR" sz="2800" b="1" dirty="0"/>
              <a:t>Résolution des problèmes liés à la transpiration</a:t>
            </a:r>
          </a:p>
          <a:p>
            <a:pPr marL="514350" indent="-514350">
              <a:buAutoNum type="arabicPeriod"/>
            </a:pPr>
            <a:r>
              <a:rPr lang="fr-FR" sz="2800" b="1" dirty="0"/>
              <a:t>Décourager </a:t>
            </a:r>
            <a:r>
              <a:rPr lang="fr-FR" sz="2800" b="1" dirty="0" smtClean="0"/>
              <a:t>l'admission </a:t>
            </a:r>
            <a:r>
              <a:rPr lang="fr-FR" sz="2800" b="1" dirty="0"/>
              <a:t>d'employés scolaires et âgés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>
                <a:solidFill>
                  <a:srgbClr val="0070C0"/>
                </a:solidFill>
              </a:rPr>
              <a:t>POLITIQUES GOUVERNEMENTALES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IN" sz="2800" b="1" dirty="0" smtClean="0"/>
              <a:t>Exemption </a:t>
            </a:r>
            <a:r>
              <a:rPr lang="en-IN" sz="2800" b="1" dirty="0" smtClean="0"/>
              <a:t>de TVA et de Taxes </a:t>
            </a:r>
            <a:r>
              <a:rPr lang="en-IN" sz="2800" b="1" dirty="0" err="1" smtClean="0"/>
              <a:t>d’importation</a:t>
            </a:r>
            <a:r>
              <a:rPr lang="en-IN" sz="2800" b="1" dirty="0" smtClean="0"/>
              <a:t> sur les </a:t>
            </a:r>
            <a:r>
              <a:rPr lang="en-IN" sz="2800" b="1" dirty="0" err="1" smtClean="0"/>
              <a:t>équipements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err="1" smtClean="0"/>
              <a:t>Période</a:t>
            </a:r>
            <a:r>
              <a:rPr lang="en-IN" sz="2800" b="1" dirty="0" smtClean="0"/>
              <a:t> prevue </a:t>
            </a:r>
            <a:r>
              <a:rPr lang="en-IN" sz="2800" b="1" dirty="0" err="1" smtClean="0"/>
              <a:t>en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anticipé</a:t>
            </a:r>
            <a:r>
              <a:rPr lang="en-IN" sz="2800" b="1" dirty="0" smtClean="0"/>
              <a:t> pour </a:t>
            </a:r>
            <a:r>
              <a:rPr lang="en-IN" sz="2800" b="1" dirty="0" err="1" smtClean="0"/>
              <a:t>l’achat</a:t>
            </a:r>
            <a:r>
              <a:rPr lang="en-IN" sz="2800" b="1" dirty="0" smtClean="0"/>
              <a:t> des NCB</a:t>
            </a:r>
            <a:endParaRPr lang="en-I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92696"/>
            <a:ext cx="95012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PLAN D’ATTENUATION DES RISQUES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fr-FR" sz="2800" b="1" dirty="0" smtClean="0"/>
              <a:t>Mauvaise Récolte </a:t>
            </a:r>
            <a:r>
              <a:rPr lang="fr-FR" sz="2800" b="1" dirty="0"/>
              <a:t>&amp; </a:t>
            </a:r>
            <a:r>
              <a:rPr lang="fr-FR" sz="2800" b="1" dirty="0" smtClean="0"/>
              <a:t>Disponibilité des NCB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Efficacité des travailleurs et structure des salaires / Transfert de technologie</a:t>
            </a:r>
          </a:p>
          <a:p>
            <a:pPr marL="514350" indent="-514350">
              <a:buAutoNum type="arabicPeriod"/>
            </a:pPr>
            <a:r>
              <a:rPr lang="fr-FR" sz="2800" b="1" dirty="0"/>
              <a:t>Viabilité / évolutivité des opérations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Compétitivité avec l'Asie</a:t>
            </a:r>
          </a:p>
          <a:p>
            <a:pPr marL="514350" indent="-514350">
              <a:buAutoNum type="arabicPeriod"/>
            </a:pPr>
            <a:r>
              <a:rPr lang="fr-FR" sz="2800" b="1" dirty="0"/>
              <a:t>Politiques </a:t>
            </a:r>
            <a:r>
              <a:rPr lang="fr-FR" sz="2800" b="1" dirty="0" smtClean="0"/>
              <a:t>gouvernementales</a:t>
            </a:r>
            <a:r>
              <a:rPr lang="en-IN" sz="2800" b="1" dirty="0" smtClean="0"/>
              <a:t> 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IN" sz="2800" b="1" dirty="0" smtClean="0">
                <a:solidFill>
                  <a:srgbClr val="0070C0"/>
                </a:solidFill>
              </a:rPr>
              <a:t>GESTION DES SOUS-PRODUITS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IN" sz="2800" b="1" dirty="0" err="1" smtClean="0"/>
              <a:t>Usine</a:t>
            </a:r>
            <a:r>
              <a:rPr lang="en-IN" sz="2800" b="1" dirty="0" smtClean="0"/>
              <a:t> de CNSL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Concept </a:t>
            </a:r>
            <a:r>
              <a:rPr lang="en-IN" sz="2800" b="1" dirty="0" err="1" smtClean="0"/>
              <a:t>d’Ingrédient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Plan de mobilisation du gateau de </a:t>
            </a:r>
            <a:r>
              <a:rPr lang="en-IN" sz="2800" b="1" dirty="0" err="1" smtClean="0"/>
              <a:t>coque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Evaluation des </a:t>
            </a:r>
            <a:r>
              <a:rPr lang="en-IN" sz="2800" b="1" dirty="0" err="1" smtClean="0"/>
              <a:t>rejets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comme</a:t>
            </a:r>
            <a:r>
              <a:rPr lang="en-IN" sz="2800" b="1" dirty="0" smtClean="0"/>
              <a:t> aliments pour </a:t>
            </a:r>
            <a:r>
              <a:rPr lang="en-IN" sz="2800" b="1" dirty="0" err="1" smtClean="0"/>
              <a:t>animaux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locaux</a:t>
            </a:r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Initiate Power Plant Assessment with agro waste 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BB222B"/>
                </a:solidFill>
              </a:rPr>
              <a:t>Vue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Frontale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usine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1144605"/>
            <a:ext cx="91217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BB222B"/>
                </a:solidFill>
              </a:rPr>
              <a:t>Lignes</a:t>
            </a:r>
            <a:r>
              <a:rPr lang="en-IN" dirty="0" smtClean="0">
                <a:solidFill>
                  <a:srgbClr val="BB222B"/>
                </a:solidFill>
              </a:rPr>
              <a:t> de </a:t>
            </a:r>
            <a:r>
              <a:rPr lang="en-IN" dirty="0" err="1" smtClean="0">
                <a:solidFill>
                  <a:srgbClr val="BB222B"/>
                </a:solidFill>
              </a:rPr>
              <a:t>Décorticage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746145"/>
            <a:ext cx="8297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Section de </a:t>
            </a:r>
            <a:r>
              <a:rPr lang="en-IN" dirty="0" err="1" smtClean="0">
                <a:solidFill>
                  <a:srgbClr val="BB222B"/>
                </a:solidFill>
              </a:rPr>
              <a:t>Curetage</a:t>
            </a:r>
            <a:r>
              <a:rPr lang="en-IN" dirty="0" smtClean="0">
                <a:solidFill>
                  <a:srgbClr val="BB222B"/>
                </a:solidFill>
              </a:rPr>
              <a:t> Manuel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731857"/>
            <a:ext cx="831373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Section </a:t>
            </a:r>
            <a:r>
              <a:rPr lang="en-IN" dirty="0" err="1" smtClean="0">
                <a:solidFill>
                  <a:srgbClr val="BB222B"/>
                </a:solidFill>
              </a:rPr>
              <a:t>Vapeur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Borma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746145"/>
            <a:ext cx="8297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8" y="55541"/>
            <a:ext cx="7499768" cy="71438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Synopsis de </a:t>
            </a:r>
            <a:r>
              <a:rPr lang="en-IN" dirty="0" err="1" smtClean="0">
                <a:solidFill>
                  <a:srgbClr val="C00000"/>
                </a:solidFill>
              </a:rPr>
              <a:t>Projet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Cajou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06" y="785794"/>
            <a:ext cx="9144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IN" sz="2400" b="1" dirty="0" smtClean="0"/>
              <a:t>GROUPE      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TGI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IN" sz="2400" b="1" dirty="0" smtClean="0"/>
              <a:t>COMPAGNIE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PROJET CAJOU/FLUDOR-BENIN S.A. </a:t>
            </a:r>
          </a:p>
          <a:p>
            <a:pPr marL="514350" indent="-514350"/>
            <a:r>
              <a:rPr lang="en-IN" sz="2400" b="1" dirty="0" smtClean="0"/>
              <a:t>EXPERIENCE TECHNIQUE</a:t>
            </a:r>
            <a:r>
              <a:rPr lang="en-IN" sz="2400" b="1" dirty="0" smtClean="0">
                <a:solidFill>
                  <a:srgbClr val="0070C0"/>
                </a:solidFill>
              </a:rPr>
              <a:t>   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20 ANS DE PROD. AU BENIN (HUILE VEG.)</a:t>
            </a:r>
          </a:p>
          <a:p>
            <a:pPr marL="514350" indent="-514350"/>
            <a:r>
              <a:rPr lang="en-IN" sz="2400" b="1" dirty="0" smtClean="0"/>
              <a:t>EXPERIENCE EN COMMERCE: </a:t>
            </a:r>
            <a:r>
              <a:rPr lang="en-IN" sz="2400" b="1" dirty="0" smtClean="0">
                <a:solidFill>
                  <a:srgbClr val="0070C0"/>
                </a:solidFill>
              </a:rPr>
              <a:t>15 ANS DE COMMERCE DE NCB AU BENIN</a:t>
            </a:r>
          </a:p>
          <a:p>
            <a:pPr marL="514350" indent="-514350"/>
            <a:r>
              <a:rPr lang="en-IN" sz="2400" b="1" dirty="0" smtClean="0"/>
              <a:t>POSITION                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</a:t>
            </a:r>
            <a:r>
              <a:rPr lang="en-IN" sz="2400" b="1" dirty="0" smtClean="0"/>
              <a:t>:  </a:t>
            </a:r>
            <a:r>
              <a:rPr lang="en-IN" sz="2400" b="1" dirty="0" smtClean="0">
                <a:solidFill>
                  <a:srgbClr val="0070C0"/>
                </a:solidFill>
              </a:rPr>
              <a:t>BOHICON, REP. DU BENIN</a:t>
            </a:r>
          </a:p>
          <a:p>
            <a:pPr marL="514350" indent="-514350"/>
            <a:r>
              <a:rPr lang="en-IN" sz="2400" b="1" dirty="0" smtClean="0"/>
              <a:t>DEBUT COMMERCIALISATION         :  </a:t>
            </a:r>
            <a:r>
              <a:rPr lang="en-IN" sz="2400" b="1" dirty="0" smtClean="0">
                <a:solidFill>
                  <a:srgbClr val="0070C0"/>
                </a:solidFill>
              </a:rPr>
              <a:t>JAN 2016</a:t>
            </a:r>
          </a:p>
          <a:p>
            <a:pPr marL="514350" indent="-514350"/>
            <a:r>
              <a:rPr lang="en-IN" sz="2400" b="1" dirty="0" smtClean="0"/>
              <a:t>CAPACITE USINE        </a:t>
            </a:r>
            <a:r>
              <a:rPr lang="en-IN" sz="2400" b="1" dirty="0" smtClean="0">
                <a:solidFill>
                  <a:srgbClr val="0070C0"/>
                </a:solidFill>
              </a:rPr>
              <a:t>             </a:t>
            </a:r>
            <a:r>
              <a:rPr lang="en-IN" sz="2400" b="1" dirty="0" smtClean="0"/>
              <a:t>:  </a:t>
            </a:r>
            <a:r>
              <a:rPr lang="en-IN" sz="2400" b="1" dirty="0" smtClean="0">
                <a:solidFill>
                  <a:srgbClr val="0070C0"/>
                </a:solidFill>
              </a:rPr>
              <a:t>18000 MT DE NCB</a:t>
            </a:r>
          </a:p>
          <a:p>
            <a:pPr marL="514350" indent="-514350"/>
            <a:r>
              <a:rPr lang="en-IN" sz="2400" b="1" dirty="0" smtClean="0"/>
              <a:t>ZONE CLOTUREE                     :</a:t>
            </a:r>
            <a:r>
              <a:rPr lang="en-IN" sz="2400" b="1" dirty="0" smtClean="0">
                <a:solidFill>
                  <a:srgbClr val="0070C0"/>
                </a:solidFill>
              </a:rPr>
              <a:t>  5.5 ha</a:t>
            </a:r>
          </a:p>
          <a:p>
            <a:pPr marL="514350" indent="-514350"/>
            <a:r>
              <a:rPr lang="en-IN" sz="2400" b="1" dirty="0" smtClean="0"/>
              <a:t>ZONE DE CONSTRUCTION</a:t>
            </a:r>
            <a:r>
              <a:rPr lang="en-IN" sz="2400" b="1" dirty="0" smtClean="0">
                <a:solidFill>
                  <a:srgbClr val="0070C0"/>
                </a:solidFill>
              </a:rPr>
              <a:t>    </a:t>
            </a:r>
            <a:r>
              <a:rPr lang="en-IN" sz="2400" b="1" dirty="0" smtClean="0"/>
              <a:t>: </a:t>
            </a:r>
            <a:r>
              <a:rPr lang="en-IN" sz="2400" b="1" dirty="0" smtClean="0">
                <a:solidFill>
                  <a:srgbClr val="0070C0"/>
                </a:solidFill>
              </a:rPr>
              <a:t>15,000 </a:t>
            </a:r>
            <a:r>
              <a:rPr lang="en-IN" sz="2400" b="1" dirty="0" err="1" smtClean="0">
                <a:solidFill>
                  <a:srgbClr val="0070C0"/>
                </a:solidFill>
              </a:rPr>
              <a:t>sq.m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IN" sz="2400" b="1" dirty="0" smtClean="0"/>
              <a:t>CAPACITE EN PLACE               : </a:t>
            </a:r>
            <a:r>
              <a:rPr lang="en-IN" sz="2400" b="1" dirty="0" smtClean="0">
                <a:solidFill>
                  <a:srgbClr val="0070C0"/>
                </a:solidFill>
              </a:rPr>
              <a:t>APPROCHE PDCA 3 PHASES </a:t>
            </a:r>
          </a:p>
          <a:p>
            <a:pPr marL="514350" indent="-514350"/>
            <a:r>
              <a:rPr lang="en-IN" sz="2400" b="1" dirty="0" smtClean="0"/>
              <a:t>INTEGRATION EN AVAL         : </a:t>
            </a:r>
            <a:r>
              <a:rPr lang="en-IN" sz="2400" b="1" dirty="0" smtClean="0">
                <a:solidFill>
                  <a:srgbClr val="0070C0"/>
                </a:solidFill>
              </a:rPr>
              <a:t>USINE DE CNSL/ CENTRE D’INGREDIENT</a:t>
            </a:r>
          </a:p>
          <a:p>
            <a:pPr marL="514350" indent="-514350"/>
            <a:r>
              <a:rPr lang="en-IN" sz="2400" b="1" dirty="0" smtClean="0"/>
              <a:t>INTEGRATION EN AMONT    : </a:t>
            </a:r>
            <a:r>
              <a:rPr lang="en-IN" sz="2400" b="1" dirty="0" smtClean="0">
                <a:solidFill>
                  <a:srgbClr val="0070C0"/>
                </a:solidFill>
              </a:rPr>
              <a:t>PROG DE DEV. DES AGRICULTEURS</a:t>
            </a:r>
          </a:p>
          <a:p>
            <a:pPr marL="514350" indent="-514350"/>
            <a:r>
              <a:rPr lang="en-IN" sz="2400" b="1" dirty="0" smtClean="0"/>
              <a:t>INVESTISSEMENT                   : </a:t>
            </a:r>
            <a:r>
              <a:rPr lang="en-IN" sz="2400" b="1" dirty="0" smtClean="0">
                <a:solidFill>
                  <a:srgbClr val="0070C0"/>
                </a:solidFill>
              </a:rPr>
              <a:t>INVESTISSEMENT DIRECT ETRANGER</a:t>
            </a:r>
          </a:p>
          <a:p>
            <a:pPr marL="514350" indent="-514350"/>
            <a:r>
              <a:rPr lang="en-IN" sz="2400" b="1" dirty="0" smtClean="0"/>
              <a:t>THESE D’INVESTISSMENT    : </a:t>
            </a:r>
            <a:r>
              <a:rPr lang="en-IN" sz="2400" b="1" dirty="0" smtClean="0">
                <a:solidFill>
                  <a:srgbClr val="0070C0"/>
                </a:solidFill>
              </a:rPr>
              <a:t>TRANS. DURABLE BASEE SUR L’ORIGINE</a:t>
            </a:r>
          </a:p>
          <a:p>
            <a:pPr marL="514350" indent="-514350"/>
            <a:r>
              <a:rPr lang="en-IN" sz="2400" b="1" dirty="0" smtClean="0"/>
              <a:t>REALISATION DU PROJET     : </a:t>
            </a:r>
            <a:r>
              <a:rPr lang="en-IN" sz="2400" b="1" dirty="0" smtClean="0">
                <a:solidFill>
                  <a:srgbClr val="0070C0"/>
                </a:solidFill>
              </a:rPr>
              <a:t>14 MOIS</a:t>
            </a:r>
          </a:p>
        </p:txBody>
      </p:sp>
      <p:pic>
        <p:nvPicPr>
          <p:cNvPr id="10" name="Picture 3" descr="C:\Users\JC Reddy\AppData\Local\Microsoft\Windows\INetCache\IE\AI8CZ929\vector-plan-do-check-act-diagram-2512683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38" y="2357462"/>
            <a:ext cx="1928794" cy="192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BB222B"/>
                </a:solidFill>
              </a:rPr>
              <a:t>Zone de </a:t>
            </a:r>
            <a:r>
              <a:rPr lang="en-IN" dirty="0" err="1" smtClean="0">
                <a:solidFill>
                  <a:srgbClr val="BB222B"/>
                </a:solidFill>
              </a:rPr>
              <a:t>Dépelliculage</a:t>
            </a:r>
            <a:r>
              <a:rPr lang="en-IN" dirty="0" smtClean="0">
                <a:solidFill>
                  <a:srgbClr val="BB222B"/>
                </a:solidFill>
              </a:rPr>
              <a:t> et de Classification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746145"/>
            <a:ext cx="83058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Centre de </a:t>
            </a:r>
            <a:r>
              <a:rPr lang="en-IN" dirty="0" err="1" smtClean="0">
                <a:solidFill>
                  <a:srgbClr val="BB222B"/>
                </a:solidFill>
              </a:rPr>
              <a:t>Remplissage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714356"/>
            <a:ext cx="7505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rgbClr val="BB222B"/>
                </a:solidFill>
              </a:rPr>
              <a:t>Intérieurs</a:t>
            </a:r>
            <a:r>
              <a:rPr lang="en-IN" dirty="0" smtClean="0">
                <a:solidFill>
                  <a:srgbClr val="BB222B"/>
                </a:solidFill>
              </a:rPr>
              <a:t> de </a:t>
            </a:r>
            <a:r>
              <a:rPr lang="en-IN" dirty="0" err="1" smtClean="0">
                <a:solidFill>
                  <a:srgbClr val="BB222B"/>
                </a:solidFill>
              </a:rPr>
              <a:t>l’Usine</a:t>
            </a:r>
            <a:r>
              <a:rPr lang="en-IN" dirty="0" smtClean="0">
                <a:solidFill>
                  <a:srgbClr val="BB222B"/>
                </a:solidFill>
              </a:rPr>
              <a:t> de </a:t>
            </a:r>
            <a:r>
              <a:rPr lang="en-IN" dirty="0" err="1" smtClean="0">
                <a:solidFill>
                  <a:srgbClr val="BB222B"/>
                </a:solidFill>
              </a:rPr>
              <a:t>baume</a:t>
            </a:r>
            <a:r>
              <a:rPr lang="en-IN" dirty="0" smtClean="0">
                <a:solidFill>
                  <a:srgbClr val="BB222B"/>
                </a:solidFill>
              </a:rPr>
              <a:t> de </a:t>
            </a:r>
            <a:r>
              <a:rPr lang="en-IN" dirty="0" err="1" smtClean="0">
                <a:solidFill>
                  <a:srgbClr val="BB222B"/>
                </a:solidFill>
              </a:rPr>
              <a:t>cajou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817" y="785794"/>
            <a:ext cx="73369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>
                <a:solidFill>
                  <a:srgbClr val="BB222B"/>
                </a:solidFill>
              </a:rPr>
              <a:t>Efficacités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Opérationnelles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Ciblées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1928802"/>
            <a:ext cx="7458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AutoNum type="arabicPeriod"/>
            </a:pPr>
            <a:r>
              <a:rPr lang="en-IN" sz="2400" b="1" dirty="0" smtClean="0"/>
              <a:t>TRAVAILLEURS PAR SAC</a:t>
            </a:r>
            <a:r>
              <a:rPr lang="en-IN" sz="2400" b="1" dirty="0" smtClean="0"/>
              <a:t>: </a:t>
            </a:r>
            <a:r>
              <a:rPr lang="en-IN" sz="2400" b="1" dirty="0" smtClean="0"/>
              <a:t>2.5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UTILISATION DE CAPACITE: </a:t>
            </a:r>
            <a:r>
              <a:rPr lang="en-IN" sz="2400" b="1" dirty="0" smtClean="0"/>
              <a:t>90%/Q4/2016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NON-DECOUPE A UN SEUL PASSAGE: </a:t>
            </a:r>
            <a:r>
              <a:rPr lang="en-IN" sz="2400" b="1" dirty="0" smtClean="0"/>
              <a:t>5-8%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DECORTICAGE ENTIERES VS PIECES: </a:t>
            </a:r>
            <a:r>
              <a:rPr lang="en-IN" sz="2400" b="1" dirty="0" smtClean="0"/>
              <a:t>90% + 10%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EMBALLAGE ENTIERES VS PIECES</a:t>
            </a:r>
            <a:r>
              <a:rPr lang="en-IN" sz="2400" b="1" dirty="0" smtClean="0"/>
              <a:t>: </a:t>
            </a:r>
            <a:r>
              <a:rPr lang="en-IN" sz="2400" b="1" dirty="0" smtClean="0"/>
              <a:t>70% + 30%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TEMPS DE TRANSFORMATION</a:t>
            </a:r>
            <a:r>
              <a:rPr lang="en-IN" sz="2400" b="1" dirty="0" smtClean="0"/>
              <a:t>: </a:t>
            </a:r>
            <a:r>
              <a:rPr lang="en-IN" sz="2400" b="1" dirty="0" smtClean="0"/>
              <a:t>&lt; 9 DAYS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FUMIGATION: </a:t>
            </a:r>
            <a:r>
              <a:rPr lang="en-IN" sz="2400" b="1" dirty="0" smtClean="0"/>
              <a:t>OBLIGATOIRE</a:t>
            </a:r>
            <a:endParaRPr lang="en-IN" sz="2400" b="1" dirty="0" smtClean="0"/>
          </a:p>
          <a:p>
            <a:pPr lvl="1" indent="-457200">
              <a:buAutoNum type="arabicPeriod"/>
            </a:pPr>
            <a:r>
              <a:rPr lang="en-IN" sz="2400" b="1" dirty="0" smtClean="0"/>
              <a:t>DEPELLICULAGE TOTAL DES ENTIERES AU PREMIER PASSAGE</a:t>
            </a:r>
            <a:r>
              <a:rPr lang="en-IN" sz="2400" b="1" dirty="0" smtClean="0"/>
              <a:t>:  </a:t>
            </a:r>
            <a:r>
              <a:rPr lang="en-IN" sz="2400" b="1" dirty="0" smtClean="0"/>
              <a:t>Min 55%</a:t>
            </a:r>
          </a:p>
          <a:p>
            <a:pPr lvl="1" indent="-457200">
              <a:buAutoNum type="arabicPeriod"/>
            </a:pPr>
            <a:r>
              <a:rPr lang="en-IN" sz="2400" b="1" dirty="0" smtClean="0"/>
              <a:t>DEPELLICULAGE DES BRISES AU PREMIER PASSAGE: </a:t>
            </a:r>
            <a:r>
              <a:rPr lang="en-IN" sz="2400" b="1" dirty="0" smtClean="0"/>
              <a:t>Around 12%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55541"/>
            <a:ext cx="7499768" cy="71438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Production </a:t>
            </a:r>
            <a:r>
              <a:rPr lang="en-IN" dirty="0" err="1" smtClean="0"/>
              <a:t>Actuelle</a:t>
            </a:r>
            <a:r>
              <a:rPr lang="en-IN" dirty="0" smtClean="0"/>
              <a:t> </a:t>
            </a:r>
            <a:r>
              <a:rPr lang="en-IN" dirty="0" smtClean="0"/>
              <a:t>Vs </a:t>
            </a:r>
            <a:r>
              <a:rPr lang="en-IN" dirty="0" err="1" smtClean="0"/>
              <a:t>Installée</a:t>
            </a:r>
            <a:r>
              <a:rPr lang="en-IN" dirty="0" smtClean="0"/>
              <a:t> (Phase-1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68059824"/>
              </p:ext>
            </p:extLst>
          </p:nvPr>
        </p:nvGraphicFramePr>
        <p:xfrm>
          <a:off x="0" y="785794"/>
          <a:ext cx="8858279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BB222B"/>
                </a:solidFill>
              </a:rPr>
              <a:t>Conclusion</a:t>
            </a:r>
            <a:endParaRPr lang="en-IN" b="1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9428" y="764704"/>
            <a:ext cx="92448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AutoNum type="arabicPeriod"/>
            </a:pPr>
            <a:r>
              <a:rPr lang="fr-FR" sz="2200" b="1" dirty="0"/>
              <a:t>L'ORIGINE UNIQUE EST UN </a:t>
            </a:r>
            <a:r>
              <a:rPr lang="fr-FR" sz="2200" b="1" dirty="0" smtClean="0"/>
              <a:t>ATOUT </a:t>
            </a:r>
            <a:r>
              <a:rPr lang="fr-FR" sz="2200" b="1" dirty="0"/>
              <a:t>ET </a:t>
            </a:r>
            <a:r>
              <a:rPr lang="fr-FR" sz="2200" b="1" dirty="0" smtClean="0"/>
              <a:t>UN HANDICAP.</a:t>
            </a:r>
            <a:endParaRPr lang="fr-FR" sz="2200" b="1" dirty="0"/>
          </a:p>
          <a:p>
            <a:pPr lvl="1" indent="-457200">
              <a:buAutoNum type="arabicPeriod"/>
            </a:pPr>
            <a:r>
              <a:rPr lang="fr-FR" sz="2200" b="1" dirty="0"/>
              <a:t>LES TRANSFERTS INTER </a:t>
            </a:r>
            <a:r>
              <a:rPr lang="fr-FR" sz="2200" b="1" dirty="0" smtClean="0"/>
              <a:t>ETATS DE NCB </a:t>
            </a:r>
            <a:r>
              <a:rPr lang="fr-FR" sz="2200" b="1" dirty="0"/>
              <a:t>SONT </a:t>
            </a:r>
            <a:r>
              <a:rPr lang="fr-FR" sz="2200" b="1" dirty="0" smtClean="0"/>
              <a:t>COUTEUX</a:t>
            </a:r>
            <a:endParaRPr lang="fr-FR" sz="2200" b="1" dirty="0"/>
          </a:p>
          <a:p>
            <a:pPr lvl="1" indent="-457200">
              <a:buAutoNum type="arabicPeriod"/>
            </a:pPr>
            <a:r>
              <a:rPr lang="fr-FR" sz="2200" b="1" dirty="0"/>
              <a:t>LES POLITIQUES GOUVERNEMENTALES PEUVENT </a:t>
            </a:r>
            <a:r>
              <a:rPr lang="fr-FR" sz="2200" b="1" dirty="0" smtClean="0"/>
              <a:t>FAVORISER OU DETRUIRE LA TRANSFORMATION </a:t>
            </a:r>
            <a:r>
              <a:rPr lang="fr-FR" sz="2200" b="1" dirty="0"/>
              <a:t>- L'AFRIQUE N'EST PAS </a:t>
            </a:r>
            <a:r>
              <a:rPr lang="fr-FR" sz="2200" b="1" dirty="0" smtClean="0"/>
              <a:t>UNE EXCEPTION.</a:t>
            </a:r>
            <a:endParaRPr lang="fr-FR" sz="2200" b="1" dirty="0"/>
          </a:p>
          <a:p>
            <a:pPr lvl="1" indent="-457200">
              <a:buAutoNum type="arabicPeriod"/>
            </a:pPr>
            <a:r>
              <a:rPr lang="fr-FR" sz="2200" b="1" dirty="0"/>
              <a:t>L'EFFICACITÉ DES TRAVAILLEURS </a:t>
            </a:r>
            <a:r>
              <a:rPr lang="fr-FR" sz="2200" b="1" dirty="0" smtClean="0"/>
              <a:t>FAIBLES </a:t>
            </a:r>
            <a:r>
              <a:rPr lang="fr-FR" sz="2200" b="1" dirty="0"/>
              <a:t>ET LES SALAIRES </a:t>
            </a:r>
            <a:r>
              <a:rPr lang="fr-FR" sz="2200" b="1" dirty="0" smtClean="0"/>
              <a:t>MINIMUM </a:t>
            </a:r>
            <a:r>
              <a:rPr lang="fr-FR" sz="2200" b="1" dirty="0"/>
              <a:t>SONT TRÈS CRITIQUES </a:t>
            </a:r>
            <a:r>
              <a:rPr lang="fr-FR" sz="2200" b="1" dirty="0" smtClean="0"/>
              <a:t>À REGLER </a:t>
            </a:r>
            <a:r>
              <a:rPr lang="fr-FR" sz="2200" b="1" dirty="0"/>
              <a:t>- EXIGE L'AUTOMATISATION CONTINUELLE POUR </a:t>
            </a:r>
            <a:r>
              <a:rPr lang="fr-FR" sz="2200" b="1" dirty="0" smtClean="0"/>
              <a:t>ATTENUER LE </a:t>
            </a:r>
            <a:r>
              <a:rPr lang="fr-FR" sz="2200" b="1" dirty="0"/>
              <a:t>RISQUE.</a:t>
            </a:r>
          </a:p>
          <a:p>
            <a:pPr lvl="1" indent="-457200">
              <a:buAutoNum type="arabicPeriod"/>
            </a:pPr>
            <a:r>
              <a:rPr lang="fr-FR" sz="2200" b="1" dirty="0"/>
              <a:t>LE JEU </a:t>
            </a:r>
            <a:r>
              <a:rPr lang="fr-FR" sz="2200" b="1" dirty="0" smtClean="0"/>
              <a:t>DU </a:t>
            </a:r>
            <a:r>
              <a:rPr lang="fr-FR" sz="2200" b="1" dirty="0"/>
              <a:t>VOLUME </a:t>
            </a:r>
            <a:r>
              <a:rPr lang="fr-FR" sz="2200" b="1" dirty="0" smtClean="0"/>
              <a:t>ELEVE EST </a:t>
            </a:r>
            <a:r>
              <a:rPr lang="fr-FR" sz="2200" b="1" dirty="0"/>
              <a:t>OBLIGATOIRE POUR LES ENTREPRISES</a:t>
            </a:r>
          </a:p>
          <a:p>
            <a:pPr lvl="1" indent="-457200">
              <a:buAutoNum type="arabicPeriod"/>
            </a:pPr>
            <a:r>
              <a:rPr lang="fr-FR" sz="2200" b="1" dirty="0" smtClean="0"/>
              <a:t>DE FORTES ÉQUIPES TECHNIQUE ET DE TRANSFORMATION FONT TOUTE </a:t>
            </a:r>
            <a:r>
              <a:rPr lang="fr-FR" sz="2200" b="1" dirty="0"/>
              <a:t>LA DIFFÉRENCE.</a:t>
            </a:r>
          </a:p>
          <a:p>
            <a:pPr lvl="1" indent="-457200">
              <a:buAutoNum type="arabicPeriod"/>
            </a:pPr>
            <a:r>
              <a:rPr lang="fr-FR" sz="2200" b="1" dirty="0"/>
              <a:t>ADOPTEZ UNE </a:t>
            </a:r>
            <a:r>
              <a:rPr lang="fr-FR" sz="2200" b="1" dirty="0" smtClean="0"/>
              <a:t>FACON DE PENSER AUTONOME </a:t>
            </a:r>
            <a:r>
              <a:rPr lang="fr-FR" sz="2200" b="1" dirty="0"/>
              <a:t>POUR </a:t>
            </a:r>
            <a:r>
              <a:rPr lang="fr-FR" sz="2200" b="1" dirty="0" smtClean="0"/>
              <a:t>LA TRANSFORMATION ET LA COMMERCIALISATION DES NCB.</a:t>
            </a:r>
            <a:endParaRPr lang="fr-FR" sz="2200" b="1" dirty="0"/>
          </a:p>
          <a:p>
            <a:pPr lvl="1" indent="-457200">
              <a:buAutoNum type="arabicPeriod"/>
            </a:pPr>
            <a:r>
              <a:rPr lang="fr-FR" sz="2200" b="1" dirty="0"/>
              <a:t> PROGRAMMATION EFFICACES DE LA RSE ET DES </a:t>
            </a:r>
            <a:r>
              <a:rPr lang="fr-FR" sz="2200" b="1" dirty="0" smtClean="0"/>
              <a:t>PROG. POUR LE DEVELOPPEMENT DES AGRICULTEURS.</a:t>
            </a:r>
            <a:endParaRPr lang="fr-FR" sz="2200" b="1" dirty="0"/>
          </a:p>
          <a:p>
            <a:pPr lvl="1" indent="-457200">
              <a:buAutoNum type="arabicPeriod"/>
            </a:pPr>
            <a:r>
              <a:rPr lang="fr-FR" sz="2200" b="1" dirty="0"/>
              <a:t>PERSPECTIVES HACCP / GFSI / ETI DURANT LA CONCEPTION DU PROJET ET </a:t>
            </a:r>
            <a:r>
              <a:rPr lang="fr-FR" sz="2200" b="1" dirty="0" smtClean="0"/>
              <a:t>PENDANT.</a:t>
            </a:r>
            <a:endParaRPr lang="en-I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28113"/>
            <a:ext cx="4231467" cy="28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JC Reddy\AppData\Local\Microsoft\Windows\INetCache\IE\AI8CZ929\600px-LGBT_Flag_map_of_Africa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14620"/>
            <a:ext cx="2786082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32" y="1105429"/>
            <a:ext cx="9144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ctr"/>
            <a:r>
              <a:rPr lang="en-I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TRANSFORMATION EN AFRIQUE EST DIFFICILE ET COMPORTE DE NOMBREUX DEFIS, EXPOSEE AU RISQUE</a:t>
            </a:r>
            <a:r>
              <a:rPr lang="en-I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indent="-457200" algn="ctr"/>
            <a:endParaRPr lang="en-IN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indent="-457200" algn="ctr"/>
            <a:r>
              <a:rPr lang="en-IN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en-IN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VIABLE AVEC DES TECHNIQUES DE FABRICATION ET D’AFFAIRES DURABLES.</a:t>
            </a:r>
            <a:endParaRPr lang="en-IN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430" y="6211693"/>
            <a:ext cx="414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 smtClean="0"/>
              <a:t>THANK YOU / MERCI</a:t>
            </a:r>
            <a:endParaRPr lang="en-IN" sz="3600" b="1" i="1" dirty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>
                <a:solidFill>
                  <a:srgbClr val="C00000"/>
                </a:solidFill>
              </a:rPr>
              <a:t>Défis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Primaires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en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Afrique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06" y="928670"/>
            <a:ext cx="108330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 smtClean="0"/>
              <a:t>EXÉCUTION </a:t>
            </a:r>
            <a:r>
              <a:rPr lang="fr-FR" sz="2800" b="1" dirty="0"/>
              <a:t>DU PROJET</a:t>
            </a:r>
          </a:p>
          <a:p>
            <a:pPr marL="514350" indent="-514350">
              <a:buAutoNum type="arabicPeriod"/>
            </a:pPr>
            <a:r>
              <a:rPr lang="fr-FR" sz="2800" b="1" dirty="0"/>
              <a:t>FAIBLE DENSITÉ POPULAIRE</a:t>
            </a:r>
          </a:p>
          <a:p>
            <a:pPr marL="514350" indent="-514350">
              <a:buAutoNum type="arabicPeriod"/>
            </a:pPr>
            <a:r>
              <a:rPr lang="fr-FR" sz="2800" b="1" dirty="0" smtClean="0"/>
              <a:t>COUT DE TRANSPORT ELEVE 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DISPONIBILITÉ DES PIÈCES DE RECHANGE</a:t>
            </a:r>
          </a:p>
          <a:p>
            <a:pPr marL="514350" indent="-514350">
              <a:buAutoNum type="arabicPeriod"/>
            </a:pPr>
            <a:r>
              <a:rPr lang="fr-FR" sz="2800" b="1" dirty="0"/>
              <a:t>PAS </a:t>
            </a:r>
            <a:r>
              <a:rPr lang="fr-FR" sz="2800" b="1" dirty="0" smtClean="0"/>
              <a:t>DE STRUCTURE SALARIALE PREVUE!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 smtClean="0"/>
              <a:t>SATISFACTION COMPORT. SALAIRE MINIMAL 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POLITIQUES GOUVERNEMENTALES </a:t>
            </a:r>
            <a:r>
              <a:rPr lang="fr-FR" sz="2800" b="1" dirty="0" smtClean="0"/>
              <a:t>(Prendre </a:t>
            </a:r>
            <a:r>
              <a:rPr lang="fr-FR" sz="2800" b="1" dirty="0"/>
              <a:t>ou </a:t>
            </a:r>
            <a:r>
              <a:rPr lang="fr-FR" sz="2800" b="1" dirty="0" smtClean="0"/>
              <a:t>laisser!)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MOBILISATION DES </a:t>
            </a:r>
            <a:r>
              <a:rPr lang="fr-FR" sz="2800" b="1" dirty="0" smtClean="0"/>
              <a:t>FCL ENDOM. OU COMPLETS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 smtClean="0"/>
              <a:t>DEPENDANCE DE LA MAIN D’OEUVRE EXPAT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COÛT DE </a:t>
            </a:r>
            <a:r>
              <a:rPr lang="fr-FR" sz="2800" b="1" dirty="0" smtClean="0"/>
              <a:t>TRANSFORMATION ELEVEE </a:t>
            </a:r>
            <a:r>
              <a:rPr lang="fr-FR" sz="2800" b="1" dirty="0"/>
              <a:t>(+ USD 200 PMT)</a:t>
            </a:r>
          </a:p>
          <a:p>
            <a:pPr marL="514350" indent="-514350">
              <a:buAutoNum type="arabicPeriod"/>
            </a:pPr>
            <a:r>
              <a:rPr lang="fr-FR" sz="2800" b="1" dirty="0" smtClean="0"/>
              <a:t>VOLUMES ELEVES DANS </a:t>
            </a:r>
            <a:r>
              <a:rPr lang="fr-FR" sz="2800" b="1" dirty="0"/>
              <a:t>UNE SAISON COURTE (fonds de roulement!)</a:t>
            </a:r>
          </a:p>
          <a:p>
            <a:pPr marL="514350" indent="-514350">
              <a:buAutoNum type="arabicPeriod"/>
            </a:pPr>
            <a:r>
              <a:rPr lang="fr-FR" sz="2800" b="1" dirty="0"/>
              <a:t>ENTREPOSAGE ET </a:t>
            </a:r>
            <a:r>
              <a:rPr lang="fr-FR" sz="2800" b="1" dirty="0" smtClean="0"/>
              <a:t>AIRE </a:t>
            </a:r>
            <a:r>
              <a:rPr lang="fr-FR" sz="2800" b="1" dirty="0"/>
              <a:t>DE SÉCHAGE (congestion saisonnière!)</a:t>
            </a:r>
            <a:endParaRPr lang="en-IN" sz="2800" b="1" dirty="0" smtClean="0"/>
          </a:p>
        </p:txBody>
      </p:sp>
      <p:sp>
        <p:nvSpPr>
          <p:cNvPr id="9" name="6-Point Star 8"/>
          <p:cNvSpPr/>
          <p:nvPr/>
        </p:nvSpPr>
        <p:spPr>
          <a:xfrm>
            <a:off x="6215074" y="785794"/>
            <a:ext cx="2786082" cy="2500330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TAILLE RECOLTE</a:t>
            </a:r>
          </a:p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COUT DES NCB</a:t>
            </a:r>
          </a:p>
          <a:p>
            <a:pPr algn="ctr"/>
            <a:r>
              <a:rPr lang="en-IN" sz="2000" b="1" dirty="0" smtClean="0">
                <a:solidFill>
                  <a:srgbClr val="0070C0"/>
                </a:solidFill>
              </a:rPr>
              <a:t>TRACABILITE</a:t>
            </a:r>
            <a:endParaRPr lang="en-IN" sz="2000" b="1" dirty="0">
              <a:solidFill>
                <a:srgbClr val="0070C0"/>
              </a:solidFill>
            </a:endParaRPr>
          </a:p>
        </p:txBody>
      </p:sp>
      <p:pic>
        <p:nvPicPr>
          <p:cNvPr id="23553" name="Picture 1" descr="C:\Users\JC Reddy\AppData\Local\Microsoft\Windows\INetCache\IE\4B83FURL\Thumbs-Up-Circ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447" y="2428868"/>
            <a:ext cx="1075709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BB222B"/>
                </a:solidFill>
              </a:rPr>
              <a:t>Points Critiques de la Transformation </a:t>
            </a:r>
            <a:r>
              <a:rPr lang="en-IN" dirty="0" err="1" smtClean="0">
                <a:solidFill>
                  <a:srgbClr val="BB222B"/>
                </a:solidFill>
              </a:rPr>
              <a:t>en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Afrique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571480"/>
            <a:ext cx="931004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IN" sz="2800" b="1" dirty="0" smtClean="0"/>
          </a:p>
          <a:p>
            <a:pPr marL="514350" indent="-514350">
              <a:buAutoNum type="arabicPeriod"/>
            </a:pPr>
            <a:r>
              <a:rPr lang="en-IN" sz="2800" b="1" dirty="0" smtClean="0"/>
              <a:t>POSITION DE L’USINE(</a:t>
            </a:r>
            <a:r>
              <a:rPr lang="en-IN" sz="2800" b="1" dirty="0" err="1" smtClean="0">
                <a:solidFill>
                  <a:srgbClr val="C00000"/>
                </a:solidFill>
              </a:rPr>
              <a:t>Récolte</a:t>
            </a:r>
            <a:r>
              <a:rPr lang="en-IN" sz="2800" b="1" dirty="0" smtClean="0">
                <a:solidFill>
                  <a:srgbClr val="C00000"/>
                </a:solidFill>
              </a:rPr>
              <a:t> </a:t>
            </a:r>
            <a:r>
              <a:rPr lang="en-IN" sz="2800" b="1" dirty="0" err="1" smtClean="0">
                <a:solidFill>
                  <a:srgbClr val="C00000"/>
                </a:solidFill>
              </a:rPr>
              <a:t>ou</a:t>
            </a:r>
            <a:r>
              <a:rPr lang="en-IN" sz="2800" b="1" dirty="0" smtClean="0">
                <a:solidFill>
                  <a:srgbClr val="C00000"/>
                </a:solidFill>
              </a:rPr>
              <a:t> </a:t>
            </a:r>
            <a:r>
              <a:rPr lang="en-IN" sz="2800" b="1" dirty="0" err="1" smtClean="0">
                <a:solidFill>
                  <a:srgbClr val="C00000"/>
                </a:solidFill>
              </a:rPr>
              <a:t>convenance</a:t>
            </a:r>
            <a:r>
              <a:rPr lang="en-IN" sz="28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fr-FR" sz="2800" b="1" dirty="0"/>
              <a:t>CONCEPTION </a:t>
            </a:r>
            <a:r>
              <a:rPr lang="fr-FR" sz="2800" b="1" dirty="0" smtClean="0"/>
              <a:t>EXÉCUTION </a:t>
            </a:r>
            <a:r>
              <a:rPr lang="fr-FR" sz="2800" b="1" dirty="0"/>
              <a:t>DU PROJET (HACCP d'abord!)</a:t>
            </a:r>
          </a:p>
          <a:p>
            <a:pPr marL="514350" indent="-514350">
              <a:buAutoNum type="arabicPeriod"/>
            </a:pPr>
            <a:r>
              <a:rPr lang="fr-FR" sz="2800" b="1" dirty="0"/>
              <a:t>EXPERTISE TECHNIQUE &amp; PRODUIT</a:t>
            </a:r>
          </a:p>
          <a:p>
            <a:pPr marL="514350" indent="-514350">
              <a:buAutoNum type="arabicPeriod"/>
            </a:pPr>
            <a:r>
              <a:rPr lang="fr-FR" sz="2800" b="1" dirty="0"/>
              <a:t>DISPONIBILITÉ ET TRANSPORT DES TRAVAILLEURS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EFFICACITÉ ET FORMATION DES TRAVAILLEURS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CAPACITÉS D'ENTRETIEN DES INSTALLATIONS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HYGIÈNE DES TRAVAILLEURS ET SÉCURITÉ ALIMENTAIRE</a:t>
            </a:r>
          </a:p>
          <a:p>
            <a:pPr marL="514350" indent="-514350">
              <a:buAutoNum type="arabicPeriod"/>
            </a:pPr>
            <a:r>
              <a:rPr lang="fr-FR" sz="2800" b="1" dirty="0" smtClean="0"/>
              <a:t>QUESTIONS SSEQ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SENSIBILITÉS CULTURELLES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PARITÉ DES </a:t>
            </a:r>
            <a:r>
              <a:rPr lang="fr-FR" sz="2800" b="1" dirty="0" smtClean="0"/>
              <a:t>BRISURES</a:t>
            </a:r>
            <a:endParaRPr lang="fr-FR" sz="2800" b="1" dirty="0"/>
          </a:p>
          <a:p>
            <a:pPr marL="514350" indent="-514350">
              <a:buAutoNum type="arabicPeriod"/>
            </a:pPr>
            <a:r>
              <a:rPr lang="fr-FR" sz="2800" b="1" dirty="0"/>
              <a:t>PLAN </a:t>
            </a:r>
            <a:r>
              <a:rPr lang="fr-FR" sz="2800" b="1" dirty="0" smtClean="0"/>
              <a:t>DE REDUCTION </a:t>
            </a:r>
            <a:r>
              <a:rPr lang="fr-FR" sz="2800" b="1" dirty="0"/>
              <a:t>DES RISQUES</a:t>
            </a:r>
          </a:p>
          <a:p>
            <a:pPr marL="514350" indent="-514350">
              <a:buAutoNum type="arabicPeriod"/>
            </a:pPr>
            <a:r>
              <a:rPr lang="fr-FR" sz="2800" b="1" dirty="0"/>
              <a:t>GESTION DES SOUS-PRODUITS</a:t>
            </a:r>
            <a:endParaRPr lang="en-IN" sz="2800" b="1" dirty="0" smtClean="0"/>
          </a:p>
        </p:txBody>
      </p:sp>
      <p:pic>
        <p:nvPicPr>
          <p:cNvPr id="22529" name="Picture 1" descr="C:\Users\JC Reddy\AppData\Local\Microsoft\Windows\INetCache\IE\4B83FURL\768px-Local-importan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228601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BB222B"/>
                </a:solidFill>
              </a:rPr>
              <a:t>Conception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87249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35123" y="5507196"/>
            <a:ext cx="7302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UNITE DE TRANSFORMATION MECANIQUE DE  FLUDOR-BENIN S.A. </a:t>
            </a:r>
          </a:p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A BOHICON, REPUBLIQUE DU BENIN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BB222B"/>
                </a:solidFill>
              </a:rPr>
              <a:t>Exécution</a:t>
            </a:r>
            <a:r>
              <a:rPr lang="en-IN" dirty="0" smtClean="0">
                <a:solidFill>
                  <a:srgbClr val="BB222B"/>
                </a:solidFill>
              </a:rPr>
              <a:t> du </a:t>
            </a:r>
            <a:r>
              <a:rPr lang="en-IN" dirty="0" err="1" smtClean="0">
                <a:solidFill>
                  <a:srgbClr val="BB222B"/>
                </a:solidFill>
              </a:rPr>
              <a:t>Projet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6" y="785795"/>
            <a:ext cx="8839230" cy="292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554" y="3456710"/>
            <a:ext cx="8866218" cy="281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BB222B"/>
                </a:solidFill>
              </a:rPr>
              <a:t>Vue</a:t>
            </a:r>
            <a:r>
              <a:rPr lang="en-IN" dirty="0" smtClean="0">
                <a:solidFill>
                  <a:srgbClr val="BB222B"/>
                </a:solidFill>
              </a:rPr>
              <a:t> </a:t>
            </a:r>
            <a:r>
              <a:rPr lang="en-IN" dirty="0" err="1" smtClean="0">
                <a:solidFill>
                  <a:srgbClr val="BB222B"/>
                </a:solidFill>
              </a:rPr>
              <a:t>Aérienne</a:t>
            </a:r>
            <a:r>
              <a:rPr lang="en-IN" dirty="0" smtClean="0">
                <a:solidFill>
                  <a:srgbClr val="BB222B"/>
                </a:solidFill>
              </a:rPr>
              <a:t> de </a:t>
            </a:r>
            <a:r>
              <a:rPr lang="en-IN" dirty="0" err="1" smtClean="0">
                <a:solidFill>
                  <a:srgbClr val="BB222B"/>
                </a:solidFill>
              </a:rPr>
              <a:t>l’Usine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928670"/>
            <a:ext cx="9159876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Conception du </a:t>
            </a:r>
            <a:r>
              <a:rPr lang="en-IN" dirty="0" err="1" smtClean="0"/>
              <a:t>Projet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764704"/>
            <a:ext cx="7944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ÉQUIPE MULTI </a:t>
            </a:r>
            <a:r>
              <a:rPr lang="fr-FR" sz="2600" b="1" dirty="0" smtClean="0">
                <a:solidFill>
                  <a:srgbClr val="0070C0"/>
                </a:solidFill>
              </a:rPr>
              <a:t>NIVEAU EXPAT</a:t>
            </a:r>
            <a:endParaRPr lang="fr-FR" sz="2600" b="1" dirty="0">
              <a:solidFill>
                <a:srgbClr val="0070C0"/>
              </a:solidFill>
            </a:endParaRP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 </a:t>
            </a:r>
            <a:r>
              <a:rPr lang="fr-FR" sz="2600" b="1" dirty="0" smtClean="0">
                <a:solidFill>
                  <a:srgbClr val="0070C0"/>
                </a:solidFill>
              </a:rPr>
              <a:t>FORTE ÉQUIPE </a:t>
            </a:r>
            <a:r>
              <a:rPr lang="fr-FR" sz="2600" b="1" dirty="0">
                <a:solidFill>
                  <a:srgbClr val="0070C0"/>
                </a:solidFill>
              </a:rPr>
              <a:t>TECHNIQUE LOCALE</a:t>
            </a: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 PROJET D'ALIGNEMENT DE PROCESSUS</a:t>
            </a: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 LOCALISATION ET DISPOSITION </a:t>
            </a:r>
            <a:r>
              <a:rPr lang="fr-FR" sz="2600" b="1" dirty="0" smtClean="0">
                <a:solidFill>
                  <a:srgbClr val="0070C0"/>
                </a:solidFill>
              </a:rPr>
              <a:t>DE L’USINE</a:t>
            </a:r>
            <a:endParaRPr lang="fr-FR" sz="2600" b="1" dirty="0">
              <a:solidFill>
                <a:srgbClr val="0070C0"/>
              </a:solidFill>
            </a:endParaRP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 </a:t>
            </a:r>
            <a:r>
              <a:rPr lang="fr-FR" sz="2600" b="1" dirty="0">
                <a:solidFill>
                  <a:srgbClr val="FF0000"/>
                </a:solidFill>
              </a:rPr>
              <a:t>(Zone de culture locale </a:t>
            </a:r>
            <a:r>
              <a:rPr lang="fr-FR" sz="2600" b="1" dirty="0" smtClean="0">
                <a:solidFill>
                  <a:srgbClr val="FF0000"/>
                </a:solidFill>
              </a:rPr>
              <a:t>Vs par </a:t>
            </a:r>
            <a:r>
              <a:rPr lang="fr-FR" sz="2600" b="1" dirty="0">
                <a:solidFill>
                  <a:srgbClr val="FF0000"/>
                </a:solidFill>
              </a:rPr>
              <a:t>commodité?)</a:t>
            </a:r>
          </a:p>
          <a:p>
            <a:pPr marL="514350" indent="-514350"/>
            <a:r>
              <a:rPr lang="fr-FR" sz="2600" b="1" dirty="0">
                <a:solidFill>
                  <a:srgbClr val="FF0000"/>
                </a:solidFill>
              </a:rPr>
              <a:t> </a:t>
            </a:r>
            <a:r>
              <a:rPr lang="fr-FR" sz="2600" b="1" dirty="0" smtClean="0">
                <a:solidFill>
                  <a:srgbClr val="FF0000"/>
                </a:solidFill>
              </a:rPr>
              <a:t>(d’abord le Plan, ensuite la construction!)</a:t>
            </a:r>
            <a:endParaRPr lang="fr-FR" sz="2600" b="1" dirty="0">
              <a:solidFill>
                <a:srgbClr val="FF0000"/>
              </a:solidFill>
            </a:endParaRP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ÉQUIPEMENT DE </a:t>
            </a:r>
            <a:r>
              <a:rPr lang="fr-FR" sz="2600" b="1" dirty="0" smtClean="0">
                <a:solidFill>
                  <a:srgbClr val="0070C0"/>
                </a:solidFill>
              </a:rPr>
              <a:t>TRANSFORMATION ET </a:t>
            </a:r>
            <a:r>
              <a:rPr lang="fr-FR" sz="2600" b="1" dirty="0">
                <a:solidFill>
                  <a:srgbClr val="0070C0"/>
                </a:solidFill>
              </a:rPr>
              <a:t>FLUX </a:t>
            </a:r>
            <a:r>
              <a:rPr lang="fr-FR" sz="2600" b="1" dirty="0" smtClean="0">
                <a:solidFill>
                  <a:srgbClr val="0070C0"/>
                </a:solidFill>
              </a:rPr>
              <a:t>DES MATÉRIAUX</a:t>
            </a:r>
            <a:endParaRPr lang="fr-FR" sz="2600" b="1" dirty="0">
              <a:solidFill>
                <a:srgbClr val="0070C0"/>
              </a:solidFill>
            </a:endParaRPr>
          </a:p>
          <a:p>
            <a:pPr marL="514350" indent="-514350"/>
            <a:r>
              <a:rPr lang="fr-FR" sz="2600" b="1" dirty="0" smtClean="0">
                <a:solidFill>
                  <a:srgbClr val="FF0000"/>
                </a:solidFill>
              </a:rPr>
              <a:t>(Adapté pour une longue durée! </a:t>
            </a:r>
            <a:r>
              <a:rPr lang="fr-FR" sz="2600" b="1" dirty="0">
                <a:solidFill>
                  <a:srgbClr val="FF0000"/>
                </a:solidFill>
              </a:rPr>
              <a:t>Pour une maintenance en Afrique!)</a:t>
            </a:r>
          </a:p>
          <a:p>
            <a:pPr marL="514350" indent="-514350"/>
            <a:r>
              <a:rPr lang="fr-FR" sz="2600" b="1" dirty="0">
                <a:solidFill>
                  <a:srgbClr val="FF0000"/>
                </a:solidFill>
              </a:rPr>
              <a:t> </a:t>
            </a:r>
            <a:r>
              <a:rPr lang="fr-FR" sz="2600" b="1" dirty="0">
                <a:solidFill>
                  <a:srgbClr val="0070C0"/>
                </a:solidFill>
              </a:rPr>
              <a:t>(Uniform flow! Cross contamination!)</a:t>
            </a: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SITE TOPOGRAPHIE &amp; DÉFIS</a:t>
            </a:r>
          </a:p>
          <a:p>
            <a:pPr marL="514350" indent="-514350"/>
            <a:r>
              <a:rPr lang="fr-FR" sz="2600" b="1" dirty="0">
                <a:solidFill>
                  <a:srgbClr val="FF0000"/>
                </a:solidFill>
              </a:rPr>
              <a:t>(Remblai minimal et excavation / flux gravitationnel!)</a:t>
            </a:r>
          </a:p>
          <a:p>
            <a:pPr marL="514350" indent="-514350"/>
            <a:r>
              <a:rPr lang="fr-FR" sz="2600" b="1" dirty="0">
                <a:solidFill>
                  <a:srgbClr val="0070C0"/>
                </a:solidFill>
              </a:rPr>
              <a:t>CONCEPTION CONTRE INFESTATION &amp; HARMATTAN</a:t>
            </a:r>
            <a:r>
              <a:rPr lang="en-IN" sz="2600" b="1" dirty="0" smtClean="0">
                <a:solidFill>
                  <a:srgbClr val="0070C0"/>
                </a:solidFill>
              </a:rPr>
              <a:t> </a:t>
            </a:r>
            <a:endParaRPr lang="en-IN" sz="2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42" y="55541"/>
            <a:ext cx="7499768" cy="71438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BB222B"/>
                </a:solidFill>
              </a:rPr>
              <a:t>Etude de </a:t>
            </a:r>
            <a:r>
              <a:rPr lang="en-IN" dirty="0" err="1" smtClean="0">
                <a:solidFill>
                  <a:srgbClr val="BB222B"/>
                </a:solidFill>
              </a:rPr>
              <a:t>cas</a:t>
            </a:r>
            <a:r>
              <a:rPr lang="en-IN" dirty="0" smtClean="0">
                <a:solidFill>
                  <a:srgbClr val="BB222B"/>
                </a:solidFill>
              </a:rPr>
              <a:t>: </a:t>
            </a:r>
            <a:r>
              <a:rPr lang="en-IN" dirty="0" err="1" smtClean="0">
                <a:solidFill>
                  <a:srgbClr val="BB222B"/>
                </a:solidFill>
              </a:rPr>
              <a:t>Topographie</a:t>
            </a:r>
            <a:r>
              <a:rPr lang="en-IN" dirty="0" smtClean="0">
                <a:solidFill>
                  <a:srgbClr val="BB222B"/>
                </a:solidFill>
              </a:rPr>
              <a:t>  </a:t>
            </a:r>
            <a:r>
              <a:rPr lang="en-IN" dirty="0" smtClean="0">
                <a:solidFill>
                  <a:srgbClr val="BB222B"/>
                </a:solidFill>
              </a:rPr>
              <a:t>&amp; </a:t>
            </a:r>
            <a:r>
              <a:rPr lang="en-IN" dirty="0" err="1" smtClean="0">
                <a:solidFill>
                  <a:srgbClr val="BB222B"/>
                </a:solidFill>
              </a:rPr>
              <a:t>Pente</a:t>
            </a:r>
            <a:endParaRPr lang="en-IN" dirty="0">
              <a:solidFill>
                <a:srgbClr val="BB22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63202" y="6393751"/>
            <a:ext cx="2895600" cy="365125"/>
          </a:xfrm>
        </p:spPr>
        <p:txBody>
          <a:bodyPr/>
          <a:lstStyle/>
          <a:p>
            <a:r>
              <a:rPr lang="en-IN" dirty="0" smtClean="0"/>
              <a:t>09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310213"/>
            <a:ext cx="527775" cy="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724" y="6316393"/>
            <a:ext cx="1123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3474720"/>
            <a:ext cx="9144000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1604" y="3214686"/>
            <a:ext cx="692948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571736" y="3714752"/>
            <a:ext cx="171451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4286248" y="3714752"/>
            <a:ext cx="250033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6786578" y="3714752"/>
            <a:ext cx="171451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H="1" flipV="1">
            <a:off x="1571604" y="3464718"/>
            <a:ext cx="6429420" cy="892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285720" y="3571876"/>
            <a:ext cx="50006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928662" y="328612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6.5M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8470450" y="343852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9.5M</a:t>
            </a:r>
            <a:endParaRPr lang="en-IN" dirty="0"/>
          </a:p>
        </p:txBody>
      </p:sp>
      <p:sp>
        <p:nvSpPr>
          <p:cNvPr id="18" name="Up Arrow 17"/>
          <p:cNvSpPr/>
          <p:nvPr/>
        </p:nvSpPr>
        <p:spPr>
          <a:xfrm>
            <a:off x="8643966" y="4643446"/>
            <a:ext cx="50006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642910" y="1639661"/>
            <a:ext cx="717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SUIVI UN SIMPLE FLUX LINEAIRE DE </a:t>
            </a:r>
            <a:r>
              <a:rPr lang="en-IN" sz="2400" dirty="0" smtClean="0"/>
              <a:t>200M </a:t>
            </a:r>
            <a:endParaRPr lang="en-IN" sz="2400" dirty="0" smtClean="0"/>
          </a:p>
          <a:p>
            <a:r>
              <a:rPr lang="en-IN" sz="2400" dirty="0" smtClean="0"/>
              <a:t>CONCU POUR CIRCULER AVEC LE FLUX </a:t>
            </a:r>
            <a:r>
              <a:rPr lang="en-IN" sz="2400" dirty="0" smtClean="0"/>
              <a:t>GRAVITATIONNEL</a:t>
            </a:r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5157629"/>
            <a:ext cx="8053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INCLINAISON DU SOL </a:t>
            </a:r>
            <a:r>
              <a:rPr lang="en-IN" sz="2400" dirty="0" smtClean="0"/>
              <a:t>-  SUR </a:t>
            </a:r>
            <a:r>
              <a:rPr lang="en-IN" sz="2400" dirty="0" smtClean="0"/>
              <a:t>200M </a:t>
            </a:r>
            <a:r>
              <a:rPr lang="en-IN" sz="2400" dirty="0" smtClean="0"/>
              <a:t>LE BATIMENT EST A 3 </a:t>
            </a:r>
            <a:r>
              <a:rPr lang="en-IN" sz="2400" dirty="0" smtClean="0"/>
              <a:t>M</a:t>
            </a:r>
          </a:p>
          <a:p>
            <a:r>
              <a:rPr lang="en-IN" sz="2400" dirty="0" smtClean="0"/>
              <a:t>INCLINAISON DU SOL </a:t>
            </a:r>
            <a:r>
              <a:rPr lang="en-IN" sz="2400" dirty="0" smtClean="0"/>
              <a:t>-  SUR 500M LA TERRE EST APPROX  A 7 </a:t>
            </a:r>
            <a:r>
              <a:rPr lang="en-IN" sz="2400" dirty="0" smtClean="0"/>
              <a:t>M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1088</Words>
  <Application>Microsoft Office PowerPoint</Application>
  <PresentationFormat>On-screen Show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Synopsis de Projet Cajou</vt:lpstr>
      <vt:lpstr>Défis Primaires en Afrique</vt:lpstr>
      <vt:lpstr>Points Critiques de la Transformation en Afrique</vt:lpstr>
      <vt:lpstr>Conception du Projet</vt:lpstr>
      <vt:lpstr>Exécution du Projet</vt:lpstr>
      <vt:lpstr>Vue Aérienne de l’Usine</vt:lpstr>
      <vt:lpstr>Conception du Projet</vt:lpstr>
      <vt:lpstr>Etude de cas: Topographie  &amp; Pente</vt:lpstr>
      <vt:lpstr>Conception du Projet</vt:lpstr>
      <vt:lpstr>Conception du Projet</vt:lpstr>
      <vt:lpstr>Conception du Projet </vt:lpstr>
      <vt:lpstr>Images CCTV de Sûreté et Sécurité en temps réel</vt:lpstr>
      <vt:lpstr>Conception du Projet</vt:lpstr>
      <vt:lpstr>Conception du Projet</vt:lpstr>
      <vt:lpstr>Vue Frontale usine</vt:lpstr>
      <vt:lpstr>Lignes de Décorticage </vt:lpstr>
      <vt:lpstr>Section de Curetage Manuel</vt:lpstr>
      <vt:lpstr>Section Vapeur Borma</vt:lpstr>
      <vt:lpstr>Zone de Dépelliculage et de Classification</vt:lpstr>
      <vt:lpstr>Centre de Remplissage</vt:lpstr>
      <vt:lpstr>Intérieurs de l’Usine de baume de cajou</vt:lpstr>
      <vt:lpstr>Efficacités Opérationnelles Ciblées</vt:lpstr>
      <vt:lpstr>Production Actuelle Vs Installée (Phase-1)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HI</cp:lastModifiedBy>
  <cp:revision>72</cp:revision>
  <dcterms:created xsi:type="dcterms:W3CDTF">2016-02-16T09:50:06Z</dcterms:created>
  <dcterms:modified xsi:type="dcterms:W3CDTF">2017-02-26T18:18:22Z</dcterms:modified>
</cp:coreProperties>
</file>