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3" r:id="rId3"/>
    <p:sldId id="265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A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495"/>
    <p:restoredTop sz="85587" autoAdjust="0"/>
  </p:normalViewPr>
  <p:slideViewPr>
    <p:cSldViewPr>
      <p:cViewPr varScale="1">
        <p:scale>
          <a:sx n="52" d="100"/>
          <a:sy n="52" d="100"/>
        </p:scale>
        <p:origin x="590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-285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PORT-wise RCN</a:t>
            </a:r>
          </a:p>
          <a:p>
            <a:pPr>
              <a:defRPr/>
            </a:pPr>
            <a:r>
              <a:rPr lang="en-US" dirty="0" smtClean="0"/>
              <a:t>EXPORTS</a:t>
            </a:r>
            <a:endParaRPr lang="en-US" dirty="0"/>
          </a:p>
        </c:rich>
      </c:tx>
      <c:layout>
        <c:manualLayout>
          <c:xMode val="edge"/>
          <c:yMode val="edge"/>
          <c:x val="0.28384491412257701"/>
          <c:y val="2.28758169934640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Senegal</c:v>
                </c:pt>
                <c:pt idx="1">
                  <c:v>Gambia</c:v>
                </c:pt>
                <c:pt idx="2">
                  <c:v>Bissau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15000</c:v>
                </c:pt>
                <c:pt idx="1">
                  <c:v>40000</c:v>
                </c:pt>
                <c:pt idx="2">
                  <c:v>190000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Country-wise RCN Production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Senegal</c:v>
                </c:pt>
                <c:pt idx="1">
                  <c:v>Gambia</c:v>
                </c:pt>
                <c:pt idx="2">
                  <c:v>Bissau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35000</c:v>
                </c:pt>
                <c:pt idx="1">
                  <c:v>10000</c:v>
                </c:pt>
                <c:pt idx="2">
                  <c:v>190000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010D-9021-4BE2-9E4A-4F7897FFE783}" type="datetimeFigureOut">
              <a:rPr lang="en-IN" smtClean="0"/>
              <a:t>09-02-2017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DDC7A-2C20-4EDA-8D75-3BBC765D0F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100971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E5261-002C-4F0C-97B5-5281EBB501B1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5ECAC-B616-4F6F-B657-7DAB3B51BF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645035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evening </a:t>
            </a: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everyone. I would like to Thank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3600" b="0" i="1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Mr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3600" b="0" i="1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Shrivasva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&amp; Mr. Krishnan</a:t>
            </a: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having me as a Speaker.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3600" b="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name is </a:t>
            </a:r>
            <a:r>
              <a:rPr lang="en-US" sz="36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Amrith</a:t>
            </a: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36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Kurien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I am going to be speaking to you today about </a:t>
            </a:r>
            <a:r>
              <a:rPr lang="en-US" sz="3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RCN Market Outlook in Senegal Gambia &amp; Bissau in 2017.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is-IS" sz="3600" baseline="0" dirty="0" smtClean="0"/>
              <a:t>As you know The SEGABI Block is the 2nd Biggest origin in Africa After IVC So what may happen or may not happen here is Important.</a:t>
            </a:r>
            <a:endParaRPr lang="en-US" sz="36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36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8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889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Lets take a Quick look at 2016 SEGABI Production &amp; Exports.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You will find that The much believed short Crop Theory of last Year is Busted.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We did have a healthy Crop of about 245,000MT.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About 40% or more was exported to Vietnam. India for the most Part of the Season was not in the Mkt. </a:t>
            </a:r>
            <a:endParaRPr lang="is-IS" sz="1200" baseline="0" dirty="0" smtClean="0"/>
          </a:p>
          <a:p>
            <a:pPr marL="228600" indent="-228600">
              <a:buFont typeface="+mj-lt"/>
              <a:buAutoNum type="arabicPeriod"/>
            </a:pPr>
            <a:r>
              <a:rPr lang="is-IS" sz="1200" baseline="0" dirty="0" smtClean="0"/>
              <a:t>Quality W</a:t>
            </a:r>
            <a:r>
              <a:rPr lang="en-US" sz="1200" baseline="0" dirty="0" err="1" smtClean="0"/>
              <a:t>i</a:t>
            </a:r>
            <a:r>
              <a:rPr lang="is-IS" sz="1200" baseline="0" dirty="0" smtClean="0"/>
              <a:t>se </a:t>
            </a:r>
            <a:r>
              <a:rPr lang="mr-IN" sz="1200" baseline="0" dirty="0" smtClean="0"/>
              <a:t>–</a:t>
            </a:r>
            <a:r>
              <a:rPr lang="is-IS" sz="1200" baseline="0" dirty="0" smtClean="0"/>
              <a:t> Very Varied. Senegal has NC varying from 200 to 240. OT from 48 to 55.</a:t>
            </a:r>
          </a:p>
          <a:p>
            <a:endParaRPr lang="en-US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1909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Individual Production Chart is to your Left &amp; the Export Chart is to the right actually match.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In 2015 &amp; in the years before to that We had Senegal Exporting actually very little of What it Produced.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Gambia Exported about 75,000+Mt Which meant it exported almost all of the 35,000Mt produced in Senegal &amp; About 40,000 from Bissau thru Senegal.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All this Changed last year with the Change in Political Scenarios in Bissau &amp; Senegal.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Borders Were closed between Gambia &amp; Senegal that reduced the flow between Senegal Gambia</a:t>
            </a:r>
            <a:r>
              <a:rPr lang="mr-IN" baseline="0" dirty="0" smtClean="0"/>
              <a:t>–</a:t>
            </a:r>
            <a:r>
              <a:rPr lang="en-US" baseline="0" dirty="0" smtClean="0"/>
              <a:t> Stricter Border controls &amp; better pricing in Bissau reduced the Flow between Bissau to Senegal &amp; Consequently to The Gambia.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As you will know Bissau commands a $100 Higher Export price Over Senegal.  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The Local price in Bissau though is at least $100 Lower Locally vis a Vis what a Farmer in Senegal across 100Km gets.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The difference is due to the Export Tax Structure in place in Bissau  which sets off the Advantage of a higher Export Price.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Last year for the 1</a:t>
            </a:r>
            <a:r>
              <a:rPr lang="en-US" baseline="30000" dirty="0" smtClean="0"/>
              <a:t>st</a:t>
            </a:r>
            <a:r>
              <a:rPr lang="en-US" baseline="0" dirty="0" smtClean="0"/>
              <a:t> time We found that Senegal was unable to Match Bissau Price because of the existence of a Lot more exporters in Bissau than Normal &amp; the fact that there was more Money Pumped into the Bush than needed. This Actually resulted in No cash shortage.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Also the fact that Significant amount of Exports happened from the Port of Dakar which is as Expensive as Bissau  due to the Distance &amp; the Higher Fobbing Costs.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3602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Flowering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Flowering seems Good &amp; Healthy So Far.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We do have a Late </a:t>
            </a:r>
            <a:r>
              <a:rPr lang="en-US" baseline="0" dirty="0" err="1" smtClean="0"/>
              <a:t>Harmattan</a:t>
            </a:r>
            <a:r>
              <a:rPr lang="en-US" baseline="0" dirty="0" smtClean="0"/>
              <a:t> that comes around the Mid/end of March which normally leaves everyone Guessing.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Currency Variation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</a:t>
            </a:r>
            <a:r>
              <a:rPr lang="en-US" baseline="0" dirty="0" err="1" smtClean="0"/>
              <a:t>SEBi</a:t>
            </a:r>
            <a:r>
              <a:rPr lang="en-US" baseline="0" dirty="0" smtClean="0"/>
              <a:t> is a CFA Zone &amp; Gambia though a NON CFA Zone heavily depends on the Cross Border Biz of the Neighboring CFA Countries.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</a:t>
            </a:r>
            <a:r>
              <a:rPr lang="en-US" baseline="0" dirty="0" err="1" smtClean="0"/>
              <a:t>Cfa</a:t>
            </a:r>
            <a:r>
              <a:rPr lang="en-US" baseline="0" dirty="0" smtClean="0"/>
              <a:t> As you know is pegged to the Euro.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Therefore any Weakening/Strengthening of the Euro Affects the Local price of the SEGABI Farmer.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We have seen Currency Fluctuations of anything between 3% to 5% in the  Last Trade Season between March to Sept.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That</a:t>
            </a:r>
            <a:r>
              <a:rPr lang="mr-IN" baseline="0" dirty="0" smtClean="0"/>
              <a:t>’</a:t>
            </a:r>
            <a:r>
              <a:rPr lang="en-US" baseline="0" dirty="0" smtClean="0"/>
              <a:t>s a Lot as this Biz is a 7% Margin Biz at best </a:t>
            </a:r>
            <a:r>
              <a:rPr lang="mr-IN" baseline="0" dirty="0" smtClean="0"/>
              <a:t>…</a:t>
            </a:r>
            <a:r>
              <a:rPr lang="en-US" baseline="0" dirty="0" smtClean="0"/>
              <a:t> so a Currency Volatility actually means it decides about 50% of your NET Margins.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Political Situation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Gambia has a New Government. Coalition Govt. A lot of changes are expected.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An Impetuous on Local Processing is there.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Senegal was very much looking at ways &amp; means of Controlling the RCN inflow into Gambia. But a Friendly Gambian </a:t>
            </a:r>
            <a:r>
              <a:rPr lang="en-US" baseline="0" dirty="0" err="1" smtClean="0"/>
              <a:t>Govt</a:t>
            </a:r>
            <a:r>
              <a:rPr lang="en-US" baseline="0" dirty="0" smtClean="0"/>
              <a:t> currently in Place May slow this down at least in the short term. In the Long Run Alternate Ports to Dakar Export out of Senegal are planned.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Bissau </a:t>
            </a:r>
            <a:r>
              <a:rPr lang="mr-IN" baseline="0" dirty="0" smtClean="0"/>
              <a:t>–</a:t>
            </a:r>
            <a:r>
              <a:rPr lang="en-US" baseline="0" dirty="0" smtClean="0"/>
              <a:t> We have a </a:t>
            </a:r>
            <a:r>
              <a:rPr lang="en-US" baseline="0" dirty="0" err="1" smtClean="0"/>
              <a:t>Govt</a:t>
            </a:r>
            <a:r>
              <a:rPr lang="en-US" baseline="0" dirty="0" smtClean="0"/>
              <a:t> in place that is Untested. We are made to believe that there will be quite of Few Challenges in Operating this origin this year.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In conclusion the SEGABI Crop of 2017 looks Bigger, Better &amp; Earlier than Last Year. </a:t>
            </a:r>
            <a:endParaRPr lang="en-US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193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25583" y="1313970"/>
            <a:ext cx="2800350" cy="34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37243" y="4723970"/>
            <a:ext cx="3097844" cy="1983541"/>
          </a:xfrm>
          <a:prstGeom prst="rect">
            <a:avLst/>
          </a:prstGeom>
        </p:spPr>
      </p:pic>
      <p:cxnSp>
        <p:nvCxnSpPr>
          <p:cNvPr id="18" name="Straight Connector 17"/>
          <p:cNvCxnSpPr/>
          <p:nvPr userDrawn="1"/>
        </p:nvCxnSpPr>
        <p:spPr>
          <a:xfrm>
            <a:off x="0" y="4722923"/>
            <a:ext cx="9144000" cy="0"/>
          </a:xfrm>
          <a:prstGeom prst="line">
            <a:avLst/>
          </a:prstGeom>
          <a:ln w="38100">
            <a:solidFill>
              <a:srgbClr val="1E9C2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H="1">
            <a:off x="6300192" y="0"/>
            <a:ext cx="0" cy="6858000"/>
          </a:xfrm>
          <a:prstGeom prst="line">
            <a:avLst/>
          </a:prstGeom>
          <a:ln w="38100">
            <a:solidFill>
              <a:srgbClr val="1E9C2E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732240" y="4869160"/>
            <a:ext cx="2285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/>
              <a:t>Amrith Kurien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542" y="5482230"/>
            <a:ext cx="1799300" cy="54864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6120720"/>
            <a:ext cx="2005440" cy="548640"/>
          </a:xfrm>
          <a:prstGeom prst="rect">
            <a:avLst/>
          </a:prstGeom>
        </p:spPr>
      </p:pic>
      <p:pic>
        <p:nvPicPr>
          <p:cNvPr id="23" name="Picture 2" descr="Z:\WCC logo 2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211643"/>
            <a:ext cx="2899652" cy="1728192"/>
          </a:xfrm>
          <a:prstGeom prst="rect">
            <a:avLst/>
          </a:prstGeom>
          <a:noFill/>
        </p:spPr>
      </p:pic>
      <p:sp>
        <p:nvSpPr>
          <p:cNvPr id="24" name="Rectangle 23"/>
          <p:cNvSpPr/>
          <p:nvPr userDrawn="1"/>
        </p:nvSpPr>
        <p:spPr>
          <a:xfrm>
            <a:off x="179512" y="2234140"/>
            <a:ext cx="572030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RCN Market Outlook </a:t>
            </a:r>
            <a:br>
              <a:rPr lang="en-IN" sz="3600" b="1" dirty="0" smtClean="0"/>
            </a:br>
            <a:r>
              <a:rPr lang="en-IN" sz="3200" b="1" dirty="0" smtClean="0"/>
              <a:t>Senegal, Gambia &amp; </a:t>
            </a:r>
            <a:r>
              <a:rPr lang="en-IN" sz="3200" b="1" dirty="0" err="1" smtClean="0"/>
              <a:t>Guine</a:t>
            </a:r>
            <a:r>
              <a:rPr lang="en-IN" sz="3200" b="1" dirty="0" smtClean="0"/>
              <a:t> Bissau </a:t>
            </a:r>
            <a:endParaRPr lang="en-IN" sz="3200" b="1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144618" y="3707740"/>
            <a:ext cx="186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baseline="0" dirty="0" smtClean="0"/>
              <a:t>9</a:t>
            </a:r>
            <a:r>
              <a:rPr lang="en-US" b="1" i="1" baseline="30000" dirty="0" smtClean="0"/>
              <a:t>th</a:t>
            </a:r>
            <a:r>
              <a:rPr lang="en-US" b="1" i="1" dirty="0" smtClean="0"/>
              <a:t> February</a:t>
            </a:r>
            <a:r>
              <a:rPr lang="en-US" b="1" i="1" baseline="0" dirty="0" smtClean="0"/>
              <a:t> 2017</a:t>
            </a:r>
            <a:endParaRPr lang="en-IN" b="1" i="1" dirty="0"/>
          </a:p>
        </p:txBody>
      </p:sp>
    </p:spTree>
    <p:extLst>
      <p:ext uri="{BB962C8B-B14F-4D97-AF65-F5344CB8AC3E}">
        <p14:creationId xmlns:p14="http://schemas.microsoft.com/office/powerpoint/2010/main" val="184968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052" y="2189185"/>
            <a:ext cx="8586790" cy="395445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167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759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6012160" y="6453336"/>
            <a:ext cx="3046016" cy="320040"/>
            <a:chOff x="5504136" y="6381328"/>
            <a:chExt cx="3046016" cy="320040"/>
          </a:xfrm>
        </p:grpSpPr>
        <p:pic>
          <p:nvPicPr>
            <p:cNvPr id="7" name="Picture 2" descr="Z:\WCC logo 2.jp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504136" y="6381328"/>
              <a:ext cx="536980" cy="320040"/>
            </a:xfrm>
            <a:prstGeom prst="rect">
              <a:avLst/>
            </a:prstGeom>
            <a:noFill/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5918" y="6381328"/>
              <a:ext cx="1049592" cy="32004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6381328"/>
              <a:ext cx="1169840" cy="32004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71232" y="72711"/>
            <a:ext cx="300368" cy="3657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614968"/>
            <a:ext cx="571235" cy="365760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0" y="511181"/>
            <a:ext cx="9144000" cy="0"/>
          </a:xfrm>
          <a:prstGeom prst="line">
            <a:avLst/>
          </a:prstGeom>
          <a:ln w="38100">
            <a:solidFill>
              <a:srgbClr val="1E9C2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564838" y="0"/>
            <a:ext cx="0" cy="6858000"/>
          </a:xfrm>
          <a:prstGeom prst="line">
            <a:avLst/>
          </a:prstGeom>
          <a:ln w="38100">
            <a:solidFill>
              <a:srgbClr val="1E9C2E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27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4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110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086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144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2482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434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155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175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08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969184"/>
              </p:ext>
            </p:extLst>
          </p:nvPr>
        </p:nvGraphicFramePr>
        <p:xfrm>
          <a:off x="1115616" y="4592741"/>
          <a:ext cx="7776863" cy="148336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067413"/>
                <a:gridCol w="2211069"/>
                <a:gridCol w="1906095"/>
                <a:gridCol w="1296143"/>
                <a:gridCol w="12961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Country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Production (MT)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Nut Count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Out Turn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Export</a:t>
                      </a:r>
                      <a:endParaRPr lang="en-IN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SEnegal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35,000 MT of RCN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205/240 per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 / 53 </a:t>
                      </a:r>
                      <a:r>
                        <a:rPr lang="en-US" dirty="0" err="1" smtClean="0"/>
                        <a:t>lbs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15,000 MT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GAmbia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10,000 MT of RCN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205/215 per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 / 53 </a:t>
                      </a:r>
                      <a:r>
                        <a:rPr lang="en-US" dirty="0" err="1" smtClean="0"/>
                        <a:t>lbs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40,000</a:t>
                      </a:r>
                      <a:r>
                        <a:rPr lang="en-US" baseline="0" dirty="0" smtClean="0"/>
                        <a:t> MT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BIssau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200,000 MT of RCN 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215/225 per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 / 55 </a:t>
                      </a:r>
                      <a:r>
                        <a:rPr lang="en-US" dirty="0" err="1" smtClean="0"/>
                        <a:t>lbs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190,000 MT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836712"/>
            <a:ext cx="5400602" cy="3240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043608" y="44624"/>
            <a:ext cx="530562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/>
              <a:t>RCN Production of the </a:t>
            </a:r>
            <a:r>
              <a:rPr lang="en-US" sz="2600" b="1" dirty="0" err="1" smtClean="0"/>
              <a:t>SeGaBi</a:t>
            </a:r>
            <a:r>
              <a:rPr lang="en-US" sz="2600" b="1" dirty="0" smtClean="0"/>
              <a:t> </a:t>
            </a:r>
            <a:r>
              <a:rPr lang="en-US" sz="2600" b="1" dirty="0"/>
              <a:t>region</a:t>
            </a:r>
            <a:endParaRPr lang="en-IN" sz="2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7428167" y="4334907"/>
            <a:ext cx="1464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/>
              <a:t>Figures of RCN 2016</a:t>
            </a:r>
            <a:endParaRPr lang="en-IN" sz="1200" b="1" i="1" dirty="0"/>
          </a:p>
        </p:txBody>
      </p:sp>
    </p:spTree>
    <p:extLst>
      <p:ext uri="{BB962C8B-B14F-4D97-AF65-F5344CB8AC3E}">
        <p14:creationId xmlns:p14="http://schemas.microsoft.com/office/powerpoint/2010/main" val="4146000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43608" y="44624"/>
            <a:ext cx="625132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/>
              <a:t>Exports of RCN 16 from the Ports of SEGABI 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523733174"/>
              </p:ext>
            </p:extLst>
          </p:nvPr>
        </p:nvGraphicFramePr>
        <p:xfrm>
          <a:off x="4611349" y="836712"/>
          <a:ext cx="4343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960068069"/>
              </p:ext>
            </p:extLst>
          </p:nvPr>
        </p:nvGraphicFramePr>
        <p:xfrm>
          <a:off x="426266" y="836712"/>
          <a:ext cx="4343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4860032" y="836712"/>
            <a:ext cx="0" cy="3456384"/>
          </a:xfrm>
          <a:prstGeom prst="line">
            <a:avLst/>
          </a:prstGeom>
          <a:ln w="57150">
            <a:solidFill>
              <a:srgbClr val="4AA9C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987781"/>
              </p:ext>
            </p:extLst>
          </p:nvPr>
        </p:nvGraphicFramePr>
        <p:xfrm>
          <a:off x="1115616" y="4592741"/>
          <a:ext cx="7776865" cy="175260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067413"/>
                <a:gridCol w="1677363"/>
                <a:gridCol w="1677363"/>
                <a:gridCol w="1677363"/>
                <a:gridCol w="16773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Country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Production RCN 2016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Export RCN 2016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Production</a:t>
                      </a:r>
                      <a:r>
                        <a:rPr lang="en-US" b="1" baseline="0" dirty="0" smtClean="0"/>
                        <a:t> RCN 2015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Export RCN 2015</a:t>
                      </a:r>
                      <a:endParaRPr lang="en-IN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SEnegal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1,000 MT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GAmbia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10,000</a:t>
                      </a:r>
                      <a:r>
                        <a:rPr lang="en-US" baseline="0" dirty="0" smtClean="0"/>
                        <a:t>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40,000</a:t>
                      </a:r>
                      <a:r>
                        <a:rPr lang="en-US" baseline="0" dirty="0" smtClean="0"/>
                        <a:t>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10,000</a:t>
                      </a:r>
                      <a:r>
                        <a:rPr lang="en-US" baseline="0" dirty="0" smtClean="0"/>
                        <a:t>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74,000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dirty="0" smtClean="0"/>
                        <a:t>MT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BIssau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190,000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170,000 MT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46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43608" y="44624"/>
            <a:ext cx="430758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/>
              <a:t>Crystal B</a:t>
            </a:r>
            <a:r>
              <a:rPr lang="en-US" sz="2600" b="1" dirty="0" smtClean="0"/>
              <a:t>all </a:t>
            </a:r>
            <a:r>
              <a:rPr lang="en-US" sz="2600" b="1" dirty="0"/>
              <a:t>G</a:t>
            </a:r>
            <a:r>
              <a:rPr lang="en-US" sz="2600" b="1" dirty="0" smtClean="0"/>
              <a:t>azing - RCN 2017</a:t>
            </a:r>
            <a:endParaRPr lang="en-US" sz="2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043608" y="836712"/>
            <a:ext cx="792578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Crop RCN 2017</a:t>
            </a:r>
            <a:r>
              <a:rPr lang="en-US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Early Crop means that the Crop will be Fair.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Expected to have a 10% increase in the </a:t>
            </a:r>
            <a:r>
              <a:rPr lang="en-US" dirty="0" err="1" smtClean="0"/>
              <a:t>SeGaBi</a:t>
            </a:r>
            <a:r>
              <a:rPr lang="en-US" dirty="0" smtClean="0"/>
              <a:t> crop size for RCN 2017</a:t>
            </a:r>
          </a:p>
          <a:p>
            <a:endParaRPr lang="en-US" dirty="0" smtClean="0"/>
          </a:p>
          <a:p>
            <a:r>
              <a:rPr lang="en-US" b="1" dirty="0" smtClean="0"/>
              <a:t>Crop timing RCN 2017</a:t>
            </a:r>
            <a:r>
              <a:rPr lang="en-US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Expected </a:t>
            </a:r>
            <a:r>
              <a:rPr lang="en-US" dirty="0"/>
              <a:t>to be </a:t>
            </a:r>
            <a:r>
              <a:rPr lang="en-US" dirty="0" smtClean="0"/>
              <a:t>2 weeks early.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r>
              <a:rPr lang="en-US" b="1" dirty="0" smtClean="0"/>
              <a:t>Currency</a:t>
            </a:r>
            <a:r>
              <a:rPr lang="en-US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Senegal and Bissau are in the CFA zone pegged to the Euro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Unstable Euro</a:t>
            </a:r>
          </a:p>
          <a:p>
            <a:endParaRPr lang="en-US" dirty="0"/>
          </a:p>
          <a:p>
            <a:r>
              <a:rPr lang="en-US" b="1" dirty="0" smtClean="0"/>
              <a:t>Politics</a:t>
            </a:r>
            <a:r>
              <a:rPr lang="en-US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New coalition government in Gambia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Senegal will be more Kinder at least in the short term with the New Gambian </a:t>
            </a:r>
            <a:r>
              <a:rPr lang="en-US" dirty="0" err="1" smtClean="0"/>
              <a:t>Govt</a:t>
            </a:r>
            <a:r>
              <a:rPr lang="en-US" dirty="0" smtClean="0"/>
              <a:t> in Place.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New Bissau Government now stable and eager to work towards better Cashew </a:t>
            </a:r>
            <a:r>
              <a:rPr lang="en-US" dirty="0" smtClean="0"/>
              <a:t>sector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b="1" dirty="0"/>
              <a:t>In conclusion the SEGABI Crop of 2017 looks Bigger, Better &amp; Earlier than Last Year. 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6853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1529</TotalTime>
  <Words>964</Words>
  <Application>Microsoft Office PowerPoint</Application>
  <PresentationFormat>On-screen Show (4:3)</PresentationFormat>
  <Paragraphs>118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Mangal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presentation title here</dc:title>
  <dc:creator>GSV</dc:creator>
  <cp:lastModifiedBy>J Yeo Wei Jie</cp:lastModifiedBy>
  <cp:revision>62</cp:revision>
  <dcterms:created xsi:type="dcterms:W3CDTF">2015-08-17T04:28:34Z</dcterms:created>
  <dcterms:modified xsi:type="dcterms:W3CDTF">2017-02-09T04:25:24Z</dcterms:modified>
</cp:coreProperties>
</file>