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63" r:id="rId3"/>
    <p:sldId id="265" r:id="rId4"/>
    <p:sldId id="264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A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495"/>
    <p:restoredTop sz="85587" autoAdjust="0"/>
  </p:normalViewPr>
  <p:slideViewPr>
    <p:cSldViewPr>
      <p:cViewPr varScale="1">
        <p:scale>
          <a:sx n="64" d="100"/>
          <a:sy n="64" d="100"/>
        </p:scale>
        <p:origin x="924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Exportations de </a:t>
            </a:r>
            <a:r>
              <a:rPr lang="en-US" dirty="0" err="1" smtClean="0"/>
              <a:t>ncb</a:t>
            </a:r>
            <a:r>
              <a:rPr lang="en-US" dirty="0" smtClean="0"/>
              <a:t> </a:t>
            </a:r>
            <a:r>
              <a:rPr lang="en-US" dirty="0" err="1" smtClean="0"/>
              <a:t>selon</a:t>
            </a:r>
            <a:r>
              <a:rPr lang="en-US" baseline="0" dirty="0" smtClean="0"/>
              <a:t> Le port</a:t>
            </a:r>
            <a:endParaRPr lang="en-US" dirty="0"/>
          </a:p>
        </c:rich>
      </c:tx>
      <c:layout>
        <c:manualLayout>
          <c:xMode val="edge"/>
          <c:yMode val="edge"/>
          <c:x val="0.28384491412257701"/>
          <c:y val="2.28758169934640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Senegal</c:v>
                </c:pt>
                <c:pt idx="1">
                  <c:v>Gambia</c:v>
                </c:pt>
                <c:pt idx="2">
                  <c:v>Bissau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15000</c:v>
                </c:pt>
                <c:pt idx="1">
                  <c:v>40000</c:v>
                </c:pt>
                <c:pt idx="2">
                  <c:v>190000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Production de NCB par pays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MT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Senegal</c:v>
                </c:pt>
                <c:pt idx="1">
                  <c:v>Gambia</c:v>
                </c:pt>
                <c:pt idx="2">
                  <c:v>Bissau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35000</c:v>
                </c:pt>
                <c:pt idx="1">
                  <c:v>10000</c:v>
                </c:pt>
                <c:pt idx="2">
                  <c:v>190000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1C010D-9021-4BE2-9E4A-4F7897FFE783}" type="datetimeFigureOut">
              <a:rPr lang="en-IN" smtClean="0"/>
              <a:t>20-02-2017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DDC7A-2C20-4EDA-8D75-3BBC765D0FA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100971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E5261-002C-4F0C-97B5-5281EBB501B1}" type="datetimeFigureOut">
              <a:rPr lang="en-US" smtClean="0"/>
              <a:pPr/>
              <a:t>2/20/2017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5ECAC-B616-4F6F-B657-7DAB3B51BF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3645035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Good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evening 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everyone. I would like to Thank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Mr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Shrivasva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&amp; Mr. Krishnan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for having me as a Speaker.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b="0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My name is </a:t>
            </a:r>
            <a:r>
              <a:rPr lang="en-US" sz="36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Amrith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Kurien</a:t>
            </a:r>
            <a:r>
              <a:rPr lang="en-US" sz="3600" b="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36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I am going to be speaking to you today about </a:t>
            </a:r>
            <a:r>
              <a:rPr lang="fr-FR" sz="3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RCN </a:t>
            </a:r>
            <a:r>
              <a:rPr lang="fr-FR" sz="3600" b="0" i="0" kern="1200" baseline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Market</a:t>
            </a:r>
            <a:r>
              <a:rPr lang="fr-FR" sz="36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Outlook </a:t>
            </a:r>
            <a:r>
              <a:rPr lang="en-US" sz="3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</a:t>
            </a:r>
            <a:r>
              <a:rPr lang="en-US" sz="36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Senegal Gambia &amp; Bissau in 2017.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is-IS" sz="3600" baseline="0" dirty="0" smtClean="0"/>
              <a:t>As you know The SEGABI Block is the 2nd Biggest origin in Africa After IVC So what may happen or may not happen here is Important.</a:t>
            </a:r>
            <a:endParaRPr lang="en-US" sz="360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lang="en-US" sz="80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89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Lets take a Quick look at 2016 SEGABI Production &amp; Exports.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You will find that The much believed short Crop Theory of last Year is Busted.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We did have a healthy Crop of about 245,000MT.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About 40% or more was exported to Vietnam. India for the most Part of the Season was not in the Mkt. </a:t>
            </a:r>
            <a:endParaRPr lang="is-IS" sz="1200" baseline="0" dirty="0" smtClean="0"/>
          </a:p>
          <a:p>
            <a:pPr marL="228600" indent="-228600">
              <a:buFont typeface="+mj-lt"/>
              <a:buAutoNum type="arabicPeriod"/>
            </a:pPr>
            <a:r>
              <a:rPr lang="is-IS" sz="1200" baseline="0" dirty="0" smtClean="0"/>
              <a:t>Quality W</a:t>
            </a:r>
            <a:r>
              <a:rPr lang="en-US" sz="1200" baseline="0" dirty="0" err="1" smtClean="0"/>
              <a:t>i</a:t>
            </a:r>
            <a:r>
              <a:rPr lang="is-IS" sz="1200" baseline="0" dirty="0" smtClean="0"/>
              <a:t>se </a:t>
            </a:r>
            <a:r>
              <a:rPr lang="mr-IN" sz="1200" baseline="0" dirty="0" smtClean="0"/>
              <a:t>–</a:t>
            </a:r>
            <a:r>
              <a:rPr lang="is-IS" sz="1200" baseline="0" dirty="0" smtClean="0"/>
              <a:t> Very Varied. Senegal has NC varying from 200 to 240. OT from 48 to 55.</a:t>
            </a:r>
          </a:p>
          <a:p>
            <a:endParaRPr lang="en-US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19094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Individual Production Chart is to your Left &amp; the Export Chart is to the right actually match.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In 2015 &amp; in the years before to that We had Senegal Exporting actually very little of What it Produced.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Gambia Exported about 75,000+Mt Which meant it exported almost all of the 35,000Mt produced in Senegal &amp; About 40,000 from Bissau thru Senegal.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All this Changed last year with the Change in Political Scenarios in Bissau &amp; Senegal.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Borders Were closed between Gambia &amp; Senegal that reduced the flow between Senegal Gambia</a:t>
            </a:r>
            <a:r>
              <a:rPr lang="mr-IN" baseline="0" dirty="0" smtClean="0"/>
              <a:t>–</a:t>
            </a:r>
            <a:r>
              <a:rPr lang="en-US" baseline="0" dirty="0" smtClean="0"/>
              <a:t> Stricter Border controls &amp; better pricing in Bissau reduced the Flow between Bissau to Senegal &amp; Consequently to The Gambia.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As you will know Bissau commands a $100 Higher Export price Over Senegal.  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Local price in Bissau though is at least $100 Lower Locally vis a Vis what a Farmer in Senegal across 100Km gets.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The difference is due to the Export Tax Structure in place in Bissau  which sets off the Advantage of a higher Export Price.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Last year for the 1</a:t>
            </a:r>
            <a:r>
              <a:rPr lang="en-US" baseline="30000" dirty="0" smtClean="0"/>
              <a:t>st</a:t>
            </a:r>
            <a:r>
              <a:rPr lang="en-US" baseline="0" dirty="0" smtClean="0"/>
              <a:t> time We found that Senegal was unable to Match Bissau Price because of the existence of a Lot more exporters in Bissau than Normal &amp; the fact that there was more Money Pumped into the Bush than needed. This Actually resulted in No cash shortage.</a:t>
            </a:r>
          </a:p>
          <a:p>
            <a:pPr marL="228600" indent="-228600">
              <a:buFont typeface="+mj-lt"/>
              <a:buAutoNum type="arabicPeriod"/>
            </a:pPr>
            <a:r>
              <a:rPr lang="en-US" baseline="0" dirty="0" smtClean="0"/>
              <a:t>Also the fact that Significant amount of Exports happened from the Port of Dakar which is as Expensive as Bissau  due to the Distance &amp; the Higher Fobbing Costs.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936023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Flowering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Flowering seems Good &amp; Healthy So Far.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We do have a Late </a:t>
            </a:r>
            <a:r>
              <a:rPr lang="en-US" baseline="0" dirty="0" err="1" smtClean="0"/>
              <a:t>Harmattan</a:t>
            </a:r>
            <a:r>
              <a:rPr lang="en-US" baseline="0" dirty="0" smtClean="0"/>
              <a:t> that comes around the Mid/end of March which normally leaves everyone Guessing.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Currency Variation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</a:t>
            </a:r>
            <a:r>
              <a:rPr lang="en-US" baseline="0" dirty="0" err="1" smtClean="0"/>
              <a:t>SEBi</a:t>
            </a:r>
            <a:r>
              <a:rPr lang="en-US" baseline="0" dirty="0" smtClean="0"/>
              <a:t> is a CFA Zone &amp; Gambia though a NON CFA Zone heavily depends on the Cross Border Biz of the Neighboring CFA Countries.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 </a:t>
            </a:r>
            <a:r>
              <a:rPr lang="en-US" baseline="0" dirty="0" err="1" smtClean="0"/>
              <a:t>Cfa</a:t>
            </a:r>
            <a:r>
              <a:rPr lang="en-US" baseline="0" dirty="0" smtClean="0"/>
              <a:t> As you know is pegged to the Euro.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Therefore any Weakening/Strengthening of the Euro Affects the Local price of the SEGABI Farmer.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We have seen Currency Fluctuations of anything between 3% to 5% in the  Last Trade Season between March to Sept.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That</a:t>
            </a:r>
            <a:r>
              <a:rPr lang="mr-IN" baseline="0" dirty="0" smtClean="0"/>
              <a:t>’</a:t>
            </a:r>
            <a:r>
              <a:rPr lang="en-US" baseline="0" dirty="0" smtClean="0"/>
              <a:t>s a Lot as this Biz is a 7% Margin Biz at best </a:t>
            </a:r>
            <a:r>
              <a:rPr lang="mr-IN" baseline="0" dirty="0" smtClean="0"/>
              <a:t>…</a:t>
            </a:r>
            <a:r>
              <a:rPr lang="en-US" baseline="0" dirty="0" smtClean="0"/>
              <a:t> so a Currency Volatility actually means it decides about 50% of your NET Margins.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Political Situation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Gambia has a New Government. Coalition Govt. A lot of changes are expected.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An Impetuous on Local Processing is there.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Senegal was very much looking at ways &amp; means of Controlling the </a:t>
            </a:r>
            <a:r>
              <a:rPr lang="en-US" baseline="0" dirty="0" smtClean="0"/>
              <a:t>NCB </a:t>
            </a:r>
            <a:r>
              <a:rPr lang="en-US" baseline="0" dirty="0" smtClean="0"/>
              <a:t>inflow into Gambia. But a Friendly Gambian </a:t>
            </a:r>
            <a:r>
              <a:rPr lang="en-US" baseline="0" dirty="0" err="1" smtClean="0"/>
              <a:t>Govt</a:t>
            </a:r>
            <a:r>
              <a:rPr lang="en-US" baseline="0" dirty="0" smtClean="0"/>
              <a:t> currently in Place May slow this down at least in the short term. In the Long Run Alternate Ports to Dakar Export out of Senegal are planned.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Bissau </a:t>
            </a:r>
            <a:r>
              <a:rPr lang="mr-IN" baseline="0" dirty="0" smtClean="0"/>
              <a:t>–</a:t>
            </a:r>
            <a:r>
              <a:rPr lang="en-US" baseline="0" dirty="0" smtClean="0"/>
              <a:t> We have a </a:t>
            </a:r>
            <a:r>
              <a:rPr lang="en-US" baseline="0" dirty="0" err="1" smtClean="0"/>
              <a:t>Govt</a:t>
            </a:r>
            <a:r>
              <a:rPr lang="en-US" baseline="0" dirty="0" smtClean="0"/>
              <a:t> in place that is Untested. We are made to believe that there will be quite of Few Challenges in Operating this origin this year.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baseline="0" dirty="0" smtClean="0"/>
              <a:t>In conclusion the SEGABI Crop of 2017 looks Bigger, Better &amp; Earlier than Last Year. </a:t>
            </a:r>
            <a:endParaRPr lang="en-US" b="1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IN" smtClean="0"/>
              <a:t>18-20 Feb 2016, Al Bustan Rotana, Dubai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C5ECAC-B616-4F6F-B657-7DAB3B51BFA8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5193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emf"/><Relationship Id="rId5" Type="http://schemas.openxmlformats.org/officeDocument/2006/relationships/image" Target="../media/image1.emf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25583" y="1313970"/>
            <a:ext cx="2800350" cy="3410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37243" y="4723970"/>
            <a:ext cx="3097844" cy="1983541"/>
          </a:xfrm>
          <a:prstGeom prst="rect">
            <a:avLst/>
          </a:prstGeom>
        </p:spPr>
      </p:pic>
      <p:cxnSp>
        <p:nvCxnSpPr>
          <p:cNvPr id="18" name="Straight Connector 17"/>
          <p:cNvCxnSpPr/>
          <p:nvPr userDrawn="1"/>
        </p:nvCxnSpPr>
        <p:spPr>
          <a:xfrm>
            <a:off x="0" y="4722923"/>
            <a:ext cx="9144000" cy="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 flipH="1">
            <a:off x="6300192" y="0"/>
            <a:ext cx="0" cy="685800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 userDrawn="1"/>
        </p:nvSpPr>
        <p:spPr>
          <a:xfrm>
            <a:off x="6732240" y="4869160"/>
            <a:ext cx="22855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dirty="0" smtClean="0"/>
              <a:t>Amrith Kurien</a:t>
            </a: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542" y="5482230"/>
            <a:ext cx="1799300" cy="54864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120720"/>
            <a:ext cx="2005440" cy="548640"/>
          </a:xfrm>
          <a:prstGeom prst="rect">
            <a:avLst/>
          </a:prstGeom>
        </p:spPr>
      </p:pic>
      <p:pic>
        <p:nvPicPr>
          <p:cNvPr id="23" name="Picture 2" descr="Z:\WCC logo 2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520" y="211643"/>
            <a:ext cx="2899652" cy="1728192"/>
          </a:xfrm>
          <a:prstGeom prst="rect">
            <a:avLst/>
          </a:prstGeom>
          <a:noFill/>
        </p:spPr>
      </p:pic>
      <p:sp>
        <p:nvSpPr>
          <p:cNvPr id="24" name="Rectangle 23"/>
          <p:cNvSpPr/>
          <p:nvPr userDrawn="1"/>
        </p:nvSpPr>
        <p:spPr>
          <a:xfrm>
            <a:off x="179512" y="2234140"/>
            <a:ext cx="572030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600" b="1" dirty="0" smtClean="0"/>
              <a:t>Perspectives du Marché des NCB</a:t>
            </a:r>
            <a:r>
              <a:rPr lang="en-IN" sz="3600" b="1" dirty="0" smtClean="0"/>
              <a:t/>
            </a:r>
            <a:br>
              <a:rPr lang="en-IN" sz="3600" b="1" dirty="0" smtClean="0"/>
            </a:br>
            <a:r>
              <a:rPr lang="en-IN" sz="3200" b="1" dirty="0" smtClean="0"/>
              <a:t>Senegal, Gambia &amp; </a:t>
            </a:r>
            <a:r>
              <a:rPr lang="en-IN" sz="3200" b="1" dirty="0" err="1" smtClean="0"/>
              <a:t>Guine</a:t>
            </a:r>
            <a:r>
              <a:rPr lang="en-IN" sz="3200" b="1" dirty="0" smtClean="0"/>
              <a:t> Bissau </a:t>
            </a:r>
            <a:endParaRPr lang="en-IN" sz="3200" b="1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144618" y="3707740"/>
            <a:ext cx="1865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baseline="0" dirty="0" smtClean="0"/>
              <a:t>9</a:t>
            </a:r>
            <a:r>
              <a:rPr lang="en-US" b="1" i="1" baseline="30000" dirty="0" smtClean="0"/>
              <a:t>th</a:t>
            </a:r>
            <a:r>
              <a:rPr lang="en-US" b="1" i="1" dirty="0" smtClean="0"/>
              <a:t> February</a:t>
            </a:r>
            <a:r>
              <a:rPr lang="en-US" b="1" i="1" baseline="0" dirty="0" smtClean="0"/>
              <a:t> 2017</a:t>
            </a:r>
            <a:endParaRPr lang="en-IN" b="1" i="1" dirty="0"/>
          </a:p>
        </p:txBody>
      </p:sp>
    </p:spTree>
    <p:extLst>
      <p:ext uri="{BB962C8B-B14F-4D97-AF65-F5344CB8AC3E}">
        <p14:creationId xmlns:p14="http://schemas.microsoft.com/office/powerpoint/2010/main" val="1849686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0052" y="2189185"/>
            <a:ext cx="8586790" cy="395445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1670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5759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6012160" y="6453336"/>
            <a:ext cx="3046016" cy="320040"/>
            <a:chOff x="5504136" y="6381328"/>
            <a:chExt cx="3046016" cy="320040"/>
          </a:xfrm>
        </p:grpSpPr>
        <p:pic>
          <p:nvPicPr>
            <p:cNvPr id="7" name="Picture 2" descr="Z:\WCC logo 2.jpg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504136" y="6381328"/>
              <a:ext cx="536980" cy="320040"/>
            </a:xfrm>
            <a:prstGeom prst="rect">
              <a:avLst/>
            </a:prstGeom>
            <a:noFill/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85918" y="6381328"/>
              <a:ext cx="1049592" cy="32004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80312" y="6381328"/>
              <a:ext cx="1169840" cy="320040"/>
            </a:xfrm>
            <a:prstGeom prst="rect">
              <a:avLst/>
            </a:prstGeom>
          </p:spPr>
        </p:pic>
      </p:grp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71232" y="72711"/>
            <a:ext cx="300368" cy="36576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614968"/>
            <a:ext cx="571235" cy="365760"/>
          </a:xfrm>
          <a:prstGeom prst="rect">
            <a:avLst/>
          </a:prstGeom>
        </p:spPr>
      </p:pic>
      <p:cxnSp>
        <p:nvCxnSpPr>
          <p:cNvPr id="13" name="Straight Connector 12"/>
          <p:cNvCxnSpPr/>
          <p:nvPr userDrawn="1"/>
        </p:nvCxnSpPr>
        <p:spPr>
          <a:xfrm>
            <a:off x="0" y="511181"/>
            <a:ext cx="9144000" cy="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 flipH="1">
            <a:off x="564838" y="0"/>
            <a:ext cx="0" cy="6858000"/>
          </a:xfrm>
          <a:prstGeom prst="line">
            <a:avLst/>
          </a:prstGeom>
          <a:ln w="38100">
            <a:solidFill>
              <a:srgbClr val="1E9C2E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27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4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1107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086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935061"/>
            <a:ext cx="857256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144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0248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04340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IN" smtClean="0"/>
              <a:t>YOUR COMPANY LOGO HERE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2908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410756-6DAD-4FAF-991E-9D9851B8786F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51552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1750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0894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693533"/>
              </p:ext>
            </p:extLst>
          </p:nvPr>
        </p:nvGraphicFramePr>
        <p:xfrm>
          <a:off x="1115616" y="4592741"/>
          <a:ext cx="7776863" cy="148336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067413"/>
                <a:gridCol w="2211069"/>
                <a:gridCol w="1906095"/>
                <a:gridCol w="1296143"/>
                <a:gridCol w="12961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Pays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 (MT)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Grainage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/>
                        <a:t>Rendement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Senegal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 </a:t>
                      </a:r>
                      <a:r>
                        <a:rPr lang="en-US" dirty="0" smtClean="0"/>
                        <a:t>de</a:t>
                      </a:r>
                      <a:r>
                        <a:rPr lang="en-US" baseline="0" dirty="0" smtClean="0"/>
                        <a:t> NCB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205/240 </a:t>
                      </a:r>
                      <a:r>
                        <a:rPr lang="en-US" dirty="0" smtClean="0"/>
                        <a:t>par </a:t>
                      </a:r>
                      <a:r>
                        <a:rPr lang="en-US" dirty="0" smtClean="0"/>
                        <a:t>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 / 53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Gambie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 MT </a:t>
                      </a:r>
                      <a:r>
                        <a:rPr lang="en-US" dirty="0" smtClean="0"/>
                        <a:t>de</a:t>
                      </a:r>
                      <a:r>
                        <a:rPr lang="en-US" baseline="0" dirty="0" smtClean="0"/>
                        <a:t> NCB</a:t>
                      </a:r>
                      <a:r>
                        <a:rPr lang="en-US" dirty="0" smtClean="0"/>
                        <a:t>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205/215 </a:t>
                      </a:r>
                      <a:r>
                        <a:rPr lang="en-US" dirty="0" smtClean="0"/>
                        <a:t>par </a:t>
                      </a:r>
                      <a:r>
                        <a:rPr lang="en-US" dirty="0" smtClean="0"/>
                        <a:t>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52 / 53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Bissau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 </a:t>
                      </a:r>
                      <a:r>
                        <a:rPr lang="en-US" dirty="0" smtClean="0"/>
                        <a:t>de</a:t>
                      </a:r>
                      <a:r>
                        <a:rPr lang="en-US" baseline="0" dirty="0" smtClean="0"/>
                        <a:t> NCB</a:t>
                      </a:r>
                      <a:r>
                        <a:rPr lang="en-US" dirty="0" smtClean="0"/>
                        <a:t>  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215/225 </a:t>
                      </a:r>
                      <a:r>
                        <a:rPr lang="en-US" dirty="0" smtClean="0"/>
                        <a:t>par </a:t>
                      </a:r>
                      <a:r>
                        <a:rPr lang="en-US" dirty="0" smtClean="0"/>
                        <a:t>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 / 55 </a:t>
                      </a:r>
                      <a:r>
                        <a:rPr lang="en-US" dirty="0" err="1" smtClean="0"/>
                        <a:t>lbs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190,000 MT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744" y="836712"/>
            <a:ext cx="5400602" cy="32403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Rectangle 5"/>
          <p:cNvSpPr/>
          <p:nvPr/>
        </p:nvSpPr>
        <p:spPr>
          <a:xfrm>
            <a:off x="1043608" y="44624"/>
            <a:ext cx="628915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/>
              <a:t>Production de NCB </a:t>
            </a:r>
            <a:r>
              <a:rPr lang="en-US" sz="2600" b="1" dirty="0" err="1" smtClean="0"/>
              <a:t>dans</a:t>
            </a:r>
            <a:r>
              <a:rPr lang="en-US" sz="2600" b="1" dirty="0" smtClean="0"/>
              <a:t> la </a:t>
            </a:r>
            <a:r>
              <a:rPr lang="en-US" sz="2600" b="1" dirty="0" err="1" smtClean="0"/>
              <a:t>région</a:t>
            </a:r>
            <a:r>
              <a:rPr lang="en-US" sz="2600" b="1" dirty="0" smtClean="0"/>
              <a:t> du </a:t>
            </a:r>
            <a:r>
              <a:rPr lang="en-US" sz="2600" b="1" dirty="0" err="1" smtClean="0"/>
              <a:t>SeGaBi</a:t>
            </a:r>
            <a:endParaRPr lang="en-IN" sz="2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7428167" y="4334907"/>
            <a:ext cx="146431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/>
              <a:t>Figures of </a:t>
            </a:r>
            <a:r>
              <a:rPr lang="en-US" sz="1200" b="1" i="1" dirty="0" smtClean="0"/>
              <a:t>NCB </a:t>
            </a:r>
            <a:r>
              <a:rPr lang="en-US" sz="1200" b="1" i="1" dirty="0" smtClean="0"/>
              <a:t>2016</a:t>
            </a:r>
            <a:endParaRPr lang="en-IN" sz="1200" b="1" i="1" dirty="0"/>
          </a:p>
        </p:txBody>
      </p:sp>
    </p:spTree>
    <p:extLst>
      <p:ext uri="{BB962C8B-B14F-4D97-AF65-F5344CB8AC3E}">
        <p14:creationId xmlns:p14="http://schemas.microsoft.com/office/powerpoint/2010/main" val="4146000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043608" y="44624"/>
            <a:ext cx="687079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/>
              <a:t>Exportations de NCB </a:t>
            </a:r>
            <a:r>
              <a:rPr lang="en-US" sz="2600" b="1" dirty="0" err="1" smtClean="0"/>
              <a:t>depuis</a:t>
            </a:r>
            <a:r>
              <a:rPr lang="en-US" sz="2600" b="1" dirty="0" smtClean="0"/>
              <a:t> les ports du </a:t>
            </a:r>
            <a:r>
              <a:rPr lang="en-US" sz="2600" b="1" dirty="0"/>
              <a:t>SEGABI </a:t>
            </a: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30526671"/>
              </p:ext>
            </p:extLst>
          </p:nvPr>
        </p:nvGraphicFramePr>
        <p:xfrm>
          <a:off x="4611349" y="836712"/>
          <a:ext cx="4343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1081736026"/>
              </p:ext>
            </p:extLst>
          </p:nvPr>
        </p:nvGraphicFramePr>
        <p:xfrm>
          <a:off x="426266" y="836712"/>
          <a:ext cx="4343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cxnSp>
        <p:nvCxnSpPr>
          <p:cNvPr id="14" name="Straight Connector 13"/>
          <p:cNvCxnSpPr/>
          <p:nvPr/>
        </p:nvCxnSpPr>
        <p:spPr>
          <a:xfrm>
            <a:off x="4860032" y="836712"/>
            <a:ext cx="0" cy="3456384"/>
          </a:xfrm>
          <a:prstGeom prst="line">
            <a:avLst/>
          </a:prstGeom>
          <a:ln w="57150">
            <a:solidFill>
              <a:srgbClr val="4AA9C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2391482"/>
              </p:ext>
            </p:extLst>
          </p:nvPr>
        </p:nvGraphicFramePr>
        <p:xfrm>
          <a:off x="1115616" y="4592741"/>
          <a:ext cx="7776865" cy="1752600"/>
        </p:xfrm>
        <a:graphic>
          <a:graphicData uri="http://schemas.openxmlformats.org/drawingml/2006/table">
            <a:tbl>
              <a:tblPr bandRow="1">
                <a:tableStyleId>{5FD0F851-EC5A-4D38-B0AD-8093EC10F338}</a:tableStyleId>
              </a:tblPr>
              <a:tblGrid>
                <a:gridCol w="1067413"/>
                <a:gridCol w="1677363"/>
                <a:gridCol w="1677363"/>
                <a:gridCol w="1677363"/>
                <a:gridCol w="167736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Pays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 </a:t>
                      </a:r>
                      <a:r>
                        <a:rPr lang="en-US" b="1" dirty="0" smtClean="0"/>
                        <a:t>NCB </a:t>
                      </a:r>
                      <a:r>
                        <a:rPr lang="en-US" b="1" dirty="0" smtClean="0"/>
                        <a:t>2016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Exportation</a:t>
                      </a:r>
                      <a:r>
                        <a:rPr lang="en-US" b="1" baseline="0" dirty="0" smtClean="0"/>
                        <a:t> NCB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smtClean="0"/>
                        <a:t>2016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Production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="1" baseline="0" dirty="0" smtClean="0"/>
                        <a:t>NCB </a:t>
                      </a:r>
                      <a:r>
                        <a:rPr lang="en-US" b="1" baseline="0" dirty="0" smtClean="0"/>
                        <a:t>2015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Exportation</a:t>
                      </a:r>
                      <a:r>
                        <a:rPr lang="en-US" b="1" baseline="0" dirty="0" smtClean="0"/>
                        <a:t> NCB</a:t>
                      </a:r>
                      <a:r>
                        <a:rPr lang="en-US" b="1" dirty="0" smtClean="0"/>
                        <a:t> </a:t>
                      </a:r>
                      <a:r>
                        <a:rPr lang="en-US" b="1" dirty="0" smtClean="0"/>
                        <a:t>2015</a:t>
                      </a:r>
                      <a:endParaRPr lang="en-IN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SEnegal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1,000 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GAmbia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10,000</a:t>
                      </a:r>
                      <a:r>
                        <a:rPr lang="en-US" baseline="0" dirty="0" smtClean="0"/>
                        <a:t>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74,000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dirty="0" smtClean="0"/>
                        <a:t>MT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BIssau</a:t>
                      </a:r>
                      <a:endParaRPr lang="en-IN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200,000 MT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170,000 MT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6463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43608" y="44624"/>
            <a:ext cx="6636432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err="1" smtClean="0"/>
              <a:t>Prédictions</a:t>
            </a:r>
            <a:r>
              <a:rPr lang="en-US" sz="2600" b="1" dirty="0" smtClean="0"/>
              <a:t> </a:t>
            </a:r>
            <a:r>
              <a:rPr lang="en-US" sz="2600" b="1" dirty="0" smtClean="0"/>
              <a:t>via </a:t>
            </a:r>
            <a:r>
              <a:rPr lang="en-US" sz="2600" b="1" dirty="0" err="1" smtClean="0"/>
              <a:t>une</a:t>
            </a:r>
            <a:r>
              <a:rPr lang="en-US" sz="2600" b="1" dirty="0" smtClean="0"/>
              <a:t> Boule de Cristal </a:t>
            </a:r>
            <a:r>
              <a:rPr lang="en-US" sz="2600" b="1" dirty="0" smtClean="0"/>
              <a:t>- NCB </a:t>
            </a:r>
            <a:r>
              <a:rPr lang="en-US" sz="2600" b="1" dirty="0" smtClean="0"/>
              <a:t>2017</a:t>
            </a:r>
            <a:endParaRPr lang="en-US" sz="26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27584" y="548680"/>
            <a:ext cx="792578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Récolte</a:t>
            </a:r>
            <a:r>
              <a:rPr lang="en-US" b="1" dirty="0" smtClean="0"/>
              <a:t> </a:t>
            </a:r>
            <a:r>
              <a:rPr lang="en-US" b="1" dirty="0" smtClean="0"/>
              <a:t>NCB </a:t>
            </a:r>
            <a:r>
              <a:rPr lang="en-US" b="1" dirty="0" smtClean="0"/>
              <a:t>2017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Une</a:t>
            </a:r>
            <a:r>
              <a:rPr lang="en-US" dirty="0" smtClean="0"/>
              <a:t> </a:t>
            </a:r>
            <a:r>
              <a:rPr lang="en-US" dirty="0" err="1" smtClean="0"/>
              <a:t>récolte</a:t>
            </a:r>
            <a:r>
              <a:rPr lang="en-US" dirty="0" smtClean="0"/>
              <a:t> </a:t>
            </a:r>
            <a:r>
              <a:rPr lang="en-US" dirty="0" err="1" smtClean="0"/>
              <a:t>précoce</a:t>
            </a:r>
            <a:r>
              <a:rPr lang="en-US" dirty="0" smtClean="0"/>
              <a:t> </a:t>
            </a:r>
            <a:r>
              <a:rPr lang="en-US" dirty="0" err="1" smtClean="0"/>
              <a:t>voudrait</a:t>
            </a:r>
            <a:r>
              <a:rPr lang="en-US" dirty="0" smtClean="0"/>
              <a:t> dire que la </a:t>
            </a:r>
            <a:r>
              <a:rPr lang="en-US" dirty="0" err="1" smtClean="0"/>
              <a:t>Récolte</a:t>
            </a:r>
            <a:r>
              <a:rPr lang="en-US" dirty="0" smtClean="0"/>
              <a:t> sera </a:t>
            </a:r>
            <a:r>
              <a:rPr lang="en-US" dirty="0" err="1" smtClean="0"/>
              <a:t>juste</a:t>
            </a:r>
            <a:r>
              <a:rPr lang="en-US" dirty="0" smtClean="0"/>
              <a:t>.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Possibilité</a:t>
            </a:r>
            <a:r>
              <a:rPr lang="en-US" dirty="0" smtClean="0"/>
              <a:t> </a:t>
            </a:r>
            <a:r>
              <a:rPr lang="en-US" dirty="0" err="1" smtClean="0"/>
              <a:t>d’augmentation</a:t>
            </a:r>
            <a:r>
              <a:rPr lang="en-US" dirty="0" smtClean="0"/>
              <a:t> de 10% </a:t>
            </a:r>
            <a:r>
              <a:rPr lang="en-US" dirty="0" err="1" smtClean="0"/>
              <a:t>dans</a:t>
            </a:r>
            <a:r>
              <a:rPr lang="en-US" dirty="0" smtClean="0"/>
              <a:t> la </a:t>
            </a:r>
            <a:r>
              <a:rPr lang="en-US" dirty="0" err="1" smtClean="0"/>
              <a:t>taille</a:t>
            </a:r>
            <a:r>
              <a:rPr lang="en-US" dirty="0" smtClean="0"/>
              <a:t> de la </a:t>
            </a:r>
            <a:r>
              <a:rPr lang="en-US" dirty="0" err="1" smtClean="0"/>
              <a:t>récolte</a:t>
            </a:r>
            <a:r>
              <a:rPr lang="en-US" dirty="0" smtClean="0"/>
              <a:t> de NCB </a:t>
            </a:r>
            <a:r>
              <a:rPr lang="en-US" dirty="0" smtClean="0"/>
              <a:t>du </a:t>
            </a:r>
            <a:r>
              <a:rPr lang="en-US" dirty="0" err="1" smtClean="0"/>
              <a:t>SeGaBi</a:t>
            </a:r>
            <a:r>
              <a:rPr lang="en-US" dirty="0" smtClean="0"/>
              <a:t> pour la </a:t>
            </a:r>
            <a:r>
              <a:rPr lang="en-US" dirty="0" err="1" smtClean="0"/>
              <a:t>campagne</a:t>
            </a:r>
            <a:r>
              <a:rPr lang="en-US" dirty="0" smtClean="0"/>
              <a:t> 2017.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Calendrier</a:t>
            </a:r>
            <a:r>
              <a:rPr lang="en-US" b="1" dirty="0" smtClean="0"/>
              <a:t> </a:t>
            </a:r>
            <a:r>
              <a:rPr lang="en-US" b="1" dirty="0" err="1" smtClean="0"/>
              <a:t>récolte</a:t>
            </a:r>
            <a:r>
              <a:rPr lang="en-US" b="1" dirty="0" smtClean="0"/>
              <a:t> NCB </a:t>
            </a:r>
            <a:r>
              <a:rPr lang="en-US" b="1" dirty="0" smtClean="0"/>
              <a:t>2017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en-US" dirty="0" err="1" smtClean="0"/>
              <a:t>Pourrait</a:t>
            </a:r>
            <a:r>
              <a:rPr lang="en-US" dirty="0" smtClean="0"/>
              <a:t> </a:t>
            </a:r>
            <a:r>
              <a:rPr lang="en-US" dirty="0" err="1" smtClean="0"/>
              <a:t>débuter</a:t>
            </a:r>
            <a:r>
              <a:rPr lang="en-US" dirty="0" smtClean="0"/>
              <a:t> </a:t>
            </a:r>
            <a:r>
              <a:rPr lang="en-US" dirty="0" err="1"/>
              <a:t>d</a:t>
            </a:r>
            <a:r>
              <a:rPr lang="en-US" dirty="0" err="1" smtClean="0"/>
              <a:t>eux</a:t>
            </a:r>
            <a:r>
              <a:rPr lang="en-US" dirty="0" smtClean="0"/>
              <a:t> </a:t>
            </a:r>
            <a:r>
              <a:rPr lang="en-US" dirty="0" err="1" smtClean="0"/>
              <a:t>semaines</a:t>
            </a:r>
            <a:r>
              <a:rPr lang="en-US" dirty="0" smtClean="0"/>
              <a:t> plus </a:t>
            </a:r>
            <a:r>
              <a:rPr lang="en-US" dirty="0" err="1" smtClean="0"/>
              <a:t>tôt</a:t>
            </a:r>
            <a:r>
              <a:rPr lang="en-US" dirty="0" smtClean="0"/>
              <a:t> que </a:t>
            </a:r>
            <a:r>
              <a:rPr lang="en-US" dirty="0" err="1" smtClean="0"/>
              <a:t>prévu</a:t>
            </a:r>
            <a:r>
              <a:rPr lang="en-US" dirty="0" smtClean="0"/>
              <a:t>.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r>
              <a:rPr lang="en-US" b="1" dirty="0" smtClean="0"/>
              <a:t>Devise</a:t>
            </a:r>
            <a:r>
              <a:rPr lang="en-US" dirty="0" smtClean="0"/>
              <a:t>: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smtClean="0"/>
              <a:t>Le Senegal et la </a:t>
            </a:r>
            <a:r>
              <a:rPr lang="en-US" dirty="0" err="1" smtClean="0"/>
              <a:t>Guinée</a:t>
            </a:r>
            <a:r>
              <a:rPr lang="en-US" dirty="0" smtClean="0"/>
              <a:t> </a:t>
            </a:r>
            <a:r>
              <a:rPr lang="en-US" dirty="0" smtClean="0"/>
              <a:t>Bissau </a:t>
            </a:r>
            <a:r>
              <a:rPr lang="en-US" dirty="0" err="1" smtClean="0"/>
              <a:t>sont</a:t>
            </a:r>
            <a:r>
              <a:rPr lang="en-US" dirty="0" smtClean="0"/>
              <a:t> </a:t>
            </a:r>
            <a:r>
              <a:rPr lang="en-US" dirty="0" err="1" smtClean="0"/>
              <a:t>dans</a:t>
            </a:r>
            <a:r>
              <a:rPr lang="en-US" dirty="0" smtClean="0"/>
              <a:t> la zone CFA </a:t>
            </a:r>
            <a:r>
              <a:rPr lang="en-US" dirty="0" err="1" smtClean="0"/>
              <a:t>rattachée</a:t>
            </a:r>
            <a:r>
              <a:rPr lang="en-US" dirty="0" smtClean="0"/>
              <a:t> à </a:t>
            </a:r>
            <a:r>
              <a:rPr lang="en-US" dirty="0" err="1" smtClean="0"/>
              <a:t>l’euro</a:t>
            </a:r>
            <a:endParaRPr lang="en-US" dirty="0" smtClean="0"/>
          </a:p>
          <a:p>
            <a:pPr marL="285750" indent="-285750">
              <a:buFontTx/>
              <a:buChar char="-"/>
            </a:pPr>
            <a:r>
              <a:rPr lang="en-US" dirty="0" err="1" smtClean="0"/>
              <a:t>Instabilité</a:t>
            </a:r>
            <a:r>
              <a:rPr lang="en-US" dirty="0" smtClean="0"/>
              <a:t> de </a:t>
            </a:r>
            <a:r>
              <a:rPr lang="en-US" dirty="0" err="1" smtClean="0"/>
              <a:t>l’</a:t>
            </a:r>
            <a:r>
              <a:rPr lang="en-US" dirty="0" err="1" smtClean="0"/>
              <a:t>Euro</a:t>
            </a:r>
            <a:endParaRPr lang="en-US" dirty="0" smtClean="0"/>
          </a:p>
          <a:p>
            <a:endParaRPr lang="en-US" dirty="0"/>
          </a:p>
          <a:p>
            <a:r>
              <a:rPr lang="en-US" b="1" dirty="0" err="1" smtClean="0"/>
              <a:t>Politiques</a:t>
            </a:r>
            <a:r>
              <a:rPr lang="en-US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fr-FR" dirty="0"/>
              <a:t>Un nouveau gouvernement de coalition en Gambie</a:t>
            </a:r>
          </a:p>
          <a:p>
            <a:pPr marL="285750" indent="-285750">
              <a:buFontTx/>
              <a:buChar char="-"/>
            </a:pPr>
            <a:r>
              <a:rPr lang="fr-FR" dirty="0"/>
              <a:t>Le Sénégal sera plus </a:t>
            </a:r>
            <a:r>
              <a:rPr lang="fr-FR" dirty="0" smtClean="0"/>
              <a:t>complaisant, au </a:t>
            </a:r>
            <a:r>
              <a:rPr lang="fr-FR" dirty="0"/>
              <a:t>moins à court terme avec le nouveau </a:t>
            </a:r>
            <a:r>
              <a:rPr lang="fr-FR" dirty="0" smtClean="0"/>
              <a:t>gouvernement </a:t>
            </a:r>
            <a:r>
              <a:rPr lang="fr-FR" dirty="0"/>
              <a:t>Gambien en place.</a:t>
            </a:r>
          </a:p>
          <a:p>
            <a:pPr marL="285750" indent="-285750">
              <a:buFontTx/>
              <a:buChar char="-"/>
            </a:pPr>
            <a:r>
              <a:rPr lang="fr-FR" dirty="0"/>
              <a:t>Le nouveau gouvernement de Bissau est maintenant stable et désireux de travailler </a:t>
            </a:r>
            <a:r>
              <a:rPr lang="fr-FR" dirty="0" smtClean="0"/>
              <a:t>pour un meilleur développement du </a:t>
            </a:r>
            <a:r>
              <a:rPr lang="fr-FR" dirty="0"/>
              <a:t>secteur de la noix de cajou</a:t>
            </a:r>
            <a:endParaRPr lang="en-US" dirty="0" smtClean="0"/>
          </a:p>
          <a:p>
            <a:pPr marL="285750" indent="-285750">
              <a:buFontTx/>
              <a:buChar char="-"/>
            </a:pPr>
            <a:endParaRPr lang="en-US" dirty="0"/>
          </a:p>
          <a:p>
            <a:pPr marL="285750" indent="-285750">
              <a:buFontTx/>
              <a:buChar char="-"/>
            </a:pPr>
            <a:r>
              <a:rPr lang="en-US" b="1" dirty="0" err="1" smtClean="0"/>
              <a:t>En</a:t>
            </a:r>
            <a:r>
              <a:rPr lang="en-US" b="1" dirty="0" smtClean="0"/>
              <a:t> conclusion, la </a:t>
            </a:r>
            <a:r>
              <a:rPr lang="en-US" b="1" dirty="0" err="1" smtClean="0"/>
              <a:t>récolte</a:t>
            </a:r>
            <a:r>
              <a:rPr lang="en-US" b="1" dirty="0" smtClean="0"/>
              <a:t> du</a:t>
            </a:r>
            <a:r>
              <a:rPr lang="en-US" b="1" dirty="0" smtClean="0"/>
              <a:t> SEGABI pour </a:t>
            </a:r>
            <a:r>
              <a:rPr lang="en-US" b="1" dirty="0" err="1" smtClean="0"/>
              <a:t>l’année</a:t>
            </a:r>
            <a:r>
              <a:rPr lang="en-US" b="1" dirty="0" smtClean="0"/>
              <a:t> 2017 </a:t>
            </a:r>
            <a:r>
              <a:rPr lang="en-US" b="1" dirty="0" err="1" smtClean="0"/>
              <a:t>semble</a:t>
            </a:r>
            <a:r>
              <a:rPr lang="en-US" b="1" dirty="0" smtClean="0"/>
              <a:t> Plus </a:t>
            </a:r>
            <a:r>
              <a:rPr lang="en-US" b="1" dirty="0" err="1" smtClean="0"/>
              <a:t>Prometteuse</a:t>
            </a:r>
            <a:r>
              <a:rPr lang="en-US" b="1" dirty="0" smtClean="0"/>
              <a:t>, </a:t>
            </a:r>
            <a:r>
              <a:rPr lang="en-US" b="1" dirty="0" err="1" smtClean="0"/>
              <a:t>Meilleure</a:t>
            </a:r>
            <a:r>
              <a:rPr lang="en-US" b="1" dirty="0" smtClean="0"/>
              <a:t> et </a:t>
            </a:r>
            <a:r>
              <a:rPr lang="en-US" b="1" dirty="0" err="1" smtClean="0"/>
              <a:t>en</a:t>
            </a:r>
            <a:r>
              <a:rPr lang="en-US" b="1" dirty="0" smtClean="0"/>
              <a:t> </a:t>
            </a:r>
            <a:r>
              <a:rPr lang="en-US" b="1" dirty="0" err="1" smtClean="0"/>
              <a:t>Avance</a:t>
            </a:r>
            <a:r>
              <a:rPr lang="en-US" b="1" dirty="0" smtClean="0"/>
              <a:t> sur </a:t>
            </a:r>
            <a:r>
              <a:rPr lang="en-US" b="1" dirty="0" err="1" smtClean="0"/>
              <a:t>celle</a:t>
            </a:r>
            <a:r>
              <a:rPr lang="en-US" b="1" dirty="0" smtClean="0"/>
              <a:t> de </a:t>
            </a:r>
            <a:r>
              <a:rPr lang="en-US" b="1" dirty="0" err="1" smtClean="0"/>
              <a:t>l’Année</a:t>
            </a:r>
            <a:r>
              <a:rPr lang="en-US" b="1" dirty="0" smtClean="0"/>
              <a:t> </a:t>
            </a:r>
            <a:r>
              <a:rPr lang="en-US" b="1" dirty="0" err="1" smtClean="0"/>
              <a:t>Dernière</a:t>
            </a:r>
            <a:r>
              <a:rPr lang="en-US" b="1" dirty="0" smtClean="0"/>
              <a:t>.</a:t>
            </a:r>
            <a:endParaRPr lang="en-US" b="1" dirty="0"/>
          </a:p>
          <a:p>
            <a:pPr marL="285750" indent="-285750">
              <a:buFontTx/>
              <a:buChar char="-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6853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1575</TotalTime>
  <Words>1007</Words>
  <Application>Microsoft Office PowerPoint</Application>
  <PresentationFormat>On-screen Show (4:3)</PresentationFormat>
  <Paragraphs>123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Mangal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presentation title here</dc:title>
  <dc:creator>GSV</dc:creator>
  <cp:lastModifiedBy>HI</cp:lastModifiedBy>
  <cp:revision>67</cp:revision>
  <dcterms:created xsi:type="dcterms:W3CDTF">2015-08-17T04:28:34Z</dcterms:created>
  <dcterms:modified xsi:type="dcterms:W3CDTF">2017-02-20T14:05:32Z</dcterms:modified>
</cp:coreProperties>
</file>