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AVI" ContentType="video/x-msvideo"/>
  <Default Extension="gif" ContentType="image/gif"/>
  <Default Extension="xlsx" ContentType="application/vnd.openxmlformats-officedocument.spreadsheetml.sheet"/>
  <Default Extension="mp4" ContentType="video/mp4"/>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2.xml" ContentType="application/vnd.openxmlformats-officedocument.drawingml.chart+xml"/>
  <Override PartName="/ppt/theme/themeOverride2.xml" ContentType="application/vnd.openxmlformats-officedocument.themeOverr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3.xml" ContentType="application/vnd.openxmlformats-officedocument.drawingml.chart+xml"/>
  <Override PartName="/ppt/notesSlides/notesSlide7.xml" ContentType="application/vnd.openxmlformats-officedocument.presentationml.notesSlide+xml"/>
  <Override PartName="/ppt/charts/chart4.xml" ContentType="application/vnd.openxmlformats-officedocument.drawingml.chart+xml"/>
  <Override PartName="/ppt/theme/themeOverride3.xml" ContentType="application/vnd.openxmlformats-officedocument.themeOverride+xml"/>
  <Override PartName="/ppt/drawings/drawing1.xml" ContentType="application/vnd.openxmlformats-officedocument.drawingml.chartshapes+xml"/>
  <Override PartName="/ppt/notesSlides/notesSlide8.xml" ContentType="application/vnd.openxmlformats-officedocument.presentationml.notesSlide+xml"/>
  <Override PartName="/ppt/charts/chart5.xml" ContentType="application/vnd.openxmlformats-officedocument.drawingml.chart+xml"/>
  <Override PartName="/ppt/theme/themeOverride4.xml" ContentType="application/vnd.openxmlformats-officedocument.themeOverride+xml"/>
  <Override PartName="/ppt/drawings/drawing2.xml" ContentType="application/vnd.openxmlformats-officedocument.drawingml.chartshape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6.xml" ContentType="application/vnd.openxmlformats-officedocument.drawingml.chart+xml"/>
  <Override PartName="/ppt/theme/themeOverride5.xml" ContentType="application/vnd.openxmlformats-officedocument.themeOverride+xml"/>
  <Override PartName="/ppt/notesSlides/notesSlide13.xml" ContentType="application/vnd.openxmlformats-officedocument.presentationml.notesSlide+xml"/>
  <Override PartName="/ppt/charts/chart7.xml" ContentType="application/vnd.openxmlformats-officedocument.drawingml.chart+xml"/>
  <Override PartName="/ppt/theme/themeOverride6.xml" ContentType="application/vnd.openxmlformats-officedocument.themeOverride+xml"/>
  <Override PartName="/ppt/drawings/drawing3.xml" ContentType="application/vnd.openxmlformats-officedocument.drawingml.chartshapes+xml"/>
  <Override PartName="/ppt/notesSlides/notesSlide14.xml" ContentType="application/vnd.openxmlformats-officedocument.presentationml.notesSlide+xml"/>
  <Override PartName="/ppt/charts/chart8.xml" ContentType="application/vnd.openxmlformats-officedocument.drawingml.chart+xml"/>
  <Override PartName="/ppt/theme/themeOverride7.xml" ContentType="application/vnd.openxmlformats-officedocument.themeOverride+xml"/>
  <Override PartName="/ppt/drawings/drawing4.xml" ContentType="application/vnd.openxmlformats-officedocument.drawingml.chartshape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2"/>
  </p:sldMasterIdLst>
  <p:notesMasterIdLst>
    <p:notesMasterId r:id="rId22"/>
  </p:notesMasterIdLst>
  <p:sldIdLst>
    <p:sldId id="256" r:id="rId3"/>
    <p:sldId id="264" r:id="rId4"/>
    <p:sldId id="267" r:id="rId5"/>
    <p:sldId id="273" r:id="rId6"/>
    <p:sldId id="257" r:id="rId7"/>
    <p:sldId id="258" r:id="rId8"/>
    <p:sldId id="259" r:id="rId9"/>
    <p:sldId id="260" r:id="rId10"/>
    <p:sldId id="261" r:id="rId11"/>
    <p:sldId id="265" r:id="rId12"/>
    <p:sldId id="266" r:id="rId13"/>
    <p:sldId id="274" r:id="rId14"/>
    <p:sldId id="262" r:id="rId15"/>
    <p:sldId id="263" r:id="rId16"/>
    <p:sldId id="268" r:id="rId17"/>
    <p:sldId id="269" r:id="rId18"/>
    <p:sldId id="270" r:id="rId19"/>
    <p:sldId id="271" r:id="rId20"/>
    <p:sldId id="272" r:id="rId21"/>
  </p:sldIdLst>
  <p:sldSz cx="9144000" cy="6858000" type="screen4x3"/>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336600"/>
    <a:srgbClr val="E99711"/>
    <a:srgbClr val="CC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452" autoAdjust="0"/>
  </p:normalViewPr>
  <p:slideViewPr>
    <p:cSldViewPr snapToGrid="0" showGuides="1">
      <p:cViewPr>
        <p:scale>
          <a:sx n="84" d="100"/>
          <a:sy n="84" d="100"/>
        </p:scale>
        <p:origin x="1184" y="6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57" d="100"/>
          <a:sy n="57" d="100"/>
        </p:scale>
        <p:origin x="28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gs" Target="tags/tag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2" Type="http://schemas.openxmlformats.org/officeDocument/2006/relationships/oleObject" Target="file:///C:\Users\ISS\Dropbox\R&amp;D\Cashews\PriceHistory\CashewsPriceHistorylatest.xls" TargetMode="External"/><Relationship Id="rId1" Type="http://schemas.openxmlformats.org/officeDocument/2006/relationships/themeOverride" Target="../theme/themeOverride1.xml"/></Relationships>
</file>

<file path=ppt/charts/_rels/chart2.xml.rels><?xml version="1.0" encoding="UTF-8" standalone="yes"?>
<Relationships xmlns="http://schemas.openxmlformats.org/package/2006/relationships"><Relationship Id="rId2" Type="http://schemas.openxmlformats.org/officeDocument/2006/relationships/oleObject" Target="file:///C:\Users\ISS\Dropbox\R&amp;D\Cashews\PriceHistory\CashewsPriceHistorylatest.xls" TargetMode="External"/><Relationship Id="rId1" Type="http://schemas.openxmlformats.org/officeDocument/2006/relationships/themeOverride" Target="../theme/themeOverride2.xml"/></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4.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file:///C:\Users\ISS\Dropbox\R&amp;D\Cashews\Production\WProductionCashews9305.xls" TargetMode="External"/><Relationship Id="rId1" Type="http://schemas.openxmlformats.org/officeDocument/2006/relationships/themeOverride" Target="../theme/themeOverride3.xml"/></Relationships>
</file>

<file path=ppt/charts/_rels/chart5.xml.rels><?xml version="1.0" encoding="UTF-8" standalone="yes"?>
<Relationships xmlns="http://schemas.openxmlformats.org/package/2006/relationships"><Relationship Id="rId3" Type="http://schemas.openxmlformats.org/officeDocument/2006/relationships/chartUserShapes" Target="../drawings/drawing2.xml"/><Relationship Id="rId2" Type="http://schemas.openxmlformats.org/officeDocument/2006/relationships/oleObject" Target="file:///C:\Users\ISS\Dropbox\R&amp;D\Cashews\Production\WProductionCashews9305.xls" TargetMode="External"/><Relationship Id="rId1" Type="http://schemas.openxmlformats.org/officeDocument/2006/relationships/themeOverride" Target="../theme/themeOverride4.xml"/></Relationships>
</file>

<file path=ppt/charts/_rels/chart6.xml.rels><?xml version="1.0" encoding="UTF-8" standalone="yes"?>
<Relationships xmlns="http://schemas.openxmlformats.org/package/2006/relationships"><Relationship Id="rId2" Type="http://schemas.openxmlformats.org/officeDocument/2006/relationships/oleObject" Target="file:///E:\Dropbox\R&amp;D\Cashews\Trade\DemandConsumptionMainMarkets.xlsm" TargetMode="External"/><Relationship Id="rId1" Type="http://schemas.openxmlformats.org/officeDocument/2006/relationships/themeOverride" Target="../theme/themeOverride5.xml"/></Relationships>
</file>

<file path=ppt/charts/_rels/chart7.xml.rels><?xml version="1.0" encoding="UTF-8" standalone="yes"?>
<Relationships xmlns="http://schemas.openxmlformats.org/package/2006/relationships"><Relationship Id="rId3" Type="http://schemas.openxmlformats.org/officeDocument/2006/relationships/chartUserShapes" Target="../drawings/drawing3.xml"/><Relationship Id="rId2" Type="http://schemas.openxmlformats.org/officeDocument/2006/relationships/oleObject" Target="file:///C:\Users\ISS\Dropbox\R&amp;D\Cashews\Production\WProductionCashews9305.xls" TargetMode="External"/><Relationship Id="rId1" Type="http://schemas.openxmlformats.org/officeDocument/2006/relationships/themeOverride" Target="../theme/themeOverride6.xml"/></Relationships>
</file>

<file path=ppt/charts/_rels/chart8.xml.rels><?xml version="1.0" encoding="UTF-8" standalone="yes"?>
<Relationships xmlns="http://schemas.openxmlformats.org/package/2006/relationships"><Relationship Id="rId3" Type="http://schemas.openxmlformats.org/officeDocument/2006/relationships/chartUserShapes" Target="../drawings/drawing4.xml"/><Relationship Id="rId2" Type="http://schemas.openxmlformats.org/officeDocument/2006/relationships/oleObject" Target="file:///C:\Users\ISS\Dropbox\R&amp;D\Cashews\Production\WProductionCashews9305.xls" TargetMode="External"/><Relationship Id="rId1" Type="http://schemas.openxmlformats.org/officeDocument/2006/relationships/themeOverride" Target="../theme/themeOverride7.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7684370712811701E-2"/>
          <c:y val="2.5944761497107824E-2"/>
          <c:w val="0.92373634060516474"/>
          <c:h val="0.87105777804645823"/>
        </c:manualLayout>
      </c:layout>
      <c:lineChart>
        <c:grouping val="standard"/>
        <c:varyColors val="0"/>
        <c:ser>
          <c:idx val="1"/>
          <c:order val="0"/>
          <c:spPr>
            <a:ln w="50800">
              <a:solidFill>
                <a:srgbClr val="2F2B20"/>
              </a:solidFill>
            </a:ln>
            <a:effectLst/>
          </c:spPr>
          <c:marker>
            <c:symbol val="none"/>
          </c:marker>
          <c:cat>
            <c:numRef>
              <c:f>Sheet2!$A$2:$A$128</c:f>
              <c:numCache>
                <c:formatCode>mmm\-yy</c:formatCode>
                <c:ptCount val="127"/>
                <c:pt idx="0">
                  <c:v>36892</c:v>
                </c:pt>
                <c:pt idx="1">
                  <c:v>36982</c:v>
                </c:pt>
                <c:pt idx="2">
                  <c:v>37073</c:v>
                </c:pt>
                <c:pt idx="3">
                  <c:v>37196</c:v>
                </c:pt>
                <c:pt idx="4">
                  <c:v>37257</c:v>
                </c:pt>
                <c:pt idx="5">
                  <c:v>37347</c:v>
                </c:pt>
                <c:pt idx="6">
                  <c:v>37438</c:v>
                </c:pt>
                <c:pt idx="7">
                  <c:v>37561</c:v>
                </c:pt>
                <c:pt idx="8">
                  <c:v>37622</c:v>
                </c:pt>
                <c:pt idx="9">
                  <c:v>37712</c:v>
                </c:pt>
                <c:pt idx="10">
                  <c:v>37803</c:v>
                </c:pt>
                <c:pt idx="11">
                  <c:v>37926</c:v>
                </c:pt>
                <c:pt idx="12">
                  <c:v>37987</c:v>
                </c:pt>
                <c:pt idx="13">
                  <c:v>38078</c:v>
                </c:pt>
                <c:pt idx="14">
                  <c:v>38169</c:v>
                </c:pt>
                <c:pt idx="15">
                  <c:v>38292</c:v>
                </c:pt>
                <c:pt idx="16">
                  <c:v>38353</c:v>
                </c:pt>
                <c:pt idx="17">
                  <c:v>38412</c:v>
                </c:pt>
                <c:pt idx="18">
                  <c:v>38534</c:v>
                </c:pt>
                <c:pt idx="19">
                  <c:v>38657</c:v>
                </c:pt>
                <c:pt idx="20">
                  <c:v>38718</c:v>
                </c:pt>
                <c:pt idx="21">
                  <c:v>38777</c:v>
                </c:pt>
                <c:pt idx="22">
                  <c:v>38808</c:v>
                </c:pt>
                <c:pt idx="23">
                  <c:v>38838</c:v>
                </c:pt>
                <c:pt idx="24">
                  <c:v>38869</c:v>
                </c:pt>
                <c:pt idx="25">
                  <c:v>38899</c:v>
                </c:pt>
                <c:pt idx="26">
                  <c:v>38930</c:v>
                </c:pt>
                <c:pt idx="27">
                  <c:v>38961</c:v>
                </c:pt>
                <c:pt idx="28">
                  <c:v>38991</c:v>
                </c:pt>
                <c:pt idx="29">
                  <c:v>39052</c:v>
                </c:pt>
                <c:pt idx="30">
                  <c:v>39083</c:v>
                </c:pt>
                <c:pt idx="31">
                  <c:v>39114</c:v>
                </c:pt>
                <c:pt idx="32">
                  <c:v>39142</c:v>
                </c:pt>
                <c:pt idx="33">
                  <c:v>39173</c:v>
                </c:pt>
                <c:pt idx="34">
                  <c:v>39203</c:v>
                </c:pt>
                <c:pt idx="35">
                  <c:v>39234</c:v>
                </c:pt>
                <c:pt idx="36">
                  <c:v>39264</c:v>
                </c:pt>
                <c:pt idx="37">
                  <c:v>39295</c:v>
                </c:pt>
                <c:pt idx="38">
                  <c:v>39326</c:v>
                </c:pt>
                <c:pt idx="39">
                  <c:v>39356</c:v>
                </c:pt>
                <c:pt idx="40">
                  <c:v>39387</c:v>
                </c:pt>
                <c:pt idx="41">
                  <c:v>39417</c:v>
                </c:pt>
                <c:pt idx="42">
                  <c:v>39448</c:v>
                </c:pt>
                <c:pt idx="43">
                  <c:v>39479</c:v>
                </c:pt>
                <c:pt idx="44">
                  <c:v>39508</c:v>
                </c:pt>
                <c:pt idx="45">
                  <c:v>39539</c:v>
                </c:pt>
                <c:pt idx="46">
                  <c:v>39569</c:v>
                </c:pt>
                <c:pt idx="47">
                  <c:v>39600</c:v>
                </c:pt>
                <c:pt idx="48">
                  <c:v>39630</c:v>
                </c:pt>
                <c:pt idx="49">
                  <c:v>39661</c:v>
                </c:pt>
                <c:pt idx="50">
                  <c:v>39692</c:v>
                </c:pt>
                <c:pt idx="51">
                  <c:v>39722</c:v>
                </c:pt>
                <c:pt idx="52">
                  <c:v>39753</c:v>
                </c:pt>
                <c:pt idx="53">
                  <c:v>39783</c:v>
                </c:pt>
                <c:pt idx="54">
                  <c:v>39814</c:v>
                </c:pt>
                <c:pt idx="55">
                  <c:v>39845</c:v>
                </c:pt>
                <c:pt idx="56">
                  <c:v>39873</c:v>
                </c:pt>
                <c:pt idx="57">
                  <c:v>39904</c:v>
                </c:pt>
                <c:pt idx="58">
                  <c:v>39934</c:v>
                </c:pt>
                <c:pt idx="59">
                  <c:v>39965</c:v>
                </c:pt>
                <c:pt idx="60">
                  <c:v>39995</c:v>
                </c:pt>
                <c:pt idx="61">
                  <c:v>40026</c:v>
                </c:pt>
                <c:pt idx="62">
                  <c:v>40057</c:v>
                </c:pt>
                <c:pt idx="63">
                  <c:v>40087</c:v>
                </c:pt>
                <c:pt idx="64">
                  <c:v>40118</c:v>
                </c:pt>
                <c:pt idx="65">
                  <c:v>40148</c:v>
                </c:pt>
                <c:pt idx="66">
                  <c:v>40179</c:v>
                </c:pt>
                <c:pt idx="67">
                  <c:v>40210</c:v>
                </c:pt>
                <c:pt idx="68">
                  <c:v>40238</c:v>
                </c:pt>
                <c:pt idx="69">
                  <c:v>40269</c:v>
                </c:pt>
                <c:pt idx="70">
                  <c:v>40299</c:v>
                </c:pt>
                <c:pt idx="71">
                  <c:v>40330</c:v>
                </c:pt>
                <c:pt idx="72">
                  <c:v>40360</c:v>
                </c:pt>
                <c:pt idx="73">
                  <c:v>40391</c:v>
                </c:pt>
                <c:pt idx="74">
                  <c:v>40422</c:v>
                </c:pt>
                <c:pt idx="75">
                  <c:v>40452</c:v>
                </c:pt>
                <c:pt idx="76">
                  <c:v>40483</c:v>
                </c:pt>
                <c:pt idx="77">
                  <c:v>40513</c:v>
                </c:pt>
                <c:pt idx="78">
                  <c:v>40544</c:v>
                </c:pt>
                <c:pt idx="79">
                  <c:v>40575</c:v>
                </c:pt>
                <c:pt idx="80">
                  <c:v>40603</c:v>
                </c:pt>
                <c:pt idx="81">
                  <c:v>40634</c:v>
                </c:pt>
                <c:pt idx="82">
                  <c:v>40664</c:v>
                </c:pt>
                <c:pt idx="83">
                  <c:v>40695</c:v>
                </c:pt>
                <c:pt idx="84">
                  <c:v>40725</c:v>
                </c:pt>
                <c:pt idx="85">
                  <c:v>40756</c:v>
                </c:pt>
                <c:pt idx="86">
                  <c:v>40787</c:v>
                </c:pt>
                <c:pt idx="87">
                  <c:v>40817</c:v>
                </c:pt>
                <c:pt idx="88">
                  <c:v>40848</c:v>
                </c:pt>
                <c:pt idx="89">
                  <c:v>40878</c:v>
                </c:pt>
                <c:pt idx="90">
                  <c:v>40909</c:v>
                </c:pt>
                <c:pt idx="91">
                  <c:v>40940</c:v>
                </c:pt>
                <c:pt idx="92">
                  <c:v>40969</c:v>
                </c:pt>
                <c:pt idx="93">
                  <c:v>41000</c:v>
                </c:pt>
                <c:pt idx="94">
                  <c:v>41030</c:v>
                </c:pt>
                <c:pt idx="95">
                  <c:v>41061</c:v>
                </c:pt>
                <c:pt idx="96">
                  <c:v>41091</c:v>
                </c:pt>
                <c:pt idx="97">
                  <c:v>41122</c:v>
                </c:pt>
                <c:pt idx="98">
                  <c:v>41153</c:v>
                </c:pt>
                <c:pt idx="99">
                  <c:v>41183</c:v>
                </c:pt>
                <c:pt idx="100">
                  <c:v>41214</c:v>
                </c:pt>
                <c:pt idx="101">
                  <c:v>41244</c:v>
                </c:pt>
                <c:pt idx="102">
                  <c:v>41275</c:v>
                </c:pt>
                <c:pt idx="103">
                  <c:v>41306</c:v>
                </c:pt>
                <c:pt idx="104">
                  <c:v>41334</c:v>
                </c:pt>
                <c:pt idx="105">
                  <c:v>41365</c:v>
                </c:pt>
                <c:pt idx="106">
                  <c:v>41395</c:v>
                </c:pt>
                <c:pt idx="107">
                  <c:v>41426</c:v>
                </c:pt>
                <c:pt idx="108">
                  <c:v>41456</c:v>
                </c:pt>
                <c:pt idx="109">
                  <c:v>41487</c:v>
                </c:pt>
                <c:pt idx="110">
                  <c:v>41518</c:v>
                </c:pt>
                <c:pt idx="111">
                  <c:v>41548</c:v>
                </c:pt>
                <c:pt idx="112">
                  <c:v>41579</c:v>
                </c:pt>
                <c:pt idx="113">
                  <c:v>41609</c:v>
                </c:pt>
                <c:pt idx="114">
                  <c:v>41640</c:v>
                </c:pt>
                <c:pt idx="115">
                  <c:v>41671</c:v>
                </c:pt>
                <c:pt idx="116">
                  <c:v>41699</c:v>
                </c:pt>
                <c:pt idx="117">
                  <c:v>41730</c:v>
                </c:pt>
                <c:pt idx="118">
                  <c:v>41760</c:v>
                </c:pt>
                <c:pt idx="119">
                  <c:v>41791</c:v>
                </c:pt>
                <c:pt idx="120">
                  <c:v>41821</c:v>
                </c:pt>
                <c:pt idx="121">
                  <c:v>41852</c:v>
                </c:pt>
                <c:pt idx="122">
                  <c:v>41883</c:v>
                </c:pt>
                <c:pt idx="123">
                  <c:v>41913</c:v>
                </c:pt>
                <c:pt idx="124">
                  <c:v>41944</c:v>
                </c:pt>
                <c:pt idx="125">
                  <c:v>41974</c:v>
                </c:pt>
                <c:pt idx="126">
                  <c:v>42005</c:v>
                </c:pt>
              </c:numCache>
            </c:numRef>
          </c:cat>
          <c:val>
            <c:numRef>
              <c:f>Sheet2!$C$2:$C$128</c:f>
              <c:numCache>
                <c:formatCode>0.00</c:formatCode>
                <c:ptCount val="127"/>
                <c:pt idx="0">
                  <c:v>2.1</c:v>
                </c:pt>
                <c:pt idx="1">
                  <c:v>1.75</c:v>
                </c:pt>
                <c:pt idx="2">
                  <c:v>1.8</c:v>
                </c:pt>
                <c:pt idx="3">
                  <c:v>1.8</c:v>
                </c:pt>
                <c:pt idx="4">
                  <c:v>1.8</c:v>
                </c:pt>
                <c:pt idx="5">
                  <c:v>1.85</c:v>
                </c:pt>
                <c:pt idx="6">
                  <c:v>1.9</c:v>
                </c:pt>
                <c:pt idx="7">
                  <c:v>1.75</c:v>
                </c:pt>
                <c:pt idx="8">
                  <c:v>1.7</c:v>
                </c:pt>
                <c:pt idx="9">
                  <c:v>1.7</c:v>
                </c:pt>
                <c:pt idx="10">
                  <c:v>1.72</c:v>
                </c:pt>
                <c:pt idx="11">
                  <c:v>1.88</c:v>
                </c:pt>
                <c:pt idx="12">
                  <c:v>1.9</c:v>
                </c:pt>
                <c:pt idx="13">
                  <c:v>2</c:v>
                </c:pt>
                <c:pt idx="14">
                  <c:v>2.4</c:v>
                </c:pt>
                <c:pt idx="15">
                  <c:v>2.4500000000000002</c:v>
                </c:pt>
                <c:pt idx="16">
                  <c:v>2.52</c:v>
                </c:pt>
                <c:pt idx="17">
                  <c:v>2.5</c:v>
                </c:pt>
                <c:pt idx="18">
                  <c:v>2.25</c:v>
                </c:pt>
                <c:pt idx="19">
                  <c:v>2.0499999999999998</c:v>
                </c:pt>
                <c:pt idx="20">
                  <c:v>2.0499999999999998</c:v>
                </c:pt>
                <c:pt idx="21">
                  <c:v>1.95</c:v>
                </c:pt>
                <c:pt idx="22">
                  <c:v>2.1</c:v>
                </c:pt>
                <c:pt idx="23">
                  <c:v>1.95</c:v>
                </c:pt>
                <c:pt idx="24">
                  <c:v>2.0499999999999998</c:v>
                </c:pt>
                <c:pt idx="25">
                  <c:v>2.1</c:v>
                </c:pt>
                <c:pt idx="26">
                  <c:v>2</c:v>
                </c:pt>
                <c:pt idx="27">
                  <c:v>2.04</c:v>
                </c:pt>
                <c:pt idx="28">
                  <c:v>2.0499999999999998</c:v>
                </c:pt>
                <c:pt idx="29">
                  <c:v>2.0499999999999998</c:v>
                </c:pt>
                <c:pt idx="30">
                  <c:v>2.1</c:v>
                </c:pt>
                <c:pt idx="31">
                  <c:v>2</c:v>
                </c:pt>
                <c:pt idx="32">
                  <c:v>2.0699999999999998</c:v>
                </c:pt>
                <c:pt idx="33">
                  <c:v>2.12</c:v>
                </c:pt>
                <c:pt idx="34">
                  <c:v>2.0499999999999998</c:v>
                </c:pt>
                <c:pt idx="35">
                  <c:v>2.02</c:v>
                </c:pt>
                <c:pt idx="36">
                  <c:v>2.12</c:v>
                </c:pt>
                <c:pt idx="37">
                  <c:v>2.2000000000000002</c:v>
                </c:pt>
                <c:pt idx="38">
                  <c:v>2.2000000000000002</c:v>
                </c:pt>
                <c:pt idx="39">
                  <c:v>2.35</c:v>
                </c:pt>
                <c:pt idx="40">
                  <c:v>2.6</c:v>
                </c:pt>
                <c:pt idx="41">
                  <c:v>2.57</c:v>
                </c:pt>
                <c:pt idx="42">
                  <c:v>2.7</c:v>
                </c:pt>
              </c:numCache>
            </c:numRef>
          </c:val>
          <c:smooth val="0"/>
        </c:ser>
        <c:ser>
          <c:idx val="2"/>
          <c:order val="1"/>
          <c:spPr>
            <a:ln w="41275">
              <a:solidFill>
                <a:srgbClr val="2F2B20"/>
              </a:solidFill>
            </a:ln>
            <a:effectLst/>
          </c:spPr>
          <c:marker>
            <c:symbol val="none"/>
          </c:marker>
          <c:cat>
            <c:numRef>
              <c:f>Sheet2!$A$2:$A$128</c:f>
              <c:numCache>
                <c:formatCode>mmm\-yy</c:formatCode>
                <c:ptCount val="127"/>
                <c:pt idx="0">
                  <c:v>36892</c:v>
                </c:pt>
                <c:pt idx="1">
                  <c:v>36982</c:v>
                </c:pt>
                <c:pt idx="2">
                  <c:v>37073</c:v>
                </c:pt>
                <c:pt idx="3">
                  <c:v>37196</c:v>
                </c:pt>
                <c:pt idx="4">
                  <c:v>37257</c:v>
                </c:pt>
                <c:pt idx="5">
                  <c:v>37347</c:v>
                </c:pt>
                <c:pt idx="6">
                  <c:v>37438</c:v>
                </c:pt>
                <c:pt idx="7">
                  <c:v>37561</c:v>
                </c:pt>
                <c:pt idx="8">
                  <c:v>37622</c:v>
                </c:pt>
                <c:pt idx="9">
                  <c:v>37712</c:v>
                </c:pt>
                <c:pt idx="10">
                  <c:v>37803</c:v>
                </c:pt>
                <c:pt idx="11">
                  <c:v>37926</c:v>
                </c:pt>
                <c:pt idx="12">
                  <c:v>37987</c:v>
                </c:pt>
                <c:pt idx="13">
                  <c:v>38078</c:v>
                </c:pt>
                <c:pt idx="14">
                  <c:v>38169</c:v>
                </c:pt>
                <c:pt idx="15">
                  <c:v>38292</c:v>
                </c:pt>
                <c:pt idx="16">
                  <c:v>38353</c:v>
                </c:pt>
                <c:pt idx="17">
                  <c:v>38412</c:v>
                </c:pt>
                <c:pt idx="18">
                  <c:v>38534</c:v>
                </c:pt>
                <c:pt idx="19">
                  <c:v>38657</c:v>
                </c:pt>
                <c:pt idx="20">
                  <c:v>38718</c:v>
                </c:pt>
                <c:pt idx="21">
                  <c:v>38777</c:v>
                </c:pt>
                <c:pt idx="22">
                  <c:v>38808</c:v>
                </c:pt>
                <c:pt idx="23">
                  <c:v>38838</c:v>
                </c:pt>
                <c:pt idx="24">
                  <c:v>38869</c:v>
                </c:pt>
                <c:pt idx="25">
                  <c:v>38899</c:v>
                </c:pt>
                <c:pt idx="26">
                  <c:v>38930</c:v>
                </c:pt>
                <c:pt idx="27">
                  <c:v>38961</c:v>
                </c:pt>
                <c:pt idx="28">
                  <c:v>38991</c:v>
                </c:pt>
                <c:pt idx="29">
                  <c:v>39052</c:v>
                </c:pt>
                <c:pt idx="30">
                  <c:v>39083</c:v>
                </c:pt>
                <c:pt idx="31">
                  <c:v>39114</c:v>
                </c:pt>
                <c:pt idx="32">
                  <c:v>39142</c:v>
                </c:pt>
                <c:pt idx="33">
                  <c:v>39173</c:v>
                </c:pt>
                <c:pt idx="34">
                  <c:v>39203</c:v>
                </c:pt>
                <c:pt idx="35">
                  <c:v>39234</c:v>
                </c:pt>
                <c:pt idx="36">
                  <c:v>39264</c:v>
                </c:pt>
                <c:pt idx="37">
                  <c:v>39295</c:v>
                </c:pt>
                <c:pt idx="38">
                  <c:v>39326</c:v>
                </c:pt>
                <c:pt idx="39">
                  <c:v>39356</c:v>
                </c:pt>
                <c:pt idx="40">
                  <c:v>39387</c:v>
                </c:pt>
                <c:pt idx="41">
                  <c:v>39417</c:v>
                </c:pt>
                <c:pt idx="42">
                  <c:v>39448</c:v>
                </c:pt>
                <c:pt idx="43">
                  <c:v>39479</c:v>
                </c:pt>
                <c:pt idx="44">
                  <c:v>39508</c:v>
                </c:pt>
                <c:pt idx="45">
                  <c:v>39539</c:v>
                </c:pt>
                <c:pt idx="46">
                  <c:v>39569</c:v>
                </c:pt>
                <c:pt idx="47">
                  <c:v>39600</c:v>
                </c:pt>
                <c:pt idx="48">
                  <c:v>39630</c:v>
                </c:pt>
                <c:pt idx="49">
                  <c:v>39661</c:v>
                </c:pt>
                <c:pt idx="50">
                  <c:v>39692</c:v>
                </c:pt>
                <c:pt idx="51">
                  <c:v>39722</c:v>
                </c:pt>
                <c:pt idx="52">
                  <c:v>39753</c:v>
                </c:pt>
                <c:pt idx="53">
                  <c:v>39783</c:v>
                </c:pt>
                <c:pt idx="54">
                  <c:v>39814</c:v>
                </c:pt>
                <c:pt idx="55">
                  <c:v>39845</c:v>
                </c:pt>
                <c:pt idx="56">
                  <c:v>39873</c:v>
                </c:pt>
                <c:pt idx="57">
                  <c:v>39904</c:v>
                </c:pt>
                <c:pt idx="58">
                  <c:v>39934</c:v>
                </c:pt>
                <c:pt idx="59">
                  <c:v>39965</c:v>
                </c:pt>
                <c:pt idx="60">
                  <c:v>39995</c:v>
                </c:pt>
                <c:pt idx="61">
                  <c:v>40026</c:v>
                </c:pt>
                <c:pt idx="62">
                  <c:v>40057</c:v>
                </c:pt>
                <c:pt idx="63">
                  <c:v>40087</c:v>
                </c:pt>
                <c:pt idx="64">
                  <c:v>40118</c:v>
                </c:pt>
                <c:pt idx="65">
                  <c:v>40148</c:v>
                </c:pt>
                <c:pt idx="66">
                  <c:v>40179</c:v>
                </c:pt>
                <c:pt idx="67">
                  <c:v>40210</c:v>
                </c:pt>
                <c:pt idx="68">
                  <c:v>40238</c:v>
                </c:pt>
                <c:pt idx="69">
                  <c:v>40269</c:v>
                </c:pt>
                <c:pt idx="70">
                  <c:v>40299</c:v>
                </c:pt>
                <c:pt idx="71">
                  <c:v>40330</c:v>
                </c:pt>
                <c:pt idx="72">
                  <c:v>40360</c:v>
                </c:pt>
                <c:pt idx="73">
                  <c:v>40391</c:v>
                </c:pt>
                <c:pt idx="74">
                  <c:v>40422</c:v>
                </c:pt>
                <c:pt idx="75">
                  <c:v>40452</c:v>
                </c:pt>
                <c:pt idx="76">
                  <c:v>40483</c:v>
                </c:pt>
                <c:pt idx="77">
                  <c:v>40513</c:v>
                </c:pt>
                <c:pt idx="78">
                  <c:v>40544</c:v>
                </c:pt>
                <c:pt idx="79">
                  <c:v>40575</c:v>
                </c:pt>
                <c:pt idx="80">
                  <c:v>40603</c:v>
                </c:pt>
                <c:pt idx="81">
                  <c:v>40634</c:v>
                </c:pt>
                <c:pt idx="82">
                  <c:v>40664</c:v>
                </c:pt>
                <c:pt idx="83">
                  <c:v>40695</c:v>
                </c:pt>
                <c:pt idx="84">
                  <c:v>40725</c:v>
                </c:pt>
                <c:pt idx="85">
                  <c:v>40756</c:v>
                </c:pt>
                <c:pt idx="86">
                  <c:v>40787</c:v>
                </c:pt>
                <c:pt idx="87">
                  <c:v>40817</c:v>
                </c:pt>
                <c:pt idx="88">
                  <c:v>40848</c:v>
                </c:pt>
                <c:pt idx="89">
                  <c:v>40878</c:v>
                </c:pt>
                <c:pt idx="90">
                  <c:v>40909</c:v>
                </c:pt>
                <c:pt idx="91">
                  <c:v>40940</c:v>
                </c:pt>
                <c:pt idx="92">
                  <c:v>40969</c:v>
                </c:pt>
                <c:pt idx="93">
                  <c:v>41000</c:v>
                </c:pt>
                <c:pt idx="94">
                  <c:v>41030</c:v>
                </c:pt>
                <c:pt idx="95">
                  <c:v>41061</c:v>
                </c:pt>
                <c:pt idx="96">
                  <c:v>41091</c:v>
                </c:pt>
                <c:pt idx="97">
                  <c:v>41122</c:v>
                </c:pt>
                <c:pt idx="98">
                  <c:v>41153</c:v>
                </c:pt>
                <c:pt idx="99">
                  <c:v>41183</c:v>
                </c:pt>
                <c:pt idx="100">
                  <c:v>41214</c:v>
                </c:pt>
                <c:pt idx="101">
                  <c:v>41244</c:v>
                </c:pt>
                <c:pt idx="102">
                  <c:v>41275</c:v>
                </c:pt>
                <c:pt idx="103">
                  <c:v>41306</c:v>
                </c:pt>
                <c:pt idx="104">
                  <c:v>41334</c:v>
                </c:pt>
                <c:pt idx="105">
                  <c:v>41365</c:v>
                </c:pt>
                <c:pt idx="106">
                  <c:v>41395</c:v>
                </c:pt>
                <c:pt idx="107">
                  <c:v>41426</c:v>
                </c:pt>
                <c:pt idx="108">
                  <c:v>41456</c:v>
                </c:pt>
                <c:pt idx="109">
                  <c:v>41487</c:v>
                </c:pt>
                <c:pt idx="110">
                  <c:v>41518</c:v>
                </c:pt>
                <c:pt idx="111">
                  <c:v>41548</c:v>
                </c:pt>
                <c:pt idx="112">
                  <c:v>41579</c:v>
                </c:pt>
                <c:pt idx="113">
                  <c:v>41609</c:v>
                </c:pt>
                <c:pt idx="114">
                  <c:v>41640</c:v>
                </c:pt>
                <c:pt idx="115">
                  <c:v>41671</c:v>
                </c:pt>
                <c:pt idx="116">
                  <c:v>41699</c:v>
                </c:pt>
                <c:pt idx="117">
                  <c:v>41730</c:v>
                </c:pt>
                <c:pt idx="118">
                  <c:v>41760</c:v>
                </c:pt>
                <c:pt idx="119">
                  <c:v>41791</c:v>
                </c:pt>
                <c:pt idx="120">
                  <c:v>41821</c:v>
                </c:pt>
                <c:pt idx="121">
                  <c:v>41852</c:v>
                </c:pt>
                <c:pt idx="122">
                  <c:v>41883</c:v>
                </c:pt>
                <c:pt idx="123">
                  <c:v>41913</c:v>
                </c:pt>
                <c:pt idx="124">
                  <c:v>41944</c:v>
                </c:pt>
                <c:pt idx="125">
                  <c:v>41974</c:v>
                </c:pt>
                <c:pt idx="126">
                  <c:v>42005</c:v>
                </c:pt>
              </c:numCache>
            </c:numRef>
          </c:cat>
          <c:val>
            <c:numRef>
              <c:f>Sheet2!$D$2:$D$128</c:f>
              <c:numCache>
                <c:formatCode>General</c:formatCode>
                <c:ptCount val="127"/>
                <c:pt idx="42" formatCode="0.00">
                  <c:v>2.7</c:v>
                </c:pt>
                <c:pt idx="43" formatCode="0.00">
                  <c:v>2.8</c:v>
                </c:pt>
                <c:pt idx="44" formatCode="0.00">
                  <c:v>2.98</c:v>
                </c:pt>
                <c:pt idx="45" formatCode="0.00">
                  <c:v>3</c:v>
                </c:pt>
                <c:pt idx="46" formatCode="0.00">
                  <c:v>3.3</c:v>
                </c:pt>
                <c:pt idx="47" formatCode="0.00">
                  <c:v>3.6</c:v>
                </c:pt>
                <c:pt idx="48" formatCode="0.00">
                  <c:v>3.2</c:v>
                </c:pt>
                <c:pt idx="49" formatCode="0.00">
                  <c:v>3.2</c:v>
                </c:pt>
                <c:pt idx="50" formatCode="0.00">
                  <c:v>2.9</c:v>
                </c:pt>
                <c:pt idx="51" formatCode="0.00">
                  <c:v>2.4</c:v>
                </c:pt>
                <c:pt idx="52" formatCode="0.00">
                  <c:v>2.2000000000000002</c:v>
                </c:pt>
                <c:pt idx="53" formatCode="0.00">
                  <c:v>2.25</c:v>
                </c:pt>
                <c:pt idx="54" formatCode="0.00">
                  <c:v>2.2999999999999998</c:v>
                </c:pt>
                <c:pt idx="55" formatCode="0.00">
                  <c:v>2.15</c:v>
                </c:pt>
                <c:pt idx="56" formatCode="0.00">
                  <c:v>2.15</c:v>
                </c:pt>
                <c:pt idx="57" formatCode="0.00">
                  <c:v>2.25</c:v>
                </c:pt>
                <c:pt idx="58" formatCode="0.00">
                  <c:v>2.4</c:v>
                </c:pt>
                <c:pt idx="59" formatCode="0.00">
                  <c:v>2.5499999999999998</c:v>
                </c:pt>
                <c:pt idx="60" formatCode="0.00">
                  <c:v>2.65</c:v>
                </c:pt>
                <c:pt idx="61" formatCode="0.00">
                  <c:v>2.5299999999999998</c:v>
                </c:pt>
                <c:pt idx="62" formatCode="0.00">
                  <c:v>2.52</c:v>
                </c:pt>
                <c:pt idx="63" formatCode="0.00">
                  <c:v>2.65</c:v>
                </c:pt>
                <c:pt idx="64" formatCode="0.00">
                  <c:v>2.85</c:v>
                </c:pt>
                <c:pt idx="65" formatCode="0.00">
                  <c:v>2.95</c:v>
                </c:pt>
                <c:pt idx="66" formatCode="0.00">
                  <c:v>2.7</c:v>
                </c:pt>
                <c:pt idx="67" formatCode="0.00">
                  <c:v>2.6</c:v>
                </c:pt>
                <c:pt idx="68" formatCode="0.00">
                  <c:v>2.78</c:v>
                </c:pt>
                <c:pt idx="69" formatCode="0.00">
                  <c:v>2.82</c:v>
                </c:pt>
                <c:pt idx="70" formatCode="0.00">
                  <c:v>2.9</c:v>
                </c:pt>
                <c:pt idx="71" formatCode="0.00">
                  <c:v>2.92</c:v>
                </c:pt>
                <c:pt idx="72" formatCode="0.00">
                  <c:v>3.05</c:v>
                </c:pt>
                <c:pt idx="73" formatCode="0.00">
                  <c:v>3.25</c:v>
                </c:pt>
                <c:pt idx="74" formatCode="0.00">
                  <c:v>3.3</c:v>
                </c:pt>
                <c:pt idx="75" formatCode="0.00">
                  <c:v>3.15</c:v>
                </c:pt>
                <c:pt idx="76" formatCode="0.00">
                  <c:v>3.75</c:v>
                </c:pt>
                <c:pt idx="77" formatCode="0.00">
                  <c:v>3.75</c:v>
                </c:pt>
                <c:pt idx="78" formatCode="0.00">
                  <c:v>3.75</c:v>
                </c:pt>
                <c:pt idx="79" formatCode="0.00">
                  <c:v>3.85</c:v>
                </c:pt>
                <c:pt idx="80" formatCode="0.00">
                  <c:v>4</c:v>
                </c:pt>
                <c:pt idx="81" formatCode="0.00">
                  <c:v>3.9</c:v>
                </c:pt>
                <c:pt idx="82" formatCode="0.00">
                  <c:v>4.05</c:v>
                </c:pt>
                <c:pt idx="83" formatCode="0.00">
                  <c:v>4.5</c:v>
                </c:pt>
                <c:pt idx="84" formatCode="0.00">
                  <c:v>4.5999999999999996</c:v>
                </c:pt>
                <c:pt idx="85" formatCode="0.00">
                  <c:v>4.45</c:v>
                </c:pt>
                <c:pt idx="86" formatCode="0.00">
                  <c:v>4.0999999999999996</c:v>
                </c:pt>
                <c:pt idx="87" formatCode="0.00">
                  <c:v>3.75</c:v>
                </c:pt>
                <c:pt idx="88" formatCode="0.00">
                  <c:v>3.85</c:v>
                </c:pt>
                <c:pt idx="89" formatCode="0.00">
                  <c:v>3.75</c:v>
                </c:pt>
                <c:pt idx="90" formatCode="0.00">
                  <c:v>3.35</c:v>
                </c:pt>
                <c:pt idx="91" formatCode="0.00">
                  <c:v>3.3</c:v>
                </c:pt>
                <c:pt idx="92" formatCode="0.00">
                  <c:v>3.25</c:v>
                </c:pt>
                <c:pt idx="93" formatCode="0.00">
                  <c:v>3.65</c:v>
                </c:pt>
                <c:pt idx="94" formatCode="0.00">
                  <c:v>3.75</c:v>
                </c:pt>
                <c:pt idx="95" formatCode="0.00">
                  <c:v>3.35</c:v>
                </c:pt>
                <c:pt idx="96" formatCode="0.00">
                  <c:v>3.15</c:v>
                </c:pt>
                <c:pt idx="97" formatCode="0.00">
                  <c:v>3.3</c:v>
                </c:pt>
                <c:pt idx="98" formatCode="0.00">
                  <c:v>3.15</c:v>
                </c:pt>
              </c:numCache>
            </c:numRef>
          </c:val>
          <c:smooth val="0"/>
        </c:ser>
        <c:ser>
          <c:idx val="3"/>
          <c:order val="2"/>
          <c:spPr>
            <a:ln w="50800">
              <a:solidFill>
                <a:srgbClr val="2F2B20"/>
              </a:solidFill>
            </a:ln>
          </c:spPr>
          <c:marker>
            <c:symbol val="none"/>
          </c:marker>
          <c:cat>
            <c:numRef>
              <c:f>Sheet2!$A$2:$A$128</c:f>
              <c:numCache>
                <c:formatCode>mmm\-yy</c:formatCode>
                <c:ptCount val="127"/>
                <c:pt idx="0">
                  <c:v>36892</c:v>
                </c:pt>
                <c:pt idx="1">
                  <c:v>36982</c:v>
                </c:pt>
                <c:pt idx="2">
                  <c:v>37073</c:v>
                </c:pt>
                <c:pt idx="3">
                  <c:v>37196</c:v>
                </c:pt>
                <c:pt idx="4">
                  <c:v>37257</c:v>
                </c:pt>
                <c:pt idx="5">
                  <c:v>37347</c:v>
                </c:pt>
                <c:pt idx="6">
                  <c:v>37438</c:v>
                </c:pt>
                <c:pt idx="7">
                  <c:v>37561</c:v>
                </c:pt>
                <c:pt idx="8">
                  <c:v>37622</c:v>
                </c:pt>
                <c:pt idx="9">
                  <c:v>37712</c:v>
                </c:pt>
                <c:pt idx="10">
                  <c:v>37803</c:v>
                </c:pt>
                <c:pt idx="11">
                  <c:v>37926</c:v>
                </c:pt>
                <c:pt idx="12">
                  <c:v>37987</c:v>
                </c:pt>
                <c:pt idx="13">
                  <c:v>38078</c:v>
                </c:pt>
                <c:pt idx="14">
                  <c:v>38169</c:v>
                </c:pt>
                <c:pt idx="15">
                  <c:v>38292</c:v>
                </c:pt>
                <c:pt idx="16">
                  <c:v>38353</c:v>
                </c:pt>
                <c:pt idx="17">
                  <c:v>38412</c:v>
                </c:pt>
                <c:pt idx="18">
                  <c:v>38534</c:v>
                </c:pt>
                <c:pt idx="19">
                  <c:v>38657</c:v>
                </c:pt>
                <c:pt idx="20">
                  <c:v>38718</c:v>
                </c:pt>
                <c:pt idx="21">
                  <c:v>38777</c:v>
                </c:pt>
                <c:pt idx="22">
                  <c:v>38808</c:v>
                </c:pt>
                <c:pt idx="23">
                  <c:v>38838</c:v>
                </c:pt>
                <c:pt idx="24">
                  <c:v>38869</c:v>
                </c:pt>
                <c:pt idx="25">
                  <c:v>38899</c:v>
                </c:pt>
                <c:pt idx="26">
                  <c:v>38930</c:v>
                </c:pt>
                <c:pt idx="27">
                  <c:v>38961</c:v>
                </c:pt>
                <c:pt idx="28">
                  <c:v>38991</c:v>
                </c:pt>
                <c:pt idx="29">
                  <c:v>39052</c:v>
                </c:pt>
                <c:pt idx="30">
                  <c:v>39083</c:v>
                </c:pt>
                <c:pt idx="31">
                  <c:v>39114</c:v>
                </c:pt>
                <c:pt idx="32">
                  <c:v>39142</c:v>
                </c:pt>
                <c:pt idx="33">
                  <c:v>39173</c:v>
                </c:pt>
                <c:pt idx="34">
                  <c:v>39203</c:v>
                </c:pt>
                <c:pt idx="35">
                  <c:v>39234</c:v>
                </c:pt>
                <c:pt idx="36">
                  <c:v>39264</c:v>
                </c:pt>
                <c:pt idx="37">
                  <c:v>39295</c:v>
                </c:pt>
                <c:pt idx="38">
                  <c:v>39326</c:v>
                </c:pt>
                <c:pt idx="39">
                  <c:v>39356</c:v>
                </c:pt>
                <c:pt idx="40">
                  <c:v>39387</c:v>
                </c:pt>
                <c:pt idx="41">
                  <c:v>39417</c:v>
                </c:pt>
                <c:pt idx="42">
                  <c:v>39448</c:v>
                </c:pt>
                <c:pt idx="43">
                  <c:v>39479</c:v>
                </c:pt>
                <c:pt idx="44">
                  <c:v>39508</c:v>
                </c:pt>
                <c:pt idx="45">
                  <c:v>39539</c:v>
                </c:pt>
                <c:pt idx="46">
                  <c:v>39569</c:v>
                </c:pt>
                <c:pt idx="47">
                  <c:v>39600</c:v>
                </c:pt>
                <c:pt idx="48">
                  <c:v>39630</c:v>
                </c:pt>
                <c:pt idx="49">
                  <c:v>39661</c:v>
                </c:pt>
                <c:pt idx="50">
                  <c:v>39692</c:v>
                </c:pt>
                <c:pt idx="51">
                  <c:v>39722</c:v>
                </c:pt>
                <c:pt idx="52">
                  <c:v>39753</c:v>
                </c:pt>
                <c:pt idx="53">
                  <c:v>39783</c:v>
                </c:pt>
                <c:pt idx="54">
                  <c:v>39814</c:v>
                </c:pt>
                <c:pt idx="55">
                  <c:v>39845</c:v>
                </c:pt>
                <c:pt idx="56">
                  <c:v>39873</c:v>
                </c:pt>
                <c:pt idx="57">
                  <c:v>39904</c:v>
                </c:pt>
                <c:pt idx="58">
                  <c:v>39934</c:v>
                </c:pt>
                <c:pt idx="59">
                  <c:v>39965</c:v>
                </c:pt>
                <c:pt idx="60">
                  <c:v>39995</c:v>
                </c:pt>
                <c:pt idx="61">
                  <c:v>40026</c:v>
                </c:pt>
                <c:pt idx="62">
                  <c:v>40057</c:v>
                </c:pt>
                <c:pt idx="63">
                  <c:v>40087</c:v>
                </c:pt>
                <c:pt idx="64">
                  <c:v>40118</c:v>
                </c:pt>
                <c:pt idx="65">
                  <c:v>40148</c:v>
                </c:pt>
                <c:pt idx="66">
                  <c:v>40179</c:v>
                </c:pt>
                <c:pt idx="67">
                  <c:v>40210</c:v>
                </c:pt>
                <c:pt idx="68">
                  <c:v>40238</c:v>
                </c:pt>
                <c:pt idx="69">
                  <c:v>40269</c:v>
                </c:pt>
                <c:pt idx="70">
                  <c:v>40299</c:v>
                </c:pt>
                <c:pt idx="71">
                  <c:v>40330</c:v>
                </c:pt>
                <c:pt idx="72">
                  <c:v>40360</c:v>
                </c:pt>
                <c:pt idx="73">
                  <c:v>40391</c:v>
                </c:pt>
                <c:pt idx="74">
                  <c:v>40422</c:v>
                </c:pt>
                <c:pt idx="75">
                  <c:v>40452</c:v>
                </c:pt>
                <c:pt idx="76">
                  <c:v>40483</c:v>
                </c:pt>
                <c:pt idx="77">
                  <c:v>40513</c:v>
                </c:pt>
                <c:pt idx="78">
                  <c:v>40544</c:v>
                </c:pt>
                <c:pt idx="79">
                  <c:v>40575</c:v>
                </c:pt>
                <c:pt idx="80">
                  <c:v>40603</c:v>
                </c:pt>
                <c:pt idx="81">
                  <c:v>40634</c:v>
                </c:pt>
                <c:pt idx="82">
                  <c:v>40664</c:v>
                </c:pt>
                <c:pt idx="83">
                  <c:v>40695</c:v>
                </c:pt>
                <c:pt idx="84">
                  <c:v>40725</c:v>
                </c:pt>
                <c:pt idx="85">
                  <c:v>40756</c:v>
                </c:pt>
                <c:pt idx="86">
                  <c:v>40787</c:v>
                </c:pt>
                <c:pt idx="87">
                  <c:v>40817</c:v>
                </c:pt>
                <c:pt idx="88">
                  <c:v>40848</c:v>
                </c:pt>
                <c:pt idx="89">
                  <c:v>40878</c:v>
                </c:pt>
                <c:pt idx="90">
                  <c:v>40909</c:v>
                </c:pt>
                <c:pt idx="91">
                  <c:v>40940</c:v>
                </c:pt>
                <c:pt idx="92">
                  <c:v>40969</c:v>
                </c:pt>
                <c:pt idx="93">
                  <c:v>41000</c:v>
                </c:pt>
                <c:pt idx="94">
                  <c:v>41030</c:v>
                </c:pt>
                <c:pt idx="95">
                  <c:v>41061</c:v>
                </c:pt>
                <c:pt idx="96">
                  <c:v>41091</c:v>
                </c:pt>
                <c:pt idx="97">
                  <c:v>41122</c:v>
                </c:pt>
                <c:pt idx="98">
                  <c:v>41153</c:v>
                </c:pt>
                <c:pt idx="99">
                  <c:v>41183</c:v>
                </c:pt>
                <c:pt idx="100">
                  <c:v>41214</c:v>
                </c:pt>
                <c:pt idx="101">
                  <c:v>41244</c:v>
                </c:pt>
                <c:pt idx="102">
                  <c:v>41275</c:v>
                </c:pt>
                <c:pt idx="103">
                  <c:v>41306</c:v>
                </c:pt>
                <c:pt idx="104">
                  <c:v>41334</c:v>
                </c:pt>
                <c:pt idx="105">
                  <c:v>41365</c:v>
                </c:pt>
                <c:pt idx="106">
                  <c:v>41395</c:v>
                </c:pt>
                <c:pt idx="107">
                  <c:v>41426</c:v>
                </c:pt>
                <c:pt idx="108">
                  <c:v>41456</c:v>
                </c:pt>
                <c:pt idx="109">
                  <c:v>41487</c:v>
                </c:pt>
                <c:pt idx="110">
                  <c:v>41518</c:v>
                </c:pt>
                <c:pt idx="111">
                  <c:v>41548</c:v>
                </c:pt>
                <c:pt idx="112">
                  <c:v>41579</c:v>
                </c:pt>
                <c:pt idx="113">
                  <c:v>41609</c:v>
                </c:pt>
                <c:pt idx="114">
                  <c:v>41640</c:v>
                </c:pt>
                <c:pt idx="115">
                  <c:v>41671</c:v>
                </c:pt>
                <c:pt idx="116">
                  <c:v>41699</c:v>
                </c:pt>
                <c:pt idx="117">
                  <c:v>41730</c:v>
                </c:pt>
                <c:pt idx="118">
                  <c:v>41760</c:v>
                </c:pt>
                <c:pt idx="119">
                  <c:v>41791</c:v>
                </c:pt>
                <c:pt idx="120">
                  <c:v>41821</c:v>
                </c:pt>
                <c:pt idx="121">
                  <c:v>41852</c:v>
                </c:pt>
                <c:pt idx="122">
                  <c:v>41883</c:v>
                </c:pt>
                <c:pt idx="123">
                  <c:v>41913</c:v>
                </c:pt>
                <c:pt idx="124">
                  <c:v>41944</c:v>
                </c:pt>
                <c:pt idx="125">
                  <c:v>41974</c:v>
                </c:pt>
                <c:pt idx="126">
                  <c:v>42005</c:v>
                </c:pt>
              </c:numCache>
            </c:numRef>
          </c:cat>
          <c:val>
            <c:numRef>
              <c:f>Sheet2!$E$2:$E$128</c:f>
              <c:numCache>
                <c:formatCode>General</c:formatCode>
                <c:ptCount val="127"/>
                <c:pt idx="98" formatCode="0.00">
                  <c:v>3.15</c:v>
                </c:pt>
                <c:pt idx="99" formatCode="0.00">
                  <c:v>3.35</c:v>
                </c:pt>
                <c:pt idx="100" formatCode="0.00">
                  <c:v>3.35</c:v>
                </c:pt>
                <c:pt idx="101" formatCode="0.00">
                  <c:v>3.35</c:v>
                </c:pt>
                <c:pt idx="102" formatCode="0.00">
                  <c:v>3.3</c:v>
                </c:pt>
                <c:pt idx="103" formatCode="0.00">
                  <c:v>3.4</c:v>
                </c:pt>
                <c:pt idx="104" formatCode="0.00">
                  <c:v>3.35</c:v>
                </c:pt>
                <c:pt idx="105" formatCode="0.00">
                  <c:v>3.3</c:v>
                </c:pt>
                <c:pt idx="106" formatCode="0.00">
                  <c:v>3.3</c:v>
                </c:pt>
                <c:pt idx="107" formatCode="0.00">
                  <c:v>3.25</c:v>
                </c:pt>
                <c:pt idx="108" formatCode="0.00">
                  <c:v>3.25</c:v>
                </c:pt>
                <c:pt idx="109" formatCode="0.00">
                  <c:v>3.25</c:v>
                </c:pt>
                <c:pt idx="110" formatCode="0.00">
                  <c:v>3.15</c:v>
                </c:pt>
                <c:pt idx="111" formatCode="0.00">
                  <c:v>3.25</c:v>
                </c:pt>
                <c:pt idx="112" formatCode="0.00">
                  <c:v>3.2</c:v>
                </c:pt>
                <c:pt idx="113" formatCode="0.00">
                  <c:v>3.25</c:v>
                </c:pt>
                <c:pt idx="114" formatCode="0.00">
                  <c:v>3.25</c:v>
                </c:pt>
                <c:pt idx="115" formatCode="0.00">
                  <c:v>3.2</c:v>
                </c:pt>
                <c:pt idx="116" formatCode="0.00">
                  <c:v>3.15</c:v>
                </c:pt>
                <c:pt idx="117" formatCode="0.00">
                  <c:v>3.1</c:v>
                </c:pt>
                <c:pt idx="118" formatCode="0.00">
                  <c:v>3.2</c:v>
                </c:pt>
                <c:pt idx="119" formatCode="0.00">
                  <c:v>3.3</c:v>
                </c:pt>
                <c:pt idx="120" formatCode="0.00">
                  <c:v>3.25</c:v>
                </c:pt>
                <c:pt idx="121" formatCode="0.00">
                  <c:v>3.3</c:v>
                </c:pt>
                <c:pt idx="122" formatCode="0.00">
                  <c:v>3.45</c:v>
                </c:pt>
                <c:pt idx="123" formatCode="0.00">
                  <c:v>3.6</c:v>
                </c:pt>
                <c:pt idx="124" formatCode="0.00">
                  <c:v>3.4</c:v>
                </c:pt>
                <c:pt idx="125" formatCode="0.00">
                  <c:v>3.4</c:v>
                </c:pt>
                <c:pt idx="126" formatCode="0.00">
                  <c:v>3.35</c:v>
                </c:pt>
              </c:numCache>
            </c:numRef>
          </c:val>
          <c:smooth val="0"/>
        </c:ser>
        <c:dLbls>
          <c:showLegendKey val="0"/>
          <c:showVal val="0"/>
          <c:showCatName val="0"/>
          <c:showSerName val="0"/>
          <c:showPercent val="0"/>
          <c:showBubbleSize val="0"/>
        </c:dLbls>
        <c:smooth val="0"/>
        <c:axId val="238348296"/>
        <c:axId val="238346728"/>
      </c:lineChart>
      <c:dateAx>
        <c:axId val="238348296"/>
        <c:scaling>
          <c:orientation val="minMax"/>
        </c:scaling>
        <c:delete val="0"/>
        <c:axPos val="b"/>
        <c:numFmt formatCode="mmm\-yy" sourceLinked="1"/>
        <c:majorTickMark val="out"/>
        <c:minorTickMark val="none"/>
        <c:tickLblPos val="nextTo"/>
        <c:txPr>
          <a:bodyPr/>
          <a:lstStyle/>
          <a:p>
            <a:pPr>
              <a:defRPr sz="1100" b="1" cap="small" baseline="0"/>
            </a:pPr>
            <a:endParaRPr lang="en-US"/>
          </a:p>
        </c:txPr>
        <c:crossAx val="238346728"/>
        <c:crosses val="autoZero"/>
        <c:auto val="1"/>
        <c:lblOffset val="100"/>
        <c:baseTimeUnit val="months"/>
      </c:dateAx>
      <c:valAx>
        <c:axId val="238346728"/>
        <c:scaling>
          <c:orientation val="minMax"/>
        </c:scaling>
        <c:delete val="0"/>
        <c:axPos val="l"/>
        <c:majorGridlines>
          <c:spPr>
            <a:ln>
              <a:noFill/>
            </a:ln>
          </c:spPr>
        </c:majorGridlines>
        <c:title>
          <c:tx>
            <c:rich>
              <a:bodyPr rot="0" vert="wordArtVert"/>
              <a:lstStyle/>
              <a:p>
                <a:pPr>
                  <a:defRPr sz="1100" b="1"/>
                </a:pPr>
                <a:r>
                  <a:rPr lang="en-US" sz="1100" b="1" dirty="0"/>
                  <a:t>US$ per </a:t>
                </a:r>
                <a:r>
                  <a:rPr lang="en-US" sz="1100" b="1" dirty="0" smtClean="0"/>
                  <a:t>lbs.</a:t>
                </a:r>
                <a:endParaRPr lang="en-US" sz="1100" b="1" dirty="0"/>
              </a:p>
            </c:rich>
          </c:tx>
          <c:layout>
            <c:manualLayout>
              <c:xMode val="edge"/>
              <c:yMode val="edge"/>
              <c:x val="9.3031899563067066E-2"/>
              <c:y val="5.2935974609008479E-2"/>
            </c:manualLayout>
          </c:layout>
          <c:overlay val="0"/>
        </c:title>
        <c:numFmt formatCode="[$$-409]#,##0.00" sourceLinked="0"/>
        <c:majorTickMark val="out"/>
        <c:minorTickMark val="none"/>
        <c:tickLblPos val="nextTo"/>
        <c:txPr>
          <a:bodyPr/>
          <a:lstStyle/>
          <a:p>
            <a:pPr>
              <a:defRPr sz="1600" b="1" cap="small" baseline="0"/>
            </a:pPr>
            <a:endParaRPr lang="en-US"/>
          </a:p>
        </c:txPr>
        <c:crossAx val="238348296"/>
        <c:crosses val="autoZero"/>
        <c:crossBetween val="between"/>
      </c:valAx>
      <c:spPr>
        <a:solidFill>
          <a:srgbClr val="FFFFFF"/>
        </a:solidFill>
        <a:ln>
          <a:solidFill>
            <a:srgbClr val="2F2B20"/>
          </a:solidFill>
        </a:ln>
      </c:spPr>
    </c:plotArea>
    <c:plotVisOnly val="1"/>
    <c:dispBlanksAs val="gap"/>
    <c:showDLblsOverMax val="0"/>
  </c:chart>
  <c:spPr>
    <a:solidFill>
      <a:srgbClr val="FFFFFF"/>
    </a:solidFill>
    <a:ln w="28575">
      <a:solidFill>
        <a:srgbClr val="2F2B20"/>
      </a:solidFill>
      <a:prstDash val="solid"/>
    </a:ln>
  </c:spPr>
  <c:externalData r:id="rId2">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7684370712811701E-2"/>
          <c:y val="2.5944761497107824E-2"/>
          <c:w val="0.92373634060516474"/>
          <c:h val="0.87105777804645823"/>
        </c:manualLayout>
      </c:layout>
      <c:lineChart>
        <c:grouping val="standard"/>
        <c:varyColors val="0"/>
        <c:ser>
          <c:idx val="1"/>
          <c:order val="0"/>
          <c:spPr>
            <a:ln w="50800"/>
            <a:effectLst/>
          </c:spPr>
          <c:marker>
            <c:symbol val="none"/>
          </c:marker>
          <c:cat>
            <c:numRef>
              <c:f>Sheet2!$A$2:$A$128</c:f>
              <c:numCache>
                <c:formatCode>mmm\-yy</c:formatCode>
                <c:ptCount val="127"/>
                <c:pt idx="0">
                  <c:v>36892</c:v>
                </c:pt>
                <c:pt idx="1">
                  <c:v>36982</c:v>
                </c:pt>
                <c:pt idx="2">
                  <c:v>37073</c:v>
                </c:pt>
                <c:pt idx="3">
                  <c:v>37196</c:v>
                </c:pt>
                <c:pt idx="4">
                  <c:v>37257</c:v>
                </c:pt>
                <c:pt idx="5">
                  <c:v>37347</c:v>
                </c:pt>
                <c:pt idx="6">
                  <c:v>37438</c:v>
                </c:pt>
                <c:pt idx="7">
                  <c:v>37561</c:v>
                </c:pt>
                <c:pt idx="8">
                  <c:v>37622</c:v>
                </c:pt>
                <c:pt idx="9">
                  <c:v>37712</c:v>
                </c:pt>
                <c:pt idx="10">
                  <c:v>37803</c:v>
                </c:pt>
                <c:pt idx="11">
                  <c:v>37926</c:v>
                </c:pt>
                <c:pt idx="12">
                  <c:v>37987</c:v>
                </c:pt>
                <c:pt idx="13">
                  <c:v>38078</c:v>
                </c:pt>
                <c:pt idx="14">
                  <c:v>38169</c:v>
                </c:pt>
                <c:pt idx="15">
                  <c:v>38292</c:v>
                </c:pt>
                <c:pt idx="16">
                  <c:v>38353</c:v>
                </c:pt>
                <c:pt idx="17">
                  <c:v>38412</c:v>
                </c:pt>
                <c:pt idx="18">
                  <c:v>38534</c:v>
                </c:pt>
                <c:pt idx="19">
                  <c:v>38657</c:v>
                </c:pt>
                <c:pt idx="20">
                  <c:v>38718</c:v>
                </c:pt>
                <c:pt idx="21">
                  <c:v>38777</c:v>
                </c:pt>
                <c:pt idx="22">
                  <c:v>38808</c:v>
                </c:pt>
                <c:pt idx="23">
                  <c:v>38838</c:v>
                </c:pt>
                <c:pt idx="24">
                  <c:v>38869</c:v>
                </c:pt>
                <c:pt idx="25">
                  <c:v>38899</c:v>
                </c:pt>
                <c:pt idx="26">
                  <c:v>38930</c:v>
                </c:pt>
                <c:pt idx="27">
                  <c:v>38961</c:v>
                </c:pt>
                <c:pt idx="28">
                  <c:v>38991</c:v>
                </c:pt>
                <c:pt idx="29">
                  <c:v>39052</c:v>
                </c:pt>
                <c:pt idx="30">
                  <c:v>39083</c:v>
                </c:pt>
                <c:pt idx="31">
                  <c:v>39114</c:v>
                </c:pt>
                <c:pt idx="32">
                  <c:v>39142</c:v>
                </c:pt>
                <c:pt idx="33">
                  <c:v>39173</c:v>
                </c:pt>
                <c:pt idx="34">
                  <c:v>39203</c:v>
                </c:pt>
                <c:pt idx="35">
                  <c:v>39234</c:v>
                </c:pt>
                <c:pt idx="36">
                  <c:v>39264</c:v>
                </c:pt>
                <c:pt idx="37">
                  <c:v>39295</c:v>
                </c:pt>
                <c:pt idx="38">
                  <c:v>39326</c:v>
                </c:pt>
                <c:pt idx="39">
                  <c:v>39356</c:v>
                </c:pt>
                <c:pt idx="40">
                  <c:v>39387</c:v>
                </c:pt>
                <c:pt idx="41">
                  <c:v>39417</c:v>
                </c:pt>
                <c:pt idx="42">
                  <c:v>39448</c:v>
                </c:pt>
                <c:pt idx="43">
                  <c:v>39479</c:v>
                </c:pt>
                <c:pt idx="44">
                  <c:v>39508</c:v>
                </c:pt>
                <c:pt idx="45">
                  <c:v>39539</c:v>
                </c:pt>
                <c:pt idx="46">
                  <c:v>39569</c:v>
                </c:pt>
                <c:pt idx="47">
                  <c:v>39600</c:v>
                </c:pt>
                <c:pt idx="48">
                  <c:v>39630</c:v>
                </c:pt>
                <c:pt idx="49">
                  <c:v>39661</c:v>
                </c:pt>
                <c:pt idx="50">
                  <c:v>39692</c:v>
                </c:pt>
                <c:pt idx="51">
                  <c:v>39722</c:v>
                </c:pt>
                <c:pt idx="52">
                  <c:v>39753</c:v>
                </c:pt>
                <c:pt idx="53">
                  <c:v>39783</c:v>
                </c:pt>
                <c:pt idx="54">
                  <c:v>39814</c:v>
                </c:pt>
                <c:pt idx="55">
                  <c:v>39845</c:v>
                </c:pt>
                <c:pt idx="56">
                  <c:v>39873</c:v>
                </c:pt>
                <c:pt idx="57">
                  <c:v>39904</c:v>
                </c:pt>
                <c:pt idx="58">
                  <c:v>39934</c:v>
                </c:pt>
                <c:pt idx="59">
                  <c:v>39965</c:v>
                </c:pt>
                <c:pt idx="60">
                  <c:v>39995</c:v>
                </c:pt>
                <c:pt idx="61">
                  <c:v>40026</c:v>
                </c:pt>
                <c:pt idx="62">
                  <c:v>40057</c:v>
                </c:pt>
                <c:pt idx="63">
                  <c:v>40087</c:v>
                </c:pt>
                <c:pt idx="64">
                  <c:v>40118</c:v>
                </c:pt>
                <c:pt idx="65">
                  <c:v>40148</c:v>
                </c:pt>
                <c:pt idx="66">
                  <c:v>40179</c:v>
                </c:pt>
                <c:pt idx="67">
                  <c:v>40210</c:v>
                </c:pt>
                <c:pt idx="68">
                  <c:v>40238</c:v>
                </c:pt>
                <c:pt idx="69">
                  <c:v>40269</c:v>
                </c:pt>
                <c:pt idx="70">
                  <c:v>40299</c:v>
                </c:pt>
                <c:pt idx="71">
                  <c:v>40330</c:v>
                </c:pt>
                <c:pt idx="72">
                  <c:v>40360</c:v>
                </c:pt>
                <c:pt idx="73">
                  <c:v>40391</c:v>
                </c:pt>
                <c:pt idx="74">
                  <c:v>40422</c:v>
                </c:pt>
                <c:pt idx="75">
                  <c:v>40452</c:v>
                </c:pt>
                <c:pt idx="76">
                  <c:v>40483</c:v>
                </c:pt>
                <c:pt idx="77">
                  <c:v>40513</c:v>
                </c:pt>
                <c:pt idx="78">
                  <c:v>40544</c:v>
                </c:pt>
                <c:pt idx="79">
                  <c:v>40575</c:v>
                </c:pt>
                <c:pt idx="80">
                  <c:v>40603</c:v>
                </c:pt>
                <c:pt idx="81">
                  <c:v>40634</c:v>
                </c:pt>
                <c:pt idx="82">
                  <c:v>40664</c:v>
                </c:pt>
                <c:pt idx="83">
                  <c:v>40695</c:v>
                </c:pt>
                <c:pt idx="84">
                  <c:v>40725</c:v>
                </c:pt>
                <c:pt idx="85">
                  <c:v>40756</c:v>
                </c:pt>
                <c:pt idx="86">
                  <c:v>40787</c:v>
                </c:pt>
                <c:pt idx="87">
                  <c:v>40817</c:v>
                </c:pt>
                <c:pt idx="88">
                  <c:v>40848</c:v>
                </c:pt>
                <c:pt idx="89">
                  <c:v>40878</c:v>
                </c:pt>
                <c:pt idx="90">
                  <c:v>40909</c:v>
                </c:pt>
                <c:pt idx="91">
                  <c:v>40940</c:v>
                </c:pt>
                <c:pt idx="92">
                  <c:v>40969</c:v>
                </c:pt>
                <c:pt idx="93">
                  <c:v>41000</c:v>
                </c:pt>
                <c:pt idx="94">
                  <c:v>41030</c:v>
                </c:pt>
                <c:pt idx="95">
                  <c:v>41061</c:v>
                </c:pt>
                <c:pt idx="96">
                  <c:v>41091</c:v>
                </c:pt>
                <c:pt idx="97">
                  <c:v>41122</c:v>
                </c:pt>
                <c:pt idx="98">
                  <c:v>41153</c:v>
                </c:pt>
                <c:pt idx="99">
                  <c:v>41183</c:v>
                </c:pt>
                <c:pt idx="100">
                  <c:v>41214</c:v>
                </c:pt>
                <c:pt idx="101">
                  <c:v>41244</c:v>
                </c:pt>
                <c:pt idx="102">
                  <c:v>41275</c:v>
                </c:pt>
                <c:pt idx="103">
                  <c:v>41306</c:v>
                </c:pt>
                <c:pt idx="104">
                  <c:v>41334</c:v>
                </c:pt>
                <c:pt idx="105">
                  <c:v>41365</c:v>
                </c:pt>
                <c:pt idx="106">
                  <c:v>41395</c:v>
                </c:pt>
                <c:pt idx="107">
                  <c:v>41426</c:v>
                </c:pt>
                <c:pt idx="108">
                  <c:v>41456</c:v>
                </c:pt>
                <c:pt idx="109">
                  <c:v>41487</c:v>
                </c:pt>
                <c:pt idx="110">
                  <c:v>41518</c:v>
                </c:pt>
                <c:pt idx="111">
                  <c:v>41548</c:v>
                </c:pt>
                <c:pt idx="112">
                  <c:v>41579</c:v>
                </c:pt>
                <c:pt idx="113">
                  <c:v>41609</c:v>
                </c:pt>
                <c:pt idx="114">
                  <c:v>41640</c:v>
                </c:pt>
                <c:pt idx="115">
                  <c:v>41671</c:v>
                </c:pt>
                <c:pt idx="116">
                  <c:v>41699</c:v>
                </c:pt>
                <c:pt idx="117">
                  <c:v>41730</c:v>
                </c:pt>
                <c:pt idx="118">
                  <c:v>41760</c:v>
                </c:pt>
                <c:pt idx="119">
                  <c:v>41791</c:v>
                </c:pt>
                <c:pt idx="120">
                  <c:v>41821</c:v>
                </c:pt>
                <c:pt idx="121">
                  <c:v>41852</c:v>
                </c:pt>
                <c:pt idx="122">
                  <c:v>41883</c:v>
                </c:pt>
                <c:pt idx="123">
                  <c:v>41913</c:v>
                </c:pt>
                <c:pt idx="124">
                  <c:v>41944</c:v>
                </c:pt>
                <c:pt idx="125">
                  <c:v>41974</c:v>
                </c:pt>
                <c:pt idx="126">
                  <c:v>42005</c:v>
                </c:pt>
              </c:numCache>
            </c:numRef>
          </c:cat>
          <c:val>
            <c:numRef>
              <c:f>Sheet2!$C$2:$C$128</c:f>
              <c:numCache>
                <c:formatCode>0.00</c:formatCode>
                <c:ptCount val="127"/>
                <c:pt idx="0">
                  <c:v>2.1</c:v>
                </c:pt>
                <c:pt idx="1">
                  <c:v>1.75</c:v>
                </c:pt>
                <c:pt idx="2">
                  <c:v>1.8</c:v>
                </c:pt>
                <c:pt idx="3">
                  <c:v>1.8</c:v>
                </c:pt>
                <c:pt idx="4">
                  <c:v>1.8</c:v>
                </c:pt>
                <c:pt idx="5">
                  <c:v>1.85</c:v>
                </c:pt>
                <c:pt idx="6">
                  <c:v>1.9</c:v>
                </c:pt>
                <c:pt idx="7">
                  <c:v>1.75</c:v>
                </c:pt>
                <c:pt idx="8">
                  <c:v>1.7</c:v>
                </c:pt>
                <c:pt idx="9">
                  <c:v>1.7</c:v>
                </c:pt>
                <c:pt idx="10">
                  <c:v>1.72</c:v>
                </c:pt>
                <c:pt idx="11">
                  <c:v>1.88</c:v>
                </c:pt>
                <c:pt idx="12">
                  <c:v>1.9</c:v>
                </c:pt>
                <c:pt idx="13">
                  <c:v>2</c:v>
                </c:pt>
                <c:pt idx="14">
                  <c:v>2.4</c:v>
                </c:pt>
                <c:pt idx="15">
                  <c:v>2.4500000000000002</c:v>
                </c:pt>
                <c:pt idx="16">
                  <c:v>2.52</c:v>
                </c:pt>
                <c:pt idx="17">
                  <c:v>2.5</c:v>
                </c:pt>
                <c:pt idx="18">
                  <c:v>2.25</c:v>
                </c:pt>
                <c:pt idx="19">
                  <c:v>2.0499999999999998</c:v>
                </c:pt>
                <c:pt idx="20">
                  <c:v>2.0499999999999998</c:v>
                </c:pt>
                <c:pt idx="21">
                  <c:v>1.95</c:v>
                </c:pt>
                <c:pt idx="22">
                  <c:v>2.1</c:v>
                </c:pt>
                <c:pt idx="23">
                  <c:v>1.95</c:v>
                </c:pt>
                <c:pt idx="24">
                  <c:v>2.0499999999999998</c:v>
                </c:pt>
                <c:pt idx="25">
                  <c:v>2.1</c:v>
                </c:pt>
                <c:pt idx="26">
                  <c:v>2</c:v>
                </c:pt>
                <c:pt idx="27">
                  <c:v>2.04</c:v>
                </c:pt>
                <c:pt idx="28">
                  <c:v>2.0499999999999998</c:v>
                </c:pt>
                <c:pt idx="29">
                  <c:v>2.0499999999999998</c:v>
                </c:pt>
                <c:pt idx="30">
                  <c:v>2.1</c:v>
                </c:pt>
                <c:pt idx="31">
                  <c:v>2</c:v>
                </c:pt>
                <c:pt idx="32">
                  <c:v>2.0699999999999998</c:v>
                </c:pt>
                <c:pt idx="33">
                  <c:v>2.12</c:v>
                </c:pt>
                <c:pt idx="34">
                  <c:v>2.0499999999999998</c:v>
                </c:pt>
                <c:pt idx="35">
                  <c:v>2.02</c:v>
                </c:pt>
                <c:pt idx="36">
                  <c:v>2.12</c:v>
                </c:pt>
                <c:pt idx="37">
                  <c:v>2.2000000000000002</c:v>
                </c:pt>
                <c:pt idx="38">
                  <c:v>2.2000000000000002</c:v>
                </c:pt>
                <c:pt idx="39">
                  <c:v>2.35</c:v>
                </c:pt>
                <c:pt idx="40">
                  <c:v>2.6</c:v>
                </c:pt>
                <c:pt idx="41">
                  <c:v>2.57</c:v>
                </c:pt>
                <c:pt idx="42">
                  <c:v>2.7</c:v>
                </c:pt>
              </c:numCache>
            </c:numRef>
          </c:val>
          <c:smooth val="0"/>
        </c:ser>
        <c:ser>
          <c:idx val="2"/>
          <c:order val="1"/>
          <c:spPr>
            <a:ln w="41275">
              <a:solidFill>
                <a:srgbClr val="E99711"/>
              </a:solidFill>
            </a:ln>
            <a:effectLst>
              <a:glow rad="50800">
                <a:srgbClr val="C00000">
                  <a:alpha val="56000"/>
                </a:srgbClr>
              </a:glow>
            </a:effectLst>
          </c:spPr>
          <c:marker>
            <c:symbol val="none"/>
          </c:marker>
          <c:cat>
            <c:numRef>
              <c:f>Sheet2!$A$2:$A$128</c:f>
              <c:numCache>
                <c:formatCode>mmm\-yy</c:formatCode>
                <c:ptCount val="127"/>
                <c:pt idx="0">
                  <c:v>36892</c:v>
                </c:pt>
                <c:pt idx="1">
                  <c:v>36982</c:v>
                </c:pt>
                <c:pt idx="2">
                  <c:v>37073</c:v>
                </c:pt>
                <c:pt idx="3">
                  <c:v>37196</c:v>
                </c:pt>
                <c:pt idx="4">
                  <c:v>37257</c:v>
                </c:pt>
                <c:pt idx="5">
                  <c:v>37347</c:v>
                </c:pt>
                <c:pt idx="6">
                  <c:v>37438</c:v>
                </c:pt>
                <c:pt idx="7">
                  <c:v>37561</c:v>
                </c:pt>
                <c:pt idx="8">
                  <c:v>37622</c:v>
                </c:pt>
                <c:pt idx="9">
                  <c:v>37712</c:v>
                </c:pt>
                <c:pt idx="10">
                  <c:v>37803</c:v>
                </c:pt>
                <c:pt idx="11">
                  <c:v>37926</c:v>
                </c:pt>
                <c:pt idx="12">
                  <c:v>37987</c:v>
                </c:pt>
                <c:pt idx="13">
                  <c:v>38078</c:v>
                </c:pt>
                <c:pt idx="14">
                  <c:v>38169</c:v>
                </c:pt>
                <c:pt idx="15">
                  <c:v>38292</c:v>
                </c:pt>
                <c:pt idx="16">
                  <c:v>38353</c:v>
                </c:pt>
                <c:pt idx="17">
                  <c:v>38412</c:v>
                </c:pt>
                <c:pt idx="18">
                  <c:v>38534</c:v>
                </c:pt>
                <c:pt idx="19">
                  <c:v>38657</c:v>
                </c:pt>
                <c:pt idx="20">
                  <c:v>38718</c:v>
                </c:pt>
                <c:pt idx="21">
                  <c:v>38777</c:v>
                </c:pt>
                <c:pt idx="22">
                  <c:v>38808</c:v>
                </c:pt>
                <c:pt idx="23">
                  <c:v>38838</c:v>
                </c:pt>
                <c:pt idx="24">
                  <c:v>38869</c:v>
                </c:pt>
                <c:pt idx="25">
                  <c:v>38899</c:v>
                </c:pt>
                <c:pt idx="26">
                  <c:v>38930</c:v>
                </c:pt>
                <c:pt idx="27">
                  <c:v>38961</c:v>
                </c:pt>
                <c:pt idx="28">
                  <c:v>38991</c:v>
                </c:pt>
                <c:pt idx="29">
                  <c:v>39052</c:v>
                </c:pt>
                <c:pt idx="30">
                  <c:v>39083</c:v>
                </c:pt>
                <c:pt idx="31">
                  <c:v>39114</c:v>
                </c:pt>
                <c:pt idx="32">
                  <c:v>39142</c:v>
                </c:pt>
                <c:pt idx="33">
                  <c:v>39173</c:v>
                </c:pt>
                <c:pt idx="34">
                  <c:v>39203</c:v>
                </c:pt>
                <c:pt idx="35">
                  <c:v>39234</c:v>
                </c:pt>
                <c:pt idx="36">
                  <c:v>39264</c:v>
                </c:pt>
                <c:pt idx="37">
                  <c:v>39295</c:v>
                </c:pt>
                <c:pt idx="38">
                  <c:v>39326</c:v>
                </c:pt>
                <c:pt idx="39">
                  <c:v>39356</c:v>
                </c:pt>
                <c:pt idx="40">
                  <c:v>39387</c:v>
                </c:pt>
                <c:pt idx="41">
                  <c:v>39417</c:v>
                </c:pt>
                <c:pt idx="42">
                  <c:v>39448</c:v>
                </c:pt>
                <c:pt idx="43">
                  <c:v>39479</c:v>
                </c:pt>
                <c:pt idx="44">
                  <c:v>39508</c:v>
                </c:pt>
                <c:pt idx="45">
                  <c:v>39539</c:v>
                </c:pt>
                <c:pt idx="46">
                  <c:v>39569</c:v>
                </c:pt>
                <c:pt idx="47">
                  <c:v>39600</c:v>
                </c:pt>
                <c:pt idx="48">
                  <c:v>39630</c:v>
                </c:pt>
                <c:pt idx="49">
                  <c:v>39661</c:v>
                </c:pt>
                <c:pt idx="50">
                  <c:v>39692</c:v>
                </c:pt>
                <c:pt idx="51">
                  <c:v>39722</c:v>
                </c:pt>
                <c:pt idx="52">
                  <c:v>39753</c:v>
                </c:pt>
                <c:pt idx="53">
                  <c:v>39783</c:v>
                </c:pt>
                <c:pt idx="54">
                  <c:v>39814</c:v>
                </c:pt>
                <c:pt idx="55">
                  <c:v>39845</c:v>
                </c:pt>
                <c:pt idx="56">
                  <c:v>39873</c:v>
                </c:pt>
                <c:pt idx="57">
                  <c:v>39904</c:v>
                </c:pt>
                <c:pt idx="58">
                  <c:v>39934</c:v>
                </c:pt>
                <c:pt idx="59">
                  <c:v>39965</c:v>
                </c:pt>
                <c:pt idx="60">
                  <c:v>39995</c:v>
                </c:pt>
                <c:pt idx="61">
                  <c:v>40026</c:v>
                </c:pt>
                <c:pt idx="62">
                  <c:v>40057</c:v>
                </c:pt>
                <c:pt idx="63">
                  <c:v>40087</c:v>
                </c:pt>
                <c:pt idx="64">
                  <c:v>40118</c:v>
                </c:pt>
                <c:pt idx="65">
                  <c:v>40148</c:v>
                </c:pt>
                <c:pt idx="66">
                  <c:v>40179</c:v>
                </c:pt>
                <c:pt idx="67">
                  <c:v>40210</c:v>
                </c:pt>
                <c:pt idx="68">
                  <c:v>40238</c:v>
                </c:pt>
                <c:pt idx="69">
                  <c:v>40269</c:v>
                </c:pt>
                <c:pt idx="70">
                  <c:v>40299</c:v>
                </c:pt>
                <c:pt idx="71">
                  <c:v>40330</c:v>
                </c:pt>
                <c:pt idx="72">
                  <c:v>40360</c:v>
                </c:pt>
                <c:pt idx="73">
                  <c:v>40391</c:v>
                </c:pt>
                <c:pt idx="74">
                  <c:v>40422</c:v>
                </c:pt>
                <c:pt idx="75">
                  <c:v>40452</c:v>
                </c:pt>
                <c:pt idx="76">
                  <c:v>40483</c:v>
                </c:pt>
                <c:pt idx="77">
                  <c:v>40513</c:v>
                </c:pt>
                <c:pt idx="78">
                  <c:v>40544</c:v>
                </c:pt>
                <c:pt idx="79">
                  <c:v>40575</c:v>
                </c:pt>
                <c:pt idx="80">
                  <c:v>40603</c:v>
                </c:pt>
                <c:pt idx="81">
                  <c:v>40634</c:v>
                </c:pt>
                <c:pt idx="82">
                  <c:v>40664</c:v>
                </c:pt>
                <c:pt idx="83">
                  <c:v>40695</c:v>
                </c:pt>
                <c:pt idx="84">
                  <c:v>40725</c:v>
                </c:pt>
                <c:pt idx="85">
                  <c:v>40756</c:v>
                </c:pt>
                <c:pt idx="86">
                  <c:v>40787</c:v>
                </c:pt>
                <c:pt idx="87">
                  <c:v>40817</c:v>
                </c:pt>
                <c:pt idx="88">
                  <c:v>40848</c:v>
                </c:pt>
                <c:pt idx="89">
                  <c:v>40878</c:v>
                </c:pt>
                <c:pt idx="90">
                  <c:v>40909</c:v>
                </c:pt>
                <c:pt idx="91">
                  <c:v>40940</c:v>
                </c:pt>
                <c:pt idx="92">
                  <c:v>40969</c:v>
                </c:pt>
                <c:pt idx="93">
                  <c:v>41000</c:v>
                </c:pt>
                <c:pt idx="94">
                  <c:v>41030</c:v>
                </c:pt>
                <c:pt idx="95">
                  <c:v>41061</c:v>
                </c:pt>
                <c:pt idx="96">
                  <c:v>41091</c:v>
                </c:pt>
                <c:pt idx="97">
                  <c:v>41122</c:v>
                </c:pt>
                <c:pt idx="98">
                  <c:v>41153</c:v>
                </c:pt>
                <c:pt idx="99">
                  <c:v>41183</c:v>
                </c:pt>
                <c:pt idx="100">
                  <c:v>41214</c:v>
                </c:pt>
                <c:pt idx="101">
                  <c:v>41244</c:v>
                </c:pt>
                <c:pt idx="102">
                  <c:v>41275</c:v>
                </c:pt>
                <c:pt idx="103">
                  <c:v>41306</c:v>
                </c:pt>
                <c:pt idx="104">
                  <c:v>41334</c:v>
                </c:pt>
                <c:pt idx="105">
                  <c:v>41365</c:v>
                </c:pt>
                <c:pt idx="106">
                  <c:v>41395</c:v>
                </c:pt>
                <c:pt idx="107">
                  <c:v>41426</c:v>
                </c:pt>
                <c:pt idx="108">
                  <c:v>41456</c:v>
                </c:pt>
                <c:pt idx="109">
                  <c:v>41487</c:v>
                </c:pt>
                <c:pt idx="110">
                  <c:v>41518</c:v>
                </c:pt>
                <c:pt idx="111">
                  <c:v>41548</c:v>
                </c:pt>
                <c:pt idx="112">
                  <c:v>41579</c:v>
                </c:pt>
                <c:pt idx="113">
                  <c:v>41609</c:v>
                </c:pt>
                <c:pt idx="114">
                  <c:v>41640</c:v>
                </c:pt>
                <c:pt idx="115">
                  <c:v>41671</c:v>
                </c:pt>
                <c:pt idx="116">
                  <c:v>41699</c:v>
                </c:pt>
                <c:pt idx="117">
                  <c:v>41730</c:v>
                </c:pt>
                <c:pt idx="118">
                  <c:v>41760</c:v>
                </c:pt>
                <c:pt idx="119">
                  <c:v>41791</c:v>
                </c:pt>
                <c:pt idx="120">
                  <c:v>41821</c:v>
                </c:pt>
                <c:pt idx="121">
                  <c:v>41852</c:v>
                </c:pt>
                <c:pt idx="122">
                  <c:v>41883</c:v>
                </c:pt>
                <c:pt idx="123">
                  <c:v>41913</c:v>
                </c:pt>
                <c:pt idx="124">
                  <c:v>41944</c:v>
                </c:pt>
                <c:pt idx="125">
                  <c:v>41974</c:v>
                </c:pt>
                <c:pt idx="126">
                  <c:v>42005</c:v>
                </c:pt>
              </c:numCache>
            </c:numRef>
          </c:cat>
          <c:val>
            <c:numRef>
              <c:f>Sheet2!$D$2:$D$128</c:f>
              <c:numCache>
                <c:formatCode>General</c:formatCode>
                <c:ptCount val="127"/>
                <c:pt idx="42" formatCode="0.00">
                  <c:v>2.7</c:v>
                </c:pt>
                <c:pt idx="43" formatCode="0.00">
                  <c:v>2.8</c:v>
                </c:pt>
                <c:pt idx="44" formatCode="0.00">
                  <c:v>2.98</c:v>
                </c:pt>
                <c:pt idx="45" formatCode="0.00">
                  <c:v>3</c:v>
                </c:pt>
                <c:pt idx="46" formatCode="0.00">
                  <c:v>3.3</c:v>
                </c:pt>
                <c:pt idx="47" formatCode="0.00">
                  <c:v>3.6</c:v>
                </c:pt>
                <c:pt idx="48" formatCode="0.00">
                  <c:v>3.2</c:v>
                </c:pt>
                <c:pt idx="49" formatCode="0.00">
                  <c:v>3.2</c:v>
                </c:pt>
                <c:pt idx="50" formatCode="0.00">
                  <c:v>2.9</c:v>
                </c:pt>
                <c:pt idx="51" formatCode="0.00">
                  <c:v>2.4</c:v>
                </c:pt>
                <c:pt idx="52" formatCode="0.00">
                  <c:v>2.2000000000000002</c:v>
                </c:pt>
                <c:pt idx="53" formatCode="0.00">
                  <c:v>2.25</c:v>
                </c:pt>
                <c:pt idx="54" formatCode="0.00">
                  <c:v>2.2999999999999998</c:v>
                </c:pt>
                <c:pt idx="55" formatCode="0.00">
                  <c:v>2.15</c:v>
                </c:pt>
                <c:pt idx="56" formatCode="0.00">
                  <c:v>2.15</c:v>
                </c:pt>
                <c:pt idx="57" formatCode="0.00">
                  <c:v>2.25</c:v>
                </c:pt>
                <c:pt idx="58" formatCode="0.00">
                  <c:v>2.4</c:v>
                </c:pt>
                <c:pt idx="59" formatCode="0.00">
                  <c:v>2.5499999999999998</c:v>
                </c:pt>
                <c:pt idx="60" formatCode="0.00">
                  <c:v>2.65</c:v>
                </c:pt>
                <c:pt idx="61" formatCode="0.00">
                  <c:v>2.5299999999999998</c:v>
                </c:pt>
                <c:pt idx="62" formatCode="0.00">
                  <c:v>2.52</c:v>
                </c:pt>
                <c:pt idx="63" formatCode="0.00">
                  <c:v>2.65</c:v>
                </c:pt>
                <c:pt idx="64" formatCode="0.00">
                  <c:v>2.85</c:v>
                </c:pt>
                <c:pt idx="65" formatCode="0.00">
                  <c:v>2.95</c:v>
                </c:pt>
                <c:pt idx="66" formatCode="0.00">
                  <c:v>2.7</c:v>
                </c:pt>
                <c:pt idx="67" formatCode="0.00">
                  <c:v>2.6</c:v>
                </c:pt>
                <c:pt idx="68" formatCode="0.00">
                  <c:v>2.78</c:v>
                </c:pt>
                <c:pt idx="69" formatCode="0.00">
                  <c:v>2.82</c:v>
                </c:pt>
                <c:pt idx="70" formatCode="0.00">
                  <c:v>2.9</c:v>
                </c:pt>
                <c:pt idx="71" formatCode="0.00">
                  <c:v>2.92</c:v>
                </c:pt>
                <c:pt idx="72" formatCode="0.00">
                  <c:v>3.05</c:v>
                </c:pt>
                <c:pt idx="73" formatCode="0.00">
                  <c:v>3.25</c:v>
                </c:pt>
                <c:pt idx="74" formatCode="0.00">
                  <c:v>3.3</c:v>
                </c:pt>
                <c:pt idx="75" formatCode="0.00">
                  <c:v>3.15</c:v>
                </c:pt>
                <c:pt idx="76" formatCode="0.00">
                  <c:v>3.75</c:v>
                </c:pt>
                <c:pt idx="77" formatCode="0.00">
                  <c:v>3.75</c:v>
                </c:pt>
                <c:pt idx="78" formatCode="0.00">
                  <c:v>3.75</c:v>
                </c:pt>
                <c:pt idx="79" formatCode="0.00">
                  <c:v>3.85</c:v>
                </c:pt>
                <c:pt idx="80" formatCode="0.00">
                  <c:v>4</c:v>
                </c:pt>
                <c:pt idx="81" formatCode="0.00">
                  <c:v>3.9</c:v>
                </c:pt>
                <c:pt idx="82" formatCode="0.00">
                  <c:v>4.05</c:v>
                </c:pt>
                <c:pt idx="83" formatCode="0.00">
                  <c:v>4.5</c:v>
                </c:pt>
                <c:pt idx="84" formatCode="0.00">
                  <c:v>4.5999999999999996</c:v>
                </c:pt>
                <c:pt idx="85" formatCode="0.00">
                  <c:v>4.45</c:v>
                </c:pt>
                <c:pt idx="86" formatCode="0.00">
                  <c:v>4.0999999999999996</c:v>
                </c:pt>
                <c:pt idx="87" formatCode="0.00">
                  <c:v>3.75</c:v>
                </c:pt>
                <c:pt idx="88" formatCode="0.00">
                  <c:v>3.85</c:v>
                </c:pt>
                <c:pt idx="89" formatCode="0.00">
                  <c:v>3.75</c:v>
                </c:pt>
                <c:pt idx="90" formatCode="0.00">
                  <c:v>3.35</c:v>
                </c:pt>
                <c:pt idx="91" formatCode="0.00">
                  <c:v>3.3</c:v>
                </c:pt>
                <c:pt idx="92" formatCode="0.00">
                  <c:v>3.25</c:v>
                </c:pt>
                <c:pt idx="93" formatCode="0.00">
                  <c:v>3.65</c:v>
                </c:pt>
                <c:pt idx="94" formatCode="0.00">
                  <c:v>3.75</c:v>
                </c:pt>
                <c:pt idx="95" formatCode="0.00">
                  <c:v>3.35</c:v>
                </c:pt>
                <c:pt idx="96" formatCode="0.00">
                  <c:v>3.15</c:v>
                </c:pt>
                <c:pt idx="97" formatCode="0.00">
                  <c:v>3.3</c:v>
                </c:pt>
                <c:pt idx="98" formatCode="0.00">
                  <c:v>3.15</c:v>
                </c:pt>
              </c:numCache>
            </c:numRef>
          </c:val>
          <c:smooth val="0"/>
        </c:ser>
        <c:ser>
          <c:idx val="3"/>
          <c:order val="2"/>
          <c:spPr>
            <a:ln w="50800">
              <a:solidFill>
                <a:srgbClr val="336600"/>
              </a:solidFill>
            </a:ln>
          </c:spPr>
          <c:marker>
            <c:symbol val="none"/>
          </c:marker>
          <c:cat>
            <c:numRef>
              <c:f>Sheet2!$A$2:$A$128</c:f>
              <c:numCache>
                <c:formatCode>mmm\-yy</c:formatCode>
                <c:ptCount val="127"/>
                <c:pt idx="0">
                  <c:v>36892</c:v>
                </c:pt>
                <c:pt idx="1">
                  <c:v>36982</c:v>
                </c:pt>
                <c:pt idx="2">
                  <c:v>37073</c:v>
                </c:pt>
                <c:pt idx="3">
                  <c:v>37196</c:v>
                </c:pt>
                <c:pt idx="4">
                  <c:v>37257</c:v>
                </c:pt>
                <c:pt idx="5">
                  <c:v>37347</c:v>
                </c:pt>
                <c:pt idx="6">
                  <c:v>37438</c:v>
                </c:pt>
                <c:pt idx="7">
                  <c:v>37561</c:v>
                </c:pt>
                <c:pt idx="8">
                  <c:v>37622</c:v>
                </c:pt>
                <c:pt idx="9">
                  <c:v>37712</c:v>
                </c:pt>
                <c:pt idx="10">
                  <c:v>37803</c:v>
                </c:pt>
                <c:pt idx="11">
                  <c:v>37926</c:v>
                </c:pt>
                <c:pt idx="12">
                  <c:v>37987</c:v>
                </c:pt>
                <c:pt idx="13">
                  <c:v>38078</c:v>
                </c:pt>
                <c:pt idx="14">
                  <c:v>38169</c:v>
                </c:pt>
                <c:pt idx="15">
                  <c:v>38292</c:v>
                </c:pt>
                <c:pt idx="16">
                  <c:v>38353</c:v>
                </c:pt>
                <c:pt idx="17">
                  <c:v>38412</c:v>
                </c:pt>
                <c:pt idx="18">
                  <c:v>38534</c:v>
                </c:pt>
                <c:pt idx="19">
                  <c:v>38657</c:v>
                </c:pt>
                <c:pt idx="20">
                  <c:v>38718</c:v>
                </c:pt>
                <c:pt idx="21">
                  <c:v>38777</c:v>
                </c:pt>
                <c:pt idx="22">
                  <c:v>38808</c:v>
                </c:pt>
                <c:pt idx="23">
                  <c:v>38838</c:v>
                </c:pt>
                <c:pt idx="24">
                  <c:v>38869</c:v>
                </c:pt>
                <c:pt idx="25">
                  <c:v>38899</c:v>
                </c:pt>
                <c:pt idx="26">
                  <c:v>38930</c:v>
                </c:pt>
                <c:pt idx="27">
                  <c:v>38961</c:v>
                </c:pt>
                <c:pt idx="28">
                  <c:v>38991</c:v>
                </c:pt>
                <c:pt idx="29">
                  <c:v>39052</c:v>
                </c:pt>
                <c:pt idx="30">
                  <c:v>39083</c:v>
                </c:pt>
                <c:pt idx="31">
                  <c:v>39114</c:v>
                </c:pt>
                <c:pt idx="32">
                  <c:v>39142</c:v>
                </c:pt>
                <c:pt idx="33">
                  <c:v>39173</c:v>
                </c:pt>
                <c:pt idx="34">
                  <c:v>39203</c:v>
                </c:pt>
                <c:pt idx="35">
                  <c:v>39234</c:v>
                </c:pt>
                <c:pt idx="36">
                  <c:v>39264</c:v>
                </c:pt>
                <c:pt idx="37">
                  <c:v>39295</c:v>
                </c:pt>
                <c:pt idx="38">
                  <c:v>39326</c:v>
                </c:pt>
                <c:pt idx="39">
                  <c:v>39356</c:v>
                </c:pt>
                <c:pt idx="40">
                  <c:v>39387</c:v>
                </c:pt>
                <c:pt idx="41">
                  <c:v>39417</c:v>
                </c:pt>
                <c:pt idx="42">
                  <c:v>39448</c:v>
                </c:pt>
                <c:pt idx="43">
                  <c:v>39479</c:v>
                </c:pt>
                <c:pt idx="44">
                  <c:v>39508</c:v>
                </c:pt>
                <c:pt idx="45">
                  <c:v>39539</c:v>
                </c:pt>
                <c:pt idx="46">
                  <c:v>39569</c:v>
                </c:pt>
                <c:pt idx="47">
                  <c:v>39600</c:v>
                </c:pt>
                <c:pt idx="48">
                  <c:v>39630</c:v>
                </c:pt>
                <c:pt idx="49">
                  <c:v>39661</c:v>
                </c:pt>
                <c:pt idx="50">
                  <c:v>39692</c:v>
                </c:pt>
                <c:pt idx="51">
                  <c:v>39722</c:v>
                </c:pt>
                <c:pt idx="52">
                  <c:v>39753</c:v>
                </c:pt>
                <c:pt idx="53">
                  <c:v>39783</c:v>
                </c:pt>
                <c:pt idx="54">
                  <c:v>39814</c:v>
                </c:pt>
                <c:pt idx="55">
                  <c:v>39845</c:v>
                </c:pt>
                <c:pt idx="56">
                  <c:v>39873</c:v>
                </c:pt>
                <c:pt idx="57">
                  <c:v>39904</c:v>
                </c:pt>
                <c:pt idx="58">
                  <c:v>39934</c:v>
                </c:pt>
                <c:pt idx="59">
                  <c:v>39965</c:v>
                </c:pt>
                <c:pt idx="60">
                  <c:v>39995</c:v>
                </c:pt>
                <c:pt idx="61">
                  <c:v>40026</c:v>
                </c:pt>
                <c:pt idx="62">
                  <c:v>40057</c:v>
                </c:pt>
                <c:pt idx="63">
                  <c:v>40087</c:v>
                </c:pt>
                <c:pt idx="64">
                  <c:v>40118</c:v>
                </c:pt>
                <c:pt idx="65">
                  <c:v>40148</c:v>
                </c:pt>
                <c:pt idx="66">
                  <c:v>40179</c:v>
                </c:pt>
                <c:pt idx="67">
                  <c:v>40210</c:v>
                </c:pt>
                <c:pt idx="68">
                  <c:v>40238</c:v>
                </c:pt>
                <c:pt idx="69">
                  <c:v>40269</c:v>
                </c:pt>
                <c:pt idx="70">
                  <c:v>40299</c:v>
                </c:pt>
                <c:pt idx="71">
                  <c:v>40330</c:v>
                </c:pt>
                <c:pt idx="72">
                  <c:v>40360</c:v>
                </c:pt>
                <c:pt idx="73">
                  <c:v>40391</c:v>
                </c:pt>
                <c:pt idx="74">
                  <c:v>40422</c:v>
                </c:pt>
                <c:pt idx="75">
                  <c:v>40452</c:v>
                </c:pt>
                <c:pt idx="76">
                  <c:v>40483</c:v>
                </c:pt>
                <c:pt idx="77">
                  <c:v>40513</c:v>
                </c:pt>
                <c:pt idx="78">
                  <c:v>40544</c:v>
                </c:pt>
                <c:pt idx="79">
                  <c:v>40575</c:v>
                </c:pt>
                <c:pt idx="80">
                  <c:v>40603</c:v>
                </c:pt>
                <c:pt idx="81">
                  <c:v>40634</c:v>
                </c:pt>
                <c:pt idx="82">
                  <c:v>40664</c:v>
                </c:pt>
                <c:pt idx="83">
                  <c:v>40695</c:v>
                </c:pt>
                <c:pt idx="84">
                  <c:v>40725</c:v>
                </c:pt>
                <c:pt idx="85">
                  <c:v>40756</c:v>
                </c:pt>
                <c:pt idx="86">
                  <c:v>40787</c:v>
                </c:pt>
                <c:pt idx="87">
                  <c:v>40817</c:v>
                </c:pt>
                <c:pt idx="88">
                  <c:v>40848</c:v>
                </c:pt>
                <c:pt idx="89">
                  <c:v>40878</c:v>
                </c:pt>
                <c:pt idx="90">
                  <c:v>40909</c:v>
                </c:pt>
                <c:pt idx="91">
                  <c:v>40940</c:v>
                </c:pt>
                <c:pt idx="92">
                  <c:v>40969</c:v>
                </c:pt>
                <c:pt idx="93">
                  <c:v>41000</c:v>
                </c:pt>
                <c:pt idx="94">
                  <c:v>41030</c:v>
                </c:pt>
                <c:pt idx="95">
                  <c:v>41061</c:v>
                </c:pt>
                <c:pt idx="96">
                  <c:v>41091</c:v>
                </c:pt>
                <c:pt idx="97">
                  <c:v>41122</c:v>
                </c:pt>
                <c:pt idx="98">
                  <c:v>41153</c:v>
                </c:pt>
                <c:pt idx="99">
                  <c:v>41183</c:v>
                </c:pt>
                <c:pt idx="100">
                  <c:v>41214</c:v>
                </c:pt>
                <c:pt idx="101">
                  <c:v>41244</c:v>
                </c:pt>
                <c:pt idx="102">
                  <c:v>41275</c:v>
                </c:pt>
                <c:pt idx="103">
                  <c:v>41306</c:v>
                </c:pt>
                <c:pt idx="104">
                  <c:v>41334</c:v>
                </c:pt>
                <c:pt idx="105">
                  <c:v>41365</c:v>
                </c:pt>
                <c:pt idx="106">
                  <c:v>41395</c:v>
                </c:pt>
                <c:pt idx="107">
                  <c:v>41426</c:v>
                </c:pt>
                <c:pt idx="108">
                  <c:v>41456</c:v>
                </c:pt>
                <c:pt idx="109">
                  <c:v>41487</c:v>
                </c:pt>
                <c:pt idx="110">
                  <c:v>41518</c:v>
                </c:pt>
                <c:pt idx="111">
                  <c:v>41548</c:v>
                </c:pt>
                <c:pt idx="112">
                  <c:v>41579</c:v>
                </c:pt>
                <c:pt idx="113">
                  <c:v>41609</c:v>
                </c:pt>
                <c:pt idx="114">
                  <c:v>41640</c:v>
                </c:pt>
                <c:pt idx="115">
                  <c:v>41671</c:v>
                </c:pt>
                <c:pt idx="116">
                  <c:v>41699</c:v>
                </c:pt>
                <c:pt idx="117">
                  <c:v>41730</c:v>
                </c:pt>
                <c:pt idx="118">
                  <c:v>41760</c:v>
                </c:pt>
                <c:pt idx="119">
                  <c:v>41791</c:v>
                </c:pt>
                <c:pt idx="120">
                  <c:v>41821</c:v>
                </c:pt>
                <c:pt idx="121">
                  <c:v>41852</c:v>
                </c:pt>
                <c:pt idx="122">
                  <c:v>41883</c:v>
                </c:pt>
                <c:pt idx="123">
                  <c:v>41913</c:v>
                </c:pt>
                <c:pt idx="124">
                  <c:v>41944</c:v>
                </c:pt>
                <c:pt idx="125">
                  <c:v>41974</c:v>
                </c:pt>
                <c:pt idx="126">
                  <c:v>42005</c:v>
                </c:pt>
              </c:numCache>
            </c:numRef>
          </c:cat>
          <c:val>
            <c:numRef>
              <c:f>Sheet2!$E$2:$E$128</c:f>
              <c:numCache>
                <c:formatCode>General</c:formatCode>
                <c:ptCount val="127"/>
                <c:pt idx="98" formatCode="0.00">
                  <c:v>3.15</c:v>
                </c:pt>
                <c:pt idx="99" formatCode="0.00">
                  <c:v>3.35</c:v>
                </c:pt>
                <c:pt idx="100" formatCode="0.00">
                  <c:v>3.35</c:v>
                </c:pt>
                <c:pt idx="101" formatCode="0.00">
                  <c:v>3.35</c:v>
                </c:pt>
                <c:pt idx="102" formatCode="0.00">
                  <c:v>3.3</c:v>
                </c:pt>
                <c:pt idx="103" formatCode="0.00">
                  <c:v>3.4</c:v>
                </c:pt>
                <c:pt idx="104" formatCode="0.00">
                  <c:v>3.35</c:v>
                </c:pt>
                <c:pt idx="105" formatCode="0.00">
                  <c:v>3.3</c:v>
                </c:pt>
                <c:pt idx="106" formatCode="0.00">
                  <c:v>3.3</c:v>
                </c:pt>
                <c:pt idx="107" formatCode="0.00">
                  <c:v>3.25</c:v>
                </c:pt>
                <c:pt idx="108" formatCode="0.00">
                  <c:v>3.25</c:v>
                </c:pt>
                <c:pt idx="109" formatCode="0.00">
                  <c:v>3.25</c:v>
                </c:pt>
                <c:pt idx="110" formatCode="0.00">
                  <c:v>3.15</c:v>
                </c:pt>
                <c:pt idx="111" formatCode="0.00">
                  <c:v>3.25</c:v>
                </c:pt>
                <c:pt idx="112" formatCode="0.00">
                  <c:v>3.2</c:v>
                </c:pt>
                <c:pt idx="113" formatCode="0.00">
                  <c:v>3.25</c:v>
                </c:pt>
                <c:pt idx="114" formatCode="0.00">
                  <c:v>3.25</c:v>
                </c:pt>
                <c:pt idx="115" formatCode="0.00">
                  <c:v>3.2</c:v>
                </c:pt>
                <c:pt idx="116" formatCode="0.00">
                  <c:v>3.15</c:v>
                </c:pt>
                <c:pt idx="117" formatCode="0.00">
                  <c:v>3.1</c:v>
                </c:pt>
                <c:pt idx="118" formatCode="0.00">
                  <c:v>3.2</c:v>
                </c:pt>
                <c:pt idx="119" formatCode="0.00">
                  <c:v>3.3</c:v>
                </c:pt>
                <c:pt idx="120" formatCode="0.00">
                  <c:v>3.25</c:v>
                </c:pt>
                <c:pt idx="121" formatCode="0.00">
                  <c:v>3.3</c:v>
                </c:pt>
                <c:pt idx="122" formatCode="0.00">
                  <c:v>3.45</c:v>
                </c:pt>
                <c:pt idx="123" formatCode="0.00">
                  <c:v>3.6</c:v>
                </c:pt>
                <c:pt idx="124" formatCode="0.00">
                  <c:v>3.4</c:v>
                </c:pt>
                <c:pt idx="125" formatCode="0.00">
                  <c:v>3.4</c:v>
                </c:pt>
                <c:pt idx="126" formatCode="0.00">
                  <c:v>3.35</c:v>
                </c:pt>
              </c:numCache>
            </c:numRef>
          </c:val>
          <c:smooth val="0"/>
        </c:ser>
        <c:dLbls>
          <c:showLegendKey val="0"/>
          <c:showVal val="0"/>
          <c:showCatName val="0"/>
          <c:showSerName val="0"/>
          <c:showPercent val="0"/>
          <c:showBubbleSize val="0"/>
        </c:dLbls>
        <c:smooth val="0"/>
        <c:axId val="238345160"/>
        <c:axId val="238349864"/>
      </c:lineChart>
      <c:dateAx>
        <c:axId val="238345160"/>
        <c:scaling>
          <c:orientation val="minMax"/>
        </c:scaling>
        <c:delete val="0"/>
        <c:axPos val="b"/>
        <c:numFmt formatCode="mmm\-yy" sourceLinked="1"/>
        <c:majorTickMark val="out"/>
        <c:minorTickMark val="none"/>
        <c:tickLblPos val="nextTo"/>
        <c:txPr>
          <a:bodyPr/>
          <a:lstStyle/>
          <a:p>
            <a:pPr>
              <a:defRPr sz="1100" b="1" cap="small" baseline="0"/>
            </a:pPr>
            <a:endParaRPr lang="en-US"/>
          </a:p>
        </c:txPr>
        <c:crossAx val="238349864"/>
        <c:crosses val="autoZero"/>
        <c:auto val="1"/>
        <c:lblOffset val="100"/>
        <c:baseTimeUnit val="months"/>
      </c:dateAx>
      <c:valAx>
        <c:axId val="238349864"/>
        <c:scaling>
          <c:orientation val="minMax"/>
        </c:scaling>
        <c:delete val="0"/>
        <c:axPos val="l"/>
        <c:majorGridlines>
          <c:spPr>
            <a:ln>
              <a:noFill/>
            </a:ln>
          </c:spPr>
        </c:majorGridlines>
        <c:title>
          <c:tx>
            <c:rich>
              <a:bodyPr rot="0" vert="wordArtVert"/>
              <a:lstStyle/>
              <a:p>
                <a:pPr>
                  <a:defRPr sz="1100" b="1"/>
                </a:pPr>
                <a:r>
                  <a:rPr lang="en-US" sz="1100" b="1" dirty="0"/>
                  <a:t>US$ per </a:t>
                </a:r>
                <a:r>
                  <a:rPr lang="en-US" sz="1100" b="1" dirty="0" smtClean="0"/>
                  <a:t>lbs.</a:t>
                </a:r>
                <a:endParaRPr lang="en-US" sz="1100" b="1" dirty="0"/>
              </a:p>
            </c:rich>
          </c:tx>
          <c:layout>
            <c:manualLayout>
              <c:xMode val="edge"/>
              <c:yMode val="edge"/>
              <c:x val="9.3031899563067066E-2"/>
              <c:y val="5.2935974609008479E-2"/>
            </c:manualLayout>
          </c:layout>
          <c:overlay val="0"/>
        </c:title>
        <c:numFmt formatCode="[$$-409]#,##0.00" sourceLinked="0"/>
        <c:majorTickMark val="out"/>
        <c:minorTickMark val="none"/>
        <c:tickLblPos val="nextTo"/>
        <c:txPr>
          <a:bodyPr/>
          <a:lstStyle/>
          <a:p>
            <a:pPr>
              <a:defRPr sz="1600" b="1" cap="small" baseline="0"/>
            </a:pPr>
            <a:endParaRPr lang="en-US"/>
          </a:p>
        </c:txPr>
        <c:crossAx val="238345160"/>
        <c:crosses val="autoZero"/>
        <c:crossBetween val="between"/>
      </c:valAx>
      <c:spPr>
        <a:solidFill>
          <a:srgbClr val="FFFFFF"/>
        </a:solidFill>
        <a:ln>
          <a:solidFill>
            <a:srgbClr val="2F2B20"/>
          </a:solidFill>
        </a:ln>
      </c:spPr>
    </c:plotArea>
    <c:plotVisOnly val="1"/>
    <c:dispBlanksAs val="gap"/>
    <c:showDLblsOverMax val="0"/>
  </c:chart>
  <c:spPr>
    <a:solidFill>
      <a:srgbClr val="FFFFFF"/>
    </a:solidFill>
    <a:ln w="28575">
      <a:solidFill>
        <a:srgbClr val="2F2B20"/>
      </a:solidFill>
      <a:prstDash val="solid"/>
    </a:ln>
  </c:spPr>
  <c:externalData r:id="rId2">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26"/>
    </mc:Choice>
    <mc:Fallback>
      <c:style val="26"/>
    </mc:Fallback>
  </mc:AlternateContent>
  <c:chart>
    <c:title>
      <c:tx>
        <c:rich>
          <a:bodyPr/>
          <a:lstStyle/>
          <a:p>
            <a:pPr>
              <a:defRPr u="sng"/>
            </a:pPr>
            <a:r>
              <a:rPr lang="en-GB" u="sng" dirty="0"/>
              <a:t>World Cashew Consumption by main consuming regions</a:t>
            </a:r>
          </a:p>
        </c:rich>
      </c:tx>
      <c:layout>
        <c:manualLayout>
          <c:xMode val="edge"/>
          <c:yMode val="edge"/>
          <c:x val="0.1377810800117189"/>
          <c:y val="4.9768218310946417E-2"/>
        </c:manualLayout>
      </c:layout>
      <c:overlay val="0"/>
    </c:title>
    <c:autoTitleDeleted val="0"/>
    <c:plotArea>
      <c:layout>
        <c:manualLayout>
          <c:layoutTarget val="inner"/>
          <c:xMode val="edge"/>
          <c:yMode val="edge"/>
          <c:x val="0.10279797879120117"/>
          <c:y val="2.2176161803303996E-2"/>
          <c:w val="0.87367638615485566"/>
          <c:h val="0.8172880241821624"/>
        </c:manualLayout>
      </c:layout>
      <c:lineChart>
        <c:grouping val="standard"/>
        <c:varyColors val="0"/>
        <c:ser>
          <c:idx val="2"/>
          <c:order val="0"/>
          <c:tx>
            <c:strRef>
              <c:f>DemandSummary!$B$8</c:f>
              <c:strCache>
                <c:ptCount val="1"/>
                <c:pt idx="0">
                  <c:v>India</c:v>
                </c:pt>
              </c:strCache>
            </c:strRef>
          </c:tx>
          <c:spPr>
            <a:ln>
              <a:solidFill>
                <a:srgbClr val="336600"/>
              </a:solidFill>
            </a:ln>
          </c:spPr>
          <c:marker>
            <c:symbol val="none"/>
          </c:marker>
          <c:cat>
            <c:strRef>
              <c:f>DemandSummary!$F$7:$P$7</c:f>
              <c:strCache>
                <c:ptCount val="11"/>
                <c:pt idx="0">
                  <c:v>2004</c:v>
                </c:pt>
                <c:pt idx="1">
                  <c:v>2005</c:v>
                </c:pt>
                <c:pt idx="2">
                  <c:v>2006</c:v>
                </c:pt>
                <c:pt idx="3">
                  <c:v>2007</c:v>
                </c:pt>
                <c:pt idx="4">
                  <c:v>2008</c:v>
                </c:pt>
                <c:pt idx="5">
                  <c:v>2009</c:v>
                </c:pt>
                <c:pt idx="6">
                  <c:v>2010</c:v>
                </c:pt>
                <c:pt idx="7">
                  <c:v>2011</c:v>
                </c:pt>
                <c:pt idx="8">
                  <c:v>2012</c:v>
                </c:pt>
                <c:pt idx="9">
                  <c:v>2013</c:v>
                </c:pt>
                <c:pt idx="10">
                  <c:v>2014E</c:v>
                </c:pt>
              </c:strCache>
            </c:strRef>
          </c:cat>
          <c:val>
            <c:numRef>
              <c:f>DemandSummary!$F$8:$P$8</c:f>
              <c:numCache>
                <c:formatCode>_(* #,##0_);_(* \(#,##0\);_(* "-"_);_(@_)</c:formatCode>
                <c:ptCount val="11"/>
                <c:pt idx="0">
                  <c:v>97910</c:v>
                </c:pt>
                <c:pt idx="1">
                  <c:v>113537</c:v>
                </c:pt>
                <c:pt idx="2">
                  <c:v>123981</c:v>
                </c:pt>
                <c:pt idx="3">
                  <c:v>138854</c:v>
                </c:pt>
                <c:pt idx="4">
                  <c:v>152070</c:v>
                </c:pt>
                <c:pt idx="5">
                  <c:v>165059</c:v>
                </c:pt>
                <c:pt idx="6">
                  <c:v>155000</c:v>
                </c:pt>
                <c:pt idx="7">
                  <c:v>173000</c:v>
                </c:pt>
                <c:pt idx="8">
                  <c:v>194000</c:v>
                </c:pt>
                <c:pt idx="9">
                  <c:v>218000</c:v>
                </c:pt>
                <c:pt idx="10">
                  <c:v>240000</c:v>
                </c:pt>
              </c:numCache>
            </c:numRef>
          </c:val>
          <c:smooth val="0"/>
        </c:ser>
        <c:ser>
          <c:idx val="3"/>
          <c:order val="1"/>
          <c:tx>
            <c:strRef>
              <c:f>DemandSummary!$B$9</c:f>
              <c:strCache>
                <c:ptCount val="1"/>
                <c:pt idx="0">
                  <c:v>USA</c:v>
                </c:pt>
              </c:strCache>
            </c:strRef>
          </c:tx>
          <c:spPr>
            <a:ln>
              <a:solidFill>
                <a:srgbClr val="FF0000"/>
              </a:solidFill>
            </a:ln>
          </c:spPr>
          <c:marker>
            <c:symbol val="none"/>
          </c:marker>
          <c:cat>
            <c:strRef>
              <c:f>DemandSummary!$F$7:$P$7</c:f>
              <c:strCache>
                <c:ptCount val="11"/>
                <c:pt idx="0">
                  <c:v>2004</c:v>
                </c:pt>
                <c:pt idx="1">
                  <c:v>2005</c:v>
                </c:pt>
                <c:pt idx="2">
                  <c:v>2006</c:v>
                </c:pt>
                <c:pt idx="3">
                  <c:v>2007</c:v>
                </c:pt>
                <c:pt idx="4">
                  <c:v>2008</c:v>
                </c:pt>
                <c:pt idx="5">
                  <c:v>2009</c:v>
                </c:pt>
                <c:pt idx="6">
                  <c:v>2010</c:v>
                </c:pt>
                <c:pt idx="7">
                  <c:v>2011</c:v>
                </c:pt>
                <c:pt idx="8">
                  <c:v>2012</c:v>
                </c:pt>
                <c:pt idx="9">
                  <c:v>2013</c:v>
                </c:pt>
                <c:pt idx="10">
                  <c:v>2014E</c:v>
                </c:pt>
              </c:strCache>
            </c:strRef>
          </c:cat>
          <c:val>
            <c:numRef>
              <c:f>DemandSummary!$F$9:$P$9</c:f>
              <c:numCache>
                <c:formatCode>_(* #,##0_);_(* \(#,##0\);_(* "-"_);_(@_)</c:formatCode>
                <c:ptCount val="11"/>
                <c:pt idx="0">
                  <c:v>130865</c:v>
                </c:pt>
                <c:pt idx="1">
                  <c:v>113993</c:v>
                </c:pt>
                <c:pt idx="2">
                  <c:v>115087</c:v>
                </c:pt>
                <c:pt idx="3">
                  <c:v>125419</c:v>
                </c:pt>
                <c:pt idx="4">
                  <c:v>112435</c:v>
                </c:pt>
                <c:pt idx="5">
                  <c:v>116934</c:v>
                </c:pt>
                <c:pt idx="6">
                  <c:v>119112</c:v>
                </c:pt>
                <c:pt idx="7">
                  <c:v>104774</c:v>
                </c:pt>
                <c:pt idx="8">
                  <c:v>109105</c:v>
                </c:pt>
                <c:pt idx="9">
                  <c:v>131664</c:v>
                </c:pt>
                <c:pt idx="10">
                  <c:v>139813</c:v>
                </c:pt>
              </c:numCache>
            </c:numRef>
          </c:val>
          <c:smooth val="0"/>
        </c:ser>
        <c:ser>
          <c:idx val="4"/>
          <c:order val="2"/>
          <c:tx>
            <c:strRef>
              <c:f>DemandSummary!$B$10</c:f>
              <c:strCache>
                <c:ptCount val="1"/>
                <c:pt idx="0">
                  <c:v>EU27</c:v>
                </c:pt>
              </c:strCache>
            </c:strRef>
          </c:tx>
          <c:spPr>
            <a:ln>
              <a:solidFill>
                <a:srgbClr val="0070C0"/>
              </a:solidFill>
            </a:ln>
          </c:spPr>
          <c:marker>
            <c:symbol val="none"/>
          </c:marker>
          <c:cat>
            <c:strRef>
              <c:f>DemandSummary!$F$7:$P$7</c:f>
              <c:strCache>
                <c:ptCount val="11"/>
                <c:pt idx="0">
                  <c:v>2004</c:v>
                </c:pt>
                <c:pt idx="1">
                  <c:v>2005</c:v>
                </c:pt>
                <c:pt idx="2">
                  <c:v>2006</c:v>
                </c:pt>
                <c:pt idx="3">
                  <c:v>2007</c:v>
                </c:pt>
                <c:pt idx="4">
                  <c:v>2008</c:v>
                </c:pt>
                <c:pt idx="5">
                  <c:v>2009</c:v>
                </c:pt>
                <c:pt idx="6">
                  <c:v>2010</c:v>
                </c:pt>
                <c:pt idx="7">
                  <c:v>2011</c:v>
                </c:pt>
                <c:pt idx="8">
                  <c:v>2012</c:v>
                </c:pt>
                <c:pt idx="9">
                  <c:v>2013</c:v>
                </c:pt>
                <c:pt idx="10">
                  <c:v>2014E</c:v>
                </c:pt>
              </c:strCache>
            </c:strRef>
          </c:cat>
          <c:val>
            <c:numRef>
              <c:f>DemandSummary!$F$10:$P$10</c:f>
              <c:numCache>
                <c:formatCode>_(* #,##0_);_(* \(#,##0\);_(* "-"_);_(@_)</c:formatCode>
                <c:ptCount val="11"/>
                <c:pt idx="0">
                  <c:v>56058.700000000004</c:v>
                </c:pt>
                <c:pt idx="1">
                  <c:v>66760.099999999991</c:v>
                </c:pt>
                <c:pt idx="2">
                  <c:v>74115.000000000015</c:v>
                </c:pt>
                <c:pt idx="3">
                  <c:v>84984.900000000009</c:v>
                </c:pt>
                <c:pt idx="4">
                  <c:v>83738.699999999983</c:v>
                </c:pt>
                <c:pt idx="5">
                  <c:v>83585.900000000009</c:v>
                </c:pt>
                <c:pt idx="6">
                  <c:v>76038.400000000009</c:v>
                </c:pt>
                <c:pt idx="7" formatCode="0">
                  <c:v>71557.228000000003</c:v>
                </c:pt>
                <c:pt idx="8" formatCode="General">
                  <c:v>79177</c:v>
                </c:pt>
                <c:pt idx="9" formatCode="General">
                  <c:v>80129</c:v>
                </c:pt>
                <c:pt idx="10" formatCode="General">
                  <c:v>90000</c:v>
                </c:pt>
              </c:numCache>
            </c:numRef>
          </c:val>
          <c:smooth val="0"/>
        </c:ser>
        <c:ser>
          <c:idx val="0"/>
          <c:order val="3"/>
          <c:tx>
            <c:strRef>
              <c:f>DemandSummary!$B$11</c:f>
              <c:strCache>
                <c:ptCount val="1"/>
                <c:pt idx="0">
                  <c:v>Middle East</c:v>
                </c:pt>
              </c:strCache>
            </c:strRef>
          </c:tx>
          <c:spPr>
            <a:ln w="76200">
              <a:solidFill>
                <a:schemeClr val="tx1"/>
              </a:solidFill>
            </a:ln>
          </c:spPr>
          <c:marker>
            <c:symbol val="none"/>
          </c:marker>
          <c:cat>
            <c:strRef>
              <c:f>DemandSummary!$F$7:$P$7</c:f>
              <c:strCache>
                <c:ptCount val="11"/>
                <c:pt idx="0">
                  <c:v>2004</c:v>
                </c:pt>
                <c:pt idx="1">
                  <c:v>2005</c:v>
                </c:pt>
                <c:pt idx="2">
                  <c:v>2006</c:v>
                </c:pt>
                <c:pt idx="3">
                  <c:v>2007</c:v>
                </c:pt>
                <c:pt idx="4">
                  <c:v>2008</c:v>
                </c:pt>
                <c:pt idx="5">
                  <c:v>2009</c:v>
                </c:pt>
                <c:pt idx="6">
                  <c:v>2010</c:v>
                </c:pt>
                <c:pt idx="7">
                  <c:v>2011</c:v>
                </c:pt>
                <c:pt idx="8">
                  <c:v>2012</c:v>
                </c:pt>
                <c:pt idx="9">
                  <c:v>2013</c:v>
                </c:pt>
                <c:pt idx="10">
                  <c:v>2014E</c:v>
                </c:pt>
              </c:strCache>
            </c:strRef>
          </c:cat>
          <c:val>
            <c:numRef>
              <c:f>DemandSummary!$F$11:$P$11</c:f>
              <c:numCache>
                <c:formatCode>_(* #,##0_);_(* \(#,##0\);_(* "-"_);_(@_)</c:formatCode>
                <c:ptCount val="11"/>
                <c:pt idx="0">
                  <c:v>16008</c:v>
                </c:pt>
                <c:pt idx="1">
                  <c:v>19975</c:v>
                </c:pt>
                <c:pt idx="2">
                  <c:v>22796</c:v>
                </c:pt>
                <c:pt idx="3">
                  <c:v>28839</c:v>
                </c:pt>
                <c:pt idx="4">
                  <c:v>34522</c:v>
                </c:pt>
                <c:pt idx="5">
                  <c:v>40207</c:v>
                </c:pt>
                <c:pt idx="6">
                  <c:v>41311</c:v>
                </c:pt>
                <c:pt idx="7" formatCode="General">
                  <c:v>35041</c:v>
                </c:pt>
                <c:pt idx="8" formatCode="General">
                  <c:v>41000</c:v>
                </c:pt>
                <c:pt idx="9" formatCode="General">
                  <c:v>42000</c:v>
                </c:pt>
                <c:pt idx="10" formatCode="General">
                  <c:v>45000</c:v>
                </c:pt>
              </c:numCache>
            </c:numRef>
          </c:val>
          <c:smooth val="0"/>
        </c:ser>
        <c:ser>
          <c:idx val="1"/>
          <c:order val="4"/>
          <c:tx>
            <c:strRef>
              <c:f>DemandSummary!$B$13</c:f>
              <c:strCache>
                <c:ptCount val="1"/>
                <c:pt idx="0">
                  <c:v>China</c:v>
                </c:pt>
              </c:strCache>
            </c:strRef>
          </c:tx>
          <c:spPr>
            <a:ln>
              <a:solidFill>
                <a:srgbClr val="7030A0"/>
              </a:solidFill>
            </a:ln>
          </c:spPr>
          <c:marker>
            <c:symbol val="none"/>
          </c:marker>
          <c:cat>
            <c:strRef>
              <c:f>DemandSummary!$F$7:$P$7</c:f>
              <c:strCache>
                <c:ptCount val="11"/>
                <c:pt idx="0">
                  <c:v>2004</c:v>
                </c:pt>
                <c:pt idx="1">
                  <c:v>2005</c:v>
                </c:pt>
                <c:pt idx="2">
                  <c:v>2006</c:v>
                </c:pt>
                <c:pt idx="3">
                  <c:v>2007</c:v>
                </c:pt>
                <c:pt idx="4">
                  <c:v>2008</c:v>
                </c:pt>
                <c:pt idx="5">
                  <c:v>2009</c:v>
                </c:pt>
                <c:pt idx="6">
                  <c:v>2010</c:v>
                </c:pt>
                <c:pt idx="7">
                  <c:v>2011</c:v>
                </c:pt>
                <c:pt idx="8">
                  <c:v>2012</c:v>
                </c:pt>
                <c:pt idx="9">
                  <c:v>2013</c:v>
                </c:pt>
                <c:pt idx="10">
                  <c:v>2014E</c:v>
                </c:pt>
              </c:strCache>
            </c:strRef>
          </c:cat>
          <c:val>
            <c:numRef>
              <c:f>DemandSummary!$F$13:$P$13</c:f>
              <c:numCache>
                <c:formatCode>_(* #,##0_);_(* \(#,##0\);_(* "-"_);_(@_)</c:formatCode>
                <c:ptCount val="11"/>
                <c:pt idx="0">
                  <c:v>2260</c:v>
                </c:pt>
                <c:pt idx="1">
                  <c:v>21920</c:v>
                </c:pt>
                <c:pt idx="2">
                  <c:v>25555</c:v>
                </c:pt>
                <c:pt idx="3">
                  <c:v>27625</c:v>
                </c:pt>
                <c:pt idx="4">
                  <c:v>33275</c:v>
                </c:pt>
                <c:pt idx="5">
                  <c:v>42657</c:v>
                </c:pt>
                <c:pt idx="6">
                  <c:v>29344</c:v>
                </c:pt>
                <c:pt idx="7">
                  <c:v>35000</c:v>
                </c:pt>
                <c:pt idx="8">
                  <c:v>46000</c:v>
                </c:pt>
                <c:pt idx="9">
                  <c:v>48000</c:v>
                </c:pt>
                <c:pt idx="10">
                  <c:v>51000</c:v>
                </c:pt>
              </c:numCache>
            </c:numRef>
          </c:val>
          <c:smooth val="0"/>
        </c:ser>
        <c:ser>
          <c:idx val="5"/>
          <c:order val="5"/>
          <c:tx>
            <c:strRef>
              <c:f>DemandSummary!$B$14</c:f>
              <c:strCache>
                <c:ptCount val="1"/>
                <c:pt idx="0">
                  <c:v>Others</c:v>
                </c:pt>
              </c:strCache>
            </c:strRef>
          </c:tx>
          <c:spPr>
            <a:ln>
              <a:solidFill>
                <a:srgbClr val="FFC000"/>
              </a:solidFill>
            </a:ln>
          </c:spPr>
          <c:marker>
            <c:symbol val="none"/>
          </c:marker>
          <c:cat>
            <c:strRef>
              <c:f>DemandSummary!$F$7:$P$7</c:f>
              <c:strCache>
                <c:ptCount val="11"/>
                <c:pt idx="0">
                  <c:v>2004</c:v>
                </c:pt>
                <c:pt idx="1">
                  <c:v>2005</c:v>
                </c:pt>
                <c:pt idx="2">
                  <c:v>2006</c:v>
                </c:pt>
                <c:pt idx="3">
                  <c:v>2007</c:v>
                </c:pt>
                <c:pt idx="4">
                  <c:v>2008</c:v>
                </c:pt>
                <c:pt idx="5">
                  <c:v>2009</c:v>
                </c:pt>
                <c:pt idx="6">
                  <c:v>2010</c:v>
                </c:pt>
                <c:pt idx="7">
                  <c:v>2011</c:v>
                </c:pt>
                <c:pt idx="8">
                  <c:v>2012</c:v>
                </c:pt>
                <c:pt idx="9">
                  <c:v>2013</c:v>
                </c:pt>
                <c:pt idx="10">
                  <c:v>2014E</c:v>
                </c:pt>
              </c:strCache>
            </c:strRef>
          </c:cat>
          <c:val>
            <c:numRef>
              <c:f>DemandSummary!$F$14:$P$14</c:f>
              <c:numCache>
                <c:formatCode>_(* #,##0_);_(* \(#,##0\);_(* "-"_);_(@_)</c:formatCode>
                <c:ptCount val="11"/>
                <c:pt idx="0">
                  <c:v>19153.400000000001</c:v>
                </c:pt>
                <c:pt idx="1">
                  <c:v>22995.8</c:v>
                </c:pt>
                <c:pt idx="2">
                  <c:v>24387.599999999999</c:v>
                </c:pt>
                <c:pt idx="3">
                  <c:v>29865.1</c:v>
                </c:pt>
                <c:pt idx="4">
                  <c:v>33992.1</c:v>
                </c:pt>
                <c:pt idx="5">
                  <c:v>37217.899999999994</c:v>
                </c:pt>
                <c:pt idx="6">
                  <c:v>58118</c:v>
                </c:pt>
                <c:pt idx="7" formatCode="General">
                  <c:v>55489</c:v>
                </c:pt>
                <c:pt idx="8" formatCode="General">
                  <c:v>67703</c:v>
                </c:pt>
                <c:pt idx="9" formatCode="General">
                  <c:v>73066</c:v>
                </c:pt>
                <c:pt idx="10" formatCode="General">
                  <c:v>75000</c:v>
                </c:pt>
              </c:numCache>
            </c:numRef>
          </c:val>
          <c:smooth val="0"/>
        </c:ser>
        <c:dLbls>
          <c:showLegendKey val="0"/>
          <c:showVal val="0"/>
          <c:showCatName val="0"/>
          <c:showSerName val="0"/>
          <c:showPercent val="0"/>
          <c:showBubbleSize val="0"/>
        </c:dLbls>
        <c:smooth val="0"/>
        <c:axId val="238343984"/>
        <c:axId val="238350648"/>
      </c:lineChart>
      <c:catAx>
        <c:axId val="238343984"/>
        <c:scaling>
          <c:orientation val="minMax"/>
        </c:scaling>
        <c:delete val="0"/>
        <c:axPos val="b"/>
        <c:numFmt formatCode="General" sourceLinked="1"/>
        <c:majorTickMark val="out"/>
        <c:minorTickMark val="none"/>
        <c:tickLblPos val="nextTo"/>
        <c:txPr>
          <a:bodyPr rot="0" vert="horz"/>
          <a:lstStyle/>
          <a:p>
            <a:pPr>
              <a:defRPr sz="1600" b="1"/>
            </a:pPr>
            <a:endParaRPr lang="en-US"/>
          </a:p>
        </c:txPr>
        <c:crossAx val="238350648"/>
        <c:crosses val="autoZero"/>
        <c:auto val="1"/>
        <c:lblAlgn val="ctr"/>
        <c:lblOffset val="100"/>
        <c:noMultiLvlLbl val="0"/>
      </c:catAx>
      <c:valAx>
        <c:axId val="238350648"/>
        <c:scaling>
          <c:orientation val="minMax"/>
          <c:max val="250000"/>
          <c:min val="0"/>
        </c:scaling>
        <c:delete val="0"/>
        <c:axPos val="l"/>
        <c:majorGridlines/>
        <c:title>
          <c:tx>
            <c:rich>
              <a:bodyPr/>
              <a:lstStyle/>
              <a:p>
                <a:pPr>
                  <a:defRPr/>
                </a:pPr>
                <a:r>
                  <a:rPr lang="en-GB" dirty="0"/>
                  <a:t>Kernels Tonnes</a:t>
                </a:r>
              </a:p>
            </c:rich>
          </c:tx>
          <c:layout>
            <c:manualLayout>
              <c:xMode val="edge"/>
              <c:yMode val="edge"/>
              <c:x val="0.10601765688379862"/>
              <c:y val="0.18698394318357264"/>
            </c:manualLayout>
          </c:layout>
          <c:overlay val="0"/>
        </c:title>
        <c:numFmt formatCode="_(* #,##0_);_(* \(#,##0\);_(* &quot;-&quot;_);_(@_)" sourceLinked="1"/>
        <c:majorTickMark val="out"/>
        <c:minorTickMark val="none"/>
        <c:tickLblPos val="nextTo"/>
        <c:txPr>
          <a:bodyPr rot="0" vert="horz"/>
          <a:lstStyle/>
          <a:p>
            <a:pPr>
              <a:defRPr sz="1400" b="1"/>
            </a:pPr>
            <a:endParaRPr lang="en-US"/>
          </a:p>
        </c:txPr>
        <c:crossAx val="238343984"/>
        <c:crosses val="autoZero"/>
        <c:crossBetween val="between"/>
      </c:valAx>
      <c:spPr>
        <a:solidFill>
          <a:schemeClr val="bg1"/>
        </a:solidFill>
      </c:spPr>
    </c:plotArea>
    <c:legend>
      <c:legendPos val="b"/>
      <c:layout>
        <c:manualLayout>
          <c:xMode val="edge"/>
          <c:yMode val="edge"/>
          <c:x val="0.14781282374225663"/>
          <c:y val="0.92158155781997841"/>
          <c:w val="0.79463757479106822"/>
          <c:h val="5.1973793973427738E-2"/>
        </c:manualLayout>
      </c:layout>
      <c:overlay val="0"/>
      <c:txPr>
        <a:bodyPr/>
        <a:lstStyle/>
        <a:p>
          <a:pPr>
            <a:defRPr sz="1800" b="1"/>
          </a:pPr>
          <a:endParaRPr lang="en-US"/>
        </a:p>
      </c:txPr>
    </c:legend>
    <c:plotVisOnly val="1"/>
    <c:dispBlanksAs val="gap"/>
    <c:showDLblsOverMax val="0"/>
  </c:chart>
  <c:spPr>
    <a:solidFill>
      <a:schemeClr val="bg1"/>
    </a:solidFill>
    <a:ln>
      <a:solidFill>
        <a:schemeClr val="tx1"/>
      </a:solidFill>
    </a:ln>
  </c:sp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1.8794150731158605E-2"/>
          <c:y val="3.0782802963140787E-2"/>
          <c:w val="0.97048576620230165"/>
          <c:h val="0.78315218703092082"/>
        </c:manualLayout>
      </c:layout>
      <c:lineChart>
        <c:grouping val="standard"/>
        <c:varyColors val="0"/>
        <c:ser>
          <c:idx val="0"/>
          <c:order val="0"/>
          <c:tx>
            <c:strRef>
              <c:f>Processing!$B$60</c:f>
              <c:strCache>
                <c:ptCount val="1"/>
              </c:strCache>
            </c:strRef>
          </c:tx>
          <c:spPr>
            <a:ln w="63500">
              <a:solidFill>
                <a:srgbClr val="336600"/>
              </a:solidFill>
            </a:ln>
          </c:spPr>
          <c:marker>
            <c:symbol val="none"/>
          </c:marker>
          <c:dLbls>
            <c:dLbl>
              <c:idx val="0"/>
              <c:layout>
                <c:manualLayout>
                  <c:x val="9.5238095238095247E-3"/>
                  <c:y val="1.9331260169841102E-2"/>
                </c:manualLayout>
              </c:layout>
              <c:showLegendKey val="0"/>
              <c:showVal val="1"/>
              <c:showCatName val="0"/>
              <c:showSerName val="0"/>
              <c:showPercent val="0"/>
              <c:showBubbleSize val="0"/>
              <c:extLst>
                <c:ext xmlns:c15="http://schemas.microsoft.com/office/drawing/2012/chart" uri="{CE6537A1-D6FC-4f65-9D91-7224C49458BB}"/>
              </c:extLst>
            </c:dLbl>
            <c:dLbl>
              <c:idx val="1"/>
              <c:delete val="1"/>
              <c:extLst>
                <c:ext xmlns:c15="http://schemas.microsoft.com/office/drawing/2012/chart" uri="{CE6537A1-D6FC-4f65-9D91-7224C49458BB}"/>
              </c:extLst>
            </c:dLbl>
            <c:dLbl>
              <c:idx val="2"/>
              <c:delete val="1"/>
              <c:extLst>
                <c:ext xmlns:c15="http://schemas.microsoft.com/office/drawing/2012/chart" uri="{CE6537A1-D6FC-4f65-9D91-7224C49458BB}"/>
              </c:extLst>
            </c:dLbl>
            <c:dLbl>
              <c:idx val="3"/>
              <c:delete val="1"/>
              <c:extLst>
                <c:ext xmlns:c15="http://schemas.microsoft.com/office/drawing/2012/chart" uri="{CE6537A1-D6FC-4f65-9D91-7224C49458BB}"/>
              </c:extLst>
            </c:dLbl>
            <c:dLbl>
              <c:idx val="4"/>
              <c:delete val="1"/>
              <c:extLst>
                <c:ext xmlns:c15="http://schemas.microsoft.com/office/drawing/2012/chart" uri="{CE6537A1-D6FC-4f65-9D91-7224C49458BB}"/>
              </c:extLst>
            </c:dLbl>
            <c:dLbl>
              <c:idx val="5"/>
              <c:delete val="1"/>
              <c:extLst>
                <c:ext xmlns:c15="http://schemas.microsoft.com/office/drawing/2012/chart" uri="{CE6537A1-D6FC-4f65-9D91-7224C49458BB}"/>
              </c:extLst>
            </c:dLbl>
            <c:dLbl>
              <c:idx val="6"/>
              <c:delete val="1"/>
              <c:extLst>
                <c:ext xmlns:c15="http://schemas.microsoft.com/office/drawing/2012/chart" uri="{CE6537A1-D6FC-4f65-9D91-7224C49458BB}"/>
              </c:extLst>
            </c:dLbl>
            <c:dLbl>
              <c:idx val="7"/>
              <c:delete val="1"/>
              <c:extLst>
                <c:ext xmlns:c15="http://schemas.microsoft.com/office/drawing/2012/chart" uri="{CE6537A1-D6FC-4f65-9D91-7224C49458BB}"/>
              </c:extLst>
            </c:dLbl>
            <c:dLbl>
              <c:idx val="8"/>
              <c:delete val="1"/>
              <c:extLst>
                <c:ext xmlns:c15="http://schemas.microsoft.com/office/drawing/2012/chart" uri="{CE6537A1-D6FC-4f65-9D91-7224C49458BB}"/>
              </c:extLst>
            </c:dLbl>
            <c:dLbl>
              <c:idx val="9"/>
              <c:delete val="1"/>
              <c:extLst>
                <c:ext xmlns:c15="http://schemas.microsoft.com/office/drawing/2012/chart" uri="{CE6537A1-D6FC-4f65-9D91-7224C49458BB}"/>
              </c:extLst>
            </c:dLbl>
            <c:dLbl>
              <c:idx val="10"/>
              <c:delete val="1"/>
              <c:extLst>
                <c:ext xmlns:c15="http://schemas.microsoft.com/office/drawing/2012/chart" uri="{CE6537A1-D6FC-4f65-9D91-7224C49458BB}"/>
              </c:extLst>
            </c:dLbl>
            <c:dLbl>
              <c:idx val="11"/>
              <c:delete val="1"/>
              <c:extLst>
                <c:ext xmlns:c15="http://schemas.microsoft.com/office/drawing/2012/chart" uri="{CE6537A1-D6FC-4f65-9D91-7224C49458BB}"/>
              </c:extLst>
            </c:dLbl>
            <c:dLbl>
              <c:idx val="12"/>
              <c:delete val="1"/>
              <c:extLst>
                <c:ext xmlns:c15="http://schemas.microsoft.com/office/drawing/2012/chart" uri="{CE6537A1-D6FC-4f65-9D91-7224C49458BB}"/>
              </c:extLst>
            </c:dLbl>
            <c:dLbl>
              <c:idx val="13"/>
              <c:layout>
                <c:manualLayout>
                  <c:x val="-5.5555555555555552E-2"/>
                  <c:y val="-1.3808042978457931E-2"/>
                </c:manualLayout>
              </c:layout>
              <c:showLegendKey val="0"/>
              <c:showVal val="1"/>
              <c:showCatName val="0"/>
              <c:showSerName val="0"/>
              <c:showPercent val="0"/>
              <c:showBubbleSize val="0"/>
              <c:extLst>
                <c:ext xmlns:c15="http://schemas.microsoft.com/office/drawing/2012/chart" uri="{CE6537A1-D6FC-4f65-9D91-7224C49458BB}"/>
              </c:extLst>
            </c:dLbl>
            <c:spPr>
              <a:noFill/>
              <a:ln>
                <a:noFill/>
              </a:ln>
              <a:effectLst/>
            </c:spPr>
            <c:txPr>
              <a:bodyPr/>
              <a:lstStyle/>
              <a:p>
                <a:pPr>
                  <a:defRPr sz="20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trendline>
            <c:spPr>
              <a:ln w="63500">
                <a:solidFill>
                  <a:srgbClr val="C00000"/>
                </a:solidFill>
              </a:ln>
            </c:spPr>
            <c:trendlineType val="log"/>
            <c:dispRSqr val="0"/>
            <c:dispEq val="0"/>
          </c:trendline>
          <c:cat>
            <c:strRef>
              <c:f>Processing!$E$38:$R$38</c:f>
              <c:strCache>
                <c:ptCount val="14"/>
                <c:pt idx="0">
                  <c:v>2001-2</c:v>
                </c:pt>
                <c:pt idx="1">
                  <c:v>2002-3</c:v>
                </c:pt>
                <c:pt idx="2">
                  <c:v>2003-4</c:v>
                </c:pt>
                <c:pt idx="3">
                  <c:v>2004-5</c:v>
                </c:pt>
                <c:pt idx="4">
                  <c:v>2005-6</c:v>
                </c:pt>
                <c:pt idx="5">
                  <c:v>2006-07 </c:v>
                </c:pt>
                <c:pt idx="6">
                  <c:v>2007-08</c:v>
                </c:pt>
                <c:pt idx="7">
                  <c:v>2008-09</c:v>
                </c:pt>
                <c:pt idx="8">
                  <c:v>2009-10</c:v>
                </c:pt>
                <c:pt idx="9">
                  <c:v>2010-11</c:v>
                </c:pt>
                <c:pt idx="10">
                  <c:v>2011-12</c:v>
                </c:pt>
                <c:pt idx="11">
                  <c:v>2012-13</c:v>
                </c:pt>
                <c:pt idx="12">
                  <c:v>2013-14</c:v>
                </c:pt>
                <c:pt idx="13">
                  <c:v>2014-15</c:v>
                </c:pt>
              </c:strCache>
            </c:strRef>
          </c:cat>
          <c:val>
            <c:numRef>
              <c:f>Processing!$E$39:$R$39</c:f>
              <c:numCache>
                <c:formatCode>0</c:formatCode>
                <c:ptCount val="14"/>
                <c:pt idx="0">
                  <c:v>1365367</c:v>
                </c:pt>
                <c:pt idx="1">
                  <c:v>1422021</c:v>
                </c:pt>
                <c:pt idx="2">
                  <c:v>1612251</c:v>
                </c:pt>
                <c:pt idx="3">
                  <c:v>1696551</c:v>
                </c:pt>
                <c:pt idx="4">
                  <c:v>1894335</c:v>
                </c:pt>
                <c:pt idx="5" formatCode="General">
                  <c:v>2024071</c:v>
                </c:pt>
                <c:pt idx="6" formatCode="General">
                  <c:v>2193897</c:v>
                </c:pt>
                <c:pt idx="7" formatCode="General">
                  <c:v>2269381</c:v>
                </c:pt>
                <c:pt idx="8" formatCode="General">
                  <c:v>2216936</c:v>
                </c:pt>
                <c:pt idx="9" formatCode="General">
                  <c:v>2200000</c:v>
                </c:pt>
                <c:pt idx="10" formatCode="General">
                  <c:v>2346000</c:v>
                </c:pt>
                <c:pt idx="11" formatCode="General">
                  <c:v>2372000</c:v>
                </c:pt>
                <c:pt idx="12" formatCode="General">
                  <c:v>2401398</c:v>
                </c:pt>
                <c:pt idx="13" formatCode="General">
                  <c:v>2618000</c:v>
                </c:pt>
              </c:numCache>
            </c:numRef>
          </c:val>
          <c:smooth val="0"/>
        </c:ser>
        <c:dLbls>
          <c:showLegendKey val="0"/>
          <c:showVal val="0"/>
          <c:showCatName val="0"/>
          <c:showSerName val="0"/>
          <c:showPercent val="0"/>
          <c:showBubbleSize val="0"/>
        </c:dLbls>
        <c:smooth val="0"/>
        <c:axId val="238348688"/>
        <c:axId val="238343200"/>
      </c:lineChart>
      <c:catAx>
        <c:axId val="238348688"/>
        <c:scaling>
          <c:orientation val="minMax"/>
        </c:scaling>
        <c:delete val="0"/>
        <c:axPos val="b"/>
        <c:numFmt formatCode="General" sourceLinked="1"/>
        <c:majorTickMark val="out"/>
        <c:minorTickMark val="none"/>
        <c:tickLblPos val="nextTo"/>
        <c:spPr>
          <a:ln>
            <a:solidFill>
              <a:srgbClr val="2F2B20"/>
            </a:solidFill>
          </a:ln>
        </c:spPr>
        <c:txPr>
          <a:bodyPr rot="-2700000" vert="horz"/>
          <a:lstStyle/>
          <a:p>
            <a:pPr>
              <a:defRPr sz="1400" b="1" i="0" u="none" strike="noStrike" baseline="0">
                <a:solidFill>
                  <a:schemeClr val="tx1"/>
                </a:solidFill>
                <a:latin typeface="Calibri"/>
                <a:ea typeface="Calibri"/>
                <a:cs typeface="Calibri"/>
              </a:defRPr>
            </a:pPr>
            <a:endParaRPr lang="en-US"/>
          </a:p>
        </c:txPr>
        <c:crossAx val="238343200"/>
        <c:crosses val="autoZero"/>
        <c:auto val="1"/>
        <c:lblAlgn val="ctr"/>
        <c:lblOffset val="100"/>
        <c:noMultiLvlLbl val="0"/>
      </c:catAx>
      <c:valAx>
        <c:axId val="238343200"/>
        <c:scaling>
          <c:orientation val="minMax"/>
          <c:max val="3500000"/>
          <c:min val="0"/>
        </c:scaling>
        <c:delete val="1"/>
        <c:axPos val="l"/>
        <c:majorGridlines/>
        <c:numFmt formatCode="0" sourceLinked="1"/>
        <c:majorTickMark val="out"/>
        <c:minorTickMark val="none"/>
        <c:tickLblPos val="nextTo"/>
        <c:crossAx val="238348688"/>
        <c:crosses val="autoZero"/>
        <c:crossBetween val="between"/>
      </c:valAx>
      <c:spPr>
        <a:solidFill>
          <a:schemeClr val="bg1"/>
        </a:solidFill>
        <a:ln w="25400">
          <a:solidFill>
            <a:srgbClr val="2F2B20"/>
          </a:solidFill>
        </a:ln>
      </c:spPr>
    </c:plotArea>
    <c:plotVisOnly val="1"/>
    <c:dispBlanksAs val="gap"/>
    <c:showDLblsOverMax val="0"/>
  </c:chart>
  <c:spPr>
    <a:solidFill>
      <a:srgbClr val="FFFFFF"/>
    </a:solidFill>
    <a:ln>
      <a:solidFill>
        <a:srgbClr val="2F2B20"/>
      </a:solidFill>
    </a:ln>
  </c:spPr>
  <c:txPr>
    <a:bodyPr/>
    <a:lstStyle/>
    <a:p>
      <a:pPr>
        <a:defRPr sz="1000" b="0" i="0" u="none" strike="noStrike" baseline="0">
          <a:solidFill>
            <a:srgbClr val="000000"/>
          </a:solidFill>
          <a:latin typeface="Calibri"/>
          <a:ea typeface="Calibri"/>
          <a:cs typeface="Calibri"/>
        </a:defRPr>
      </a:pPr>
      <a:endParaRPr lang="en-US"/>
    </a:p>
  </c:txPr>
  <c:externalData r:id="rId2">
    <c:autoUpdate val="0"/>
  </c:externalData>
  <c:userShapes r:id="rId3"/>
</c:chartSpace>
</file>

<file path=ppt/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9.1417616276226341E-2"/>
          <c:y val="4.2114669683884824E-2"/>
          <c:w val="0.88208134852708631"/>
          <c:h val="0.85911429703362552"/>
        </c:manualLayout>
      </c:layout>
      <c:lineChart>
        <c:grouping val="standard"/>
        <c:varyColors val="0"/>
        <c:ser>
          <c:idx val="0"/>
          <c:order val="0"/>
          <c:tx>
            <c:strRef>
              <c:f>Processing!$C$7</c:f>
              <c:strCache>
                <c:ptCount val="1"/>
                <c:pt idx="0">
                  <c:v>India</c:v>
                </c:pt>
              </c:strCache>
            </c:strRef>
          </c:tx>
          <c:spPr>
            <a:ln w="44450">
              <a:solidFill>
                <a:schemeClr val="accent6">
                  <a:lumMod val="75000"/>
                </a:schemeClr>
              </a:solidFill>
            </a:ln>
          </c:spPr>
          <c:marker>
            <c:symbol val="none"/>
          </c:marker>
          <c:dLbls>
            <c:dLbl>
              <c:idx val="0"/>
              <c:delete val="1"/>
              <c:extLst>
                <c:ext xmlns:c15="http://schemas.microsoft.com/office/drawing/2012/chart" uri="{CE6537A1-D6FC-4f65-9D91-7224C49458BB}"/>
              </c:extLst>
            </c:dLbl>
            <c:dLbl>
              <c:idx val="1"/>
              <c:delete val="1"/>
              <c:extLst>
                <c:ext xmlns:c15="http://schemas.microsoft.com/office/drawing/2012/chart" uri="{CE6537A1-D6FC-4f65-9D91-7224C49458BB}"/>
              </c:extLst>
            </c:dLbl>
            <c:dLbl>
              <c:idx val="2"/>
              <c:delete val="1"/>
              <c:extLst>
                <c:ext xmlns:c15="http://schemas.microsoft.com/office/drawing/2012/chart" uri="{CE6537A1-D6FC-4f65-9D91-7224C49458BB}"/>
              </c:extLst>
            </c:dLbl>
            <c:dLbl>
              <c:idx val="3"/>
              <c:delete val="1"/>
              <c:extLst>
                <c:ext xmlns:c15="http://schemas.microsoft.com/office/drawing/2012/chart" uri="{CE6537A1-D6FC-4f65-9D91-7224C49458BB}"/>
              </c:extLst>
            </c:dLbl>
            <c:dLbl>
              <c:idx val="4"/>
              <c:delete val="1"/>
              <c:extLst>
                <c:ext xmlns:c15="http://schemas.microsoft.com/office/drawing/2012/chart" uri="{CE6537A1-D6FC-4f65-9D91-7224C49458BB}"/>
              </c:extLst>
            </c:dLbl>
            <c:dLbl>
              <c:idx val="5"/>
              <c:delete val="1"/>
              <c:extLst>
                <c:ext xmlns:c15="http://schemas.microsoft.com/office/drawing/2012/chart" uri="{CE6537A1-D6FC-4f65-9D91-7224C49458BB}"/>
              </c:extLst>
            </c:dLbl>
            <c:dLbl>
              <c:idx val="6"/>
              <c:delete val="1"/>
              <c:extLst>
                <c:ext xmlns:c15="http://schemas.microsoft.com/office/drawing/2012/chart" uri="{CE6537A1-D6FC-4f65-9D91-7224C49458BB}"/>
              </c:extLst>
            </c:dLbl>
            <c:dLbl>
              <c:idx val="7"/>
              <c:delete val="1"/>
              <c:extLst>
                <c:ext xmlns:c15="http://schemas.microsoft.com/office/drawing/2012/chart" uri="{CE6537A1-D6FC-4f65-9D91-7224C49458BB}"/>
              </c:extLst>
            </c:dLbl>
            <c:dLbl>
              <c:idx val="8"/>
              <c:layout>
                <c:manualLayout>
                  <c:x val="-6.9565347809784642E-2"/>
                  <c:y val="-3.1446540880503145E-2"/>
                </c:manualLayout>
              </c:layout>
              <c:showLegendKey val="0"/>
              <c:showVal val="0"/>
              <c:showCatName val="0"/>
              <c:showSerName val="1"/>
              <c:showPercent val="0"/>
              <c:showBubbleSize val="0"/>
              <c:extLst>
                <c:ext xmlns:c15="http://schemas.microsoft.com/office/drawing/2012/chart" uri="{CE6537A1-D6FC-4f65-9D91-7224C49458BB}">
                  <c15:layout/>
                </c:ext>
              </c:extLst>
            </c:dLbl>
            <c:spPr>
              <a:noFill/>
              <a:ln>
                <a:noFill/>
              </a:ln>
              <a:effectLst/>
            </c:spPr>
            <c:txPr>
              <a:bodyPr/>
              <a:lstStyle/>
              <a:p>
                <a:pPr>
                  <a:defRPr sz="1600" b="1">
                    <a:solidFill>
                      <a:srgbClr val="CC6600"/>
                    </a:solidFill>
                  </a:defRPr>
                </a:pPr>
                <a:endParaRPr lang="en-US"/>
              </a:p>
            </c:txPr>
            <c:showLegendKey val="0"/>
            <c:showVal val="0"/>
            <c:showCatName val="0"/>
            <c:showSerName val="1"/>
            <c:showPercent val="0"/>
            <c:showBubbleSize val="0"/>
            <c:showLeaderLines val="0"/>
            <c:extLst>
              <c:ext xmlns:c15="http://schemas.microsoft.com/office/drawing/2012/chart" uri="{CE6537A1-D6FC-4f65-9D91-7224C49458BB}">
                <c15:showLeaderLines val="0"/>
              </c:ext>
            </c:extLst>
          </c:dLbls>
          <c:cat>
            <c:strRef>
              <c:f>Processing!$E$6:$M$6</c:f>
              <c:strCache>
                <c:ptCount val="9"/>
                <c:pt idx="0">
                  <c:v>2006-07 </c:v>
                </c:pt>
                <c:pt idx="1">
                  <c:v>2007-08</c:v>
                </c:pt>
                <c:pt idx="2">
                  <c:v>2008-09 </c:v>
                </c:pt>
                <c:pt idx="3">
                  <c:v>2009-10</c:v>
                </c:pt>
                <c:pt idx="4">
                  <c:v>2010-11</c:v>
                </c:pt>
                <c:pt idx="5">
                  <c:v>2011-12 </c:v>
                </c:pt>
                <c:pt idx="6">
                  <c:v>2012-13</c:v>
                </c:pt>
                <c:pt idx="7">
                  <c:v>2013-14</c:v>
                </c:pt>
                <c:pt idx="8">
                  <c:v>2014-15E</c:v>
                </c:pt>
              </c:strCache>
            </c:strRef>
          </c:cat>
          <c:val>
            <c:numRef>
              <c:f>Processing!$E$7:$M$7</c:f>
              <c:numCache>
                <c:formatCode>General</c:formatCode>
                <c:ptCount val="9"/>
                <c:pt idx="0">
                  <c:v>620000</c:v>
                </c:pt>
                <c:pt idx="1">
                  <c:v>660000</c:v>
                </c:pt>
                <c:pt idx="2">
                  <c:v>695000</c:v>
                </c:pt>
                <c:pt idx="3">
                  <c:v>613000</c:v>
                </c:pt>
                <c:pt idx="4">
                  <c:v>600000</c:v>
                </c:pt>
                <c:pt idx="5">
                  <c:v>600000</c:v>
                </c:pt>
                <c:pt idx="6">
                  <c:v>650000</c:v>
                </c:pt>
                <c:pt idx="7">
                  <c:v>650000</c:v>
                </c:pt>
                <c:pt idx="8">
                  <c:v>680000</c:v>
                </c:pt>
              </c:numCache>
            </c:numRef>
          </c:val>
          <c:smooth val="0"/>
        </c:ser>
        <c:ser>
          <c:idx val="1"/>
          <c:order val="1"/>
          <c:tx>
            <c:strRef>
              <c:f>Processing!$C$10</c:f>
              <c:strCache>
                <c:ptCount val="1"/>
                <c:pt idx="0">
                  <c:v>Brazil</c:v>
                </c:pt>
              </c:strCache>
            </c:strRef>
          </c:tx>
          <c:marker>
            <c:symbol val="none"/>
          </c:marker>
          <c:dLbls>
            <c:dLbl>
              <c:idx val="0"/>
              <c:delete val="1"/>
              <c:extLst>
                <c:ext xmlns:c15="http://schemas.microsoft.com/office/drawing/2012/chart" uri="{CE6537A1-D6FC-4f65-9D91-7224C49458BB}"/>
              </c:extLst>
            </c:dLbl>
            <c:dLbl>
              <c:idx val="1"/>
              <c:delete val="1"/>
              <c:extLst>
                <c:ext xmlns:c15="http://schemas.microsoft.com/office/drawing/2012/chart" uri="{CE6537A1-D6FC-4f65-9D91-7224C49458BB}"/>
              </c:extLst>
            </c:dLbl>
            <c:dLbl>
              <c:idx val="2"/>
              <c:delete val="1"/>
              <c:extLst>
                <c:ext xmlns:c15="http://schemas.microsoft.com/office/drawing/2012/chart" uri="{CE6537A1-D6FC-4f65-9D91-7224C49458BB}"/>
              </c:extLst>
            </c:dLbl>
            <c:dLbl>
              <c:idx val="3"/>
              <c:delete val="1"/>
              <c:extLst>
                <c:ext xmlns:c15="http://schemas.microsoft.com/office/drawing/2012/chart" uri="{CE6537A1-D6FC-4f65-9D91-7224C49458BB}"/>
              </c:extLst>
            </c:dLbl>
            <c:dLbl>
              <c:idx val="4"/>
              <c:delete val="1"/>
              <c:extLst>
                <c:ext xmlns:c15="http://schemas.microsoft.com/office/drawing/2012/chart" uri="{CE6537A1-D6FC-4f65-9D91-7224C49458BB}"/>
              </c:extLst>
            </c:dLbl>
            <c:dLbl>
              <c:idx val="5"/>
              <c:delete val="1"/>
              <c:extLst>
                <c:ext xmlns:c15="http://schemas.microsoft.com/office/drawing/2012/chart" uri="{CE6537A1-D6FC-4f65-9D91-7224C49458BB}"/>
              </c:extLst>
            </c:dLbl>
            <c:dLbl>
              <c:idx val="6"/>
              <c:delete val="1"/>
              <c:extLst>
                <c:ext xmlns:c15="http://schemas.microsoft.com/office/drawing/2012/chart" uri="{CE6537A1-D6FC-4f65-9D91-7224C49458BB}"/>
              </c:extLst>
            </c:dLbl>
            <c:dLbl>
              <c:idx val="7"/>
              <c:delete val="1"/>
              <c:extLst>
                <c:ext xmlns:c15="http://schemas.microsoft.com/office/drawing/2012/chart" uri="{CE6537A1-D6FC-4f65-9D91-7224C49458BB}"/>
              </c:extLst>
            </c:dLbl>
            <c:dLbl>
              <c:idx val="8"/>
              <c:layout>
                <c:manualLayout>
                  <c:x val="-6.1283643892339541E-2"/>
                  <c:y val="-2.8301886792452831E-2"/>
                </c:manualLayout>
              </c:layout>
              <c:showLegendKey val="0"/>
              <c:showVal val="0"/>
              <c:showCatName val="0"/>
              <c:showSerName val="1"/>
              <c:showPercent val="0"/>
              <c:showBubbleSize val="0"/>
              <c:extLst>
                <c:ext xmlns:c15="http://schemas.microsoft.com/office/drawing/2012/chart" uri="{CE6537A1-D6FC-4f65-9D91-7224C49458BB}">
                  <c15:layout/>
                </c:ext>
              </c:extLst>
            </c:dLbl>
            <c:spPr>
              <a:noFill/>
              <a:ln>
                <a:noFill/>
              </a:ln>
              <a:effectLst/>
            </c:spPr>
            <c:txPr>
              <a:bodyPr/>
              <a:lstStyle/>
              <a:p>
                <a:pPr>
                  <a:defRPr sz="1600" b="1">
                    <a:solidFill>
                      <a:srgbClr val="336600"/>
                    </a:solidFil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Processing!$E$6:$M$6</c:f>
              <c:strCache>
                <c:ptCount val="9"/>
                <c:pt idx="0">
                  <c:v>2006-07 </c:v>
                </c:pt>
                <c:pt idx="1">
                  <c:v>2007-08</c:v>
                </c:pt>
                <c:pt idx="2">
                  <c:v>2008-09 </c:v>
                </c:pt>
                <c:pt idx="3">
                  <c:v>2009-10</c:v>
                </c:pt>
                <c:pt idx="4">
                  <c:v>2010-11</c:v>
                </c:pt>
                <c:pt idx="5">
                  <c:v>2011-12 </c:v>
                </c:pt>
                <c:pt idx="6">
                  <c:v>2012-13</c:v>
                </c:pt>
                <c:pt idx="7">
                  <c:v>2013-14</c:v>
                </c:pt>
                <c:pt idx="8">
                  <c:v>2014-15E</c:v>
                </c:pt>
              </c:strCache>
            </c:strRef>
          </c:cat>
          <c:val>
            <c:numRef>
              <c:f>Processing!$E$10:$M$10</c:f>
              <c:numCache>
                <c:formatCode>General</c:formatCode>
                <c:ptCount val="9"/>
                <c:pt idx="0">
                  <c:v>265000</c:v>
                </c:pt>
                <c:pt idx="1">
                  <c:v>216000</c:v>
                </c:pt>
                <c:pt idx="2">
                  <c:v>240124</c:v>
                </c:pt>
                <c:pt idx="3">
                  <c:v>217567</c:v>
                </c:pt>
                <c:pt idx="4">
                  <c:v>150000</c:v>
                </c:pt>
                <c:pt idx="5">
                  <c:v>229000</c:v>
                </c:pt>
                <c:pt idx="6">
                  <c:v>85000</c:v>
                </c:pt>
                <c:pt idx="7">
                  <c:v>106398</c:v>
                </c:pt>
                <c:pt idx="8">
                  <c:v>187000</c:v>
                </c:pt>
              </c:numCache>
            </c:numRef>
          </c:val>
          <c:smooth val="0"/>
        </c:ser>
        <c:ser>
          <c:idx val="2"/>
          <c:order val="2"/>
          <c:tx>
            <c:strRef>
              <c:f>Processing!$C$13</c:f>
              <c:strCache>
                <c:ptCount val="1"/>
                <c:pt idx="0">
                  <c:v>Vietnam</c:v>
                </c:pt>
              </c:strCache>
            </c:strRef>
          </c:tx>
          <c:spPr>
            <a:ln w="44450">
              <a:solidFill>
                <a:srgbClr val="C00000"/>
              </a:solidFill>
            </a:ln>
          </c:spPr>
          <c:marker>
            <c:symbol val="none"/>
          </c:marker>
          <c:dLbls>
            <c:dLbl>
              <c:idx val="0"/>
              <c:delete val="1"/>
              <c:extLst>
                <c:ext xmlns:c15="http://schemas.microsoft.com/office/drawing/2012/chart" uri="{CE6537A1-D6FC-4f65-9D91-7224C49458BB}"/>
              </c:extLst>
            </c:dLbl>
            <c:dLbl>
              <c:idx val="1"/>
              <c:delete val="1"/>
              <c:extLst>
                <c:ext xmlns:c15="http://schemas.microsoft.com/office/drawing/2012/chart" uri="{CE6537A1-D6FC-4f65-9D91-7224C49458BB}"/>
              </c:extLst>
            </c:dLbl>
            <c:dLbl>
              <c:idx val="2"/>
              <c:delete val="1"/>
              <c:extLst>
                <c:ext xmlns:c15="http://schemas.microsoft.com/office/drawing/2012/chart" uri="{CE6537A1-D6FC-4f65-9D91-7224C49458BB}"/>
              </c:extLst>
            </c:dLbl>
            <c:dLbl>
              <c:idx val="3"/>
              <c:delete val="1"/>
              <c:extLst>
                <c:ext xmlns:c15="http://schemas.microsoft.com/office/drawing/2012/chart" uri="{CE6537A1-D6FC-4f65-9D91-7224C49458BB}"/>
              </c:extLst>
            </c:dLbl>
            <c:dLbl>
              <c:idx val="4"/>
              <c:delete val="1"/>
              <c:extLst>
                <c:ext xmlns:c15="http://schemas.microsoft.com/office/drawing/2012/chart" uri="{CE6537A1-D6FC-4f65-9D91-7224C49458BB}"/>
              </c:extLst>
            </c:dLbl>
            <c:dLbl>
              <c:idx val="5"/>
              <c:delete val="1"/>
              <c:extLst>
                <c:ext xmlns:c15="http://schemas.microsoft.com/office/drawing/2012/chart" uri="{CE6537A1-D6FC-4f65-9D91-7224C49458BB}"/>
              </c:extLst>
            </c:dLbl>
            <c:dLbl>
              <c:idx val="6"/>
              <c:delete val="1"/>
              <c:extLst>
                <c:ext xmlns:c15="http://schemas.microsoft.com/office/drawing/2012/chart" uri="{CE6537A1-D6FC-4f65-9D91-7224C49458BB}"/>
              </c:extLst>
            </c:dLbl>
            <c:dLbl>
              <c:idx val="7"/>
              <c:delete val="1"/>
              <c:extLst>
                <c:ext xmlns:c15="http://schemas.microsoft.com/office/drawing/2012/chart" uri="{CE6537A1-D6FC-4f65-9D91-7224C49458BB}"/>
              </c:extLst>
            </c:dLbl>
            <c:dLbl>
              <c:idx val="8"/>
              <c:layout>
                <c:manualLayout>
                  <c:x val="-3.3126293995859216E-2"/>
                  <c:y val="-3.1446540880503145E-2"/>
                </c:manualLayout>
              </c:layout>
              <c:showLegendKey val="0"/>
              <c:showVal val="0"/>
              <c:showCatName val="0"/>
              <c:showSerName val="1"/>
              <c:showPercent val="0"/>
              <c:showBubbleSize val="0"/>
              <c:extLst>
                <c:ext xmlns:c15="http://schemas.microsoft.com/office/drawing/2012/chart" uri="{CE6537A1-D6FC-4f65-9D91-7224C49458BB}">
                  <c15:layout/>
                </c:ext>
              </c:extLst>
            </c:dLbl>
            <c:spPr>
              <a:noFill/>
              <a:ln>
                <a:noFill/>
              </a:ln>
              <a:effectLst/>
            </c:spPr>
            <c:txPr>
              <a:bodyPr/>
              <a:lstStyle/>
              <a:p>
                <a:pPr>
                  <a:defRPr sz="1600" b="1">
                    <a:solidFill>
                      <a:srgbClr val="C00000"/>
                    </a:solidFill>
                  </a:defRPr>
                </a:pPr>
                <a:endParaRPr lang="en-US"/>
              </a:p>
            </c:txPr>
            <c:showLegendKey val="0"/>
            <c:showVal val="0"/>
            <c:showCatName val="0"/>
            <c:showSerName val="1"/>
            <c:showPercent val="0"/>
            <c:showBubbleSize val="0"/>
            <c:showLeaderLines val="0"/>
            <c:extLst>
              <c:ext xmlns:c15="http://schemas.microsoft.com/office/drawing/2012/chart" uri="{CE6537A1-D6FC-4f65-9D91-7224C49458BB}">
                <c15:showLeaderLines val="0"/>
              </c:ext>
            </c:extLst>
          </c:dLbls>
          <c:cat>
            <c:strRef>
              <c:f>Processing!$E$6:$M$6</c:f>
              <c:strCache>
                <c:ptCount val="9"/>
                <c:pt idx="0">
                  <c:v>2006-07 </c:v>
                </c:pt>
                <c:pt idx="1">
                  <c:v>2007-08</c:v>
                </c:pt>
                <c:pt idx="2">
                  <c:v>2008-09 </c:v>
                </c:pt>
                <c:pt idx="3">
                  <c:v>2009-10</c:v>
                </c:pt>
                <c:pt idx="4">
                  <c:v>2010-11</c:v>
                </c:pt>
                <c:pt idx="5">
                  <c:v>2011-12 </c:v>
                </c:pt>
                <c:pt idx="6">
                  <c:v>2012-13</c:v>
                </c:pt>
                <c:pt idx="7">
                  <c:v>2013-14</c:v>
                </c:pt>
                <c:pt idx="8">
                  <c:v>2014-15E</c:v>
                </c:pt>
              </c:strCache>
            </c:strRef>
          </c:cat>
          <c:val>
            <c:numRef>
              <c:f>Processing!$E$13:$M$13</c:f>
              <c:numCache>
                <c:formatCode>General</c:formatCode>
                <c:ptCount val="9"/>
                <c:pt idx="0">
                  <c:v>360000</c:v>
                </c:pt>
                <c:pt idx="1">
                  <c:v>355000</c:v>
                </c:pt>
                <c:pt idx="2">
                  <c:v>360000</c:v>
                </c:pt>
                <c:pt idx="3">
                  <c:v>300000</c:v>
                </c:pt>
                <c:pt idx="4">
                  <c:v>330000</c:v>
                </c:pt>
                <c:pt idx="5">
                  <c:v>290000</c:v>
                </c:pt>
                <c:pt idx="6">
                  <c:v>250000</c:v>
                </c:pt>
                <c:pt idx="7">
                  <c:v>300000</c:v>
                </c:pt>
                <c:pt idx="8">
                  <c:v>300000</c:v>
                </c:pt>
              </c:numCache>
            </c:numRef>
          </c:val>
          <c:smooth val="0"/>
        </c:ser>
        <c:ser>
          <c:idx val="3"/>
          <c:order val="3"/>
          <c:tx>
            <c:strRef>
              <c:f>Processing!$C$23</c:f>
              <c:strCache>
                <c:ptCount val="1"/>
                <c:pt idx="0">
                  <c:v>CIV</c:v>
                </c:pt>
              </c:strCache>
            </c:strRef>
          </c:tx>
          <c:spPr>
            <a:ln w="50800">
              <a:solidFill>
                <a:schemeClr val="tx1"/>
              </a:solidFill>
            </a:ln>
          </c:spPr>
          <c:marker>
            <c:symbol val="none"/>
          </c:marker>
          <c:dLbls>
            <c:dLbl>
              <c:idx val="0"/>
              <c:delete val="1"/>
              <c:extLst>
                <c:ext xmlns:c15="http://schemas.microsoft.com/office/drawing/2012/chart" uri="{CE6537A1-D6FC-4f65-9D91-7224C49458BB}"/>
              </c:extLst>
            </c:dLbl>
            <c:dLbl>
              <c:idx val="1"/>
              <c:delete val="1"/>
              <c:extLst>
                <c:ext xmlns:c15="http://schemas.microsoft.com/office/drawing/2012/chart" uri="{CE6537A1-D6FC-4f65-9D91-7224C49458BB}"/>
              </c:extLst>
            </c:dLbl>
            <c:dLbl>
              <c:idx val="2"/>
              <c:delete val="1"/>
              <c:extLst>
                <c:ext xmlns:c15="http://schemas.microsoft.com/office/drawing/2012/chart" uri="{CE6537A1-D6FC-4f65-9D91-7224C49458BB}"/>
              </c:extLst>
            </c:dLbl>
            <c:dLbl>
              <c:idx val="3"/>
              <c:delete val="1"/>
              <c:extLst>
                <c:ext xmlns:c15="http://schemas.microsoft.com/office/drawing/2012/chart" uri="{CE6537A1-D6FC-4f65-9D91-7224C49458BB}"/>
              </c:extLst>
            </c:dLbl>
            <c:dLbl>
              <c:idx val="4"/>
              <c:delete val="1"/>
              <c:extLst>
                <c:ext xmlns:c15="http://schemas.microsoft.com/office/drawing/2012/chart" uri="{CE6537A1-D6FC-4f65-9D91-7224C49458BB}"/>
              </c:extLst>
            </c:dLbl>
            <c:dLbl>
              <c:idx val="5"/>
              <c:delete val="1"/>
              <c:extLst>
                <c:ext xmlns:c15="http://schemas.microsoft.com/office/drawing/2012/chart" uri="{CE6537A1-D6FC-4f65-9D91-7224C49458BB}"/>
              </c:extLst>
            </c:dLbl>
            <c:dLbl>
              <c:idx val="6"/>
              <c:delete val="1"/>
              <c:extLst>
                <c:ext xmlns:c15="http://schemas.microsoft.com/office/drawing/2012/chart" uri="{CE6537A1-D6FC-4f65-9D91-7224C49458BB}"/>
              </c:extLst>
            </c:dLbl>
            <c:dLbl>
              <c:idx val="7"/>
              <c:delete val="1"/>
              <c:extLst>
                <c:ext xmlns:c15="http://schemas.microsoft.com/office/drawing/2012/chart" uri="{CE6537A1-D6FC-4f65-9D91-7224C49458BB}"/>
              </c:extLst>
            </c:dLbl>
            <c:dLbl>
              <c:idx val="8"/>
              <c:layout>
                <c:manualLayout>
                  <c:x val="-6.6252587991718426E-3"/>
                  <c:y val="4.40251572327044E-2"/>
                </c:manualLayout>
              </c:layout>
              <c:tx>
                <c:rich>
                  <a:bodyPr/>
                  <a:lstStyle/>
                  <a:p>
                    <a:r>
                      <a:rPr lang="en-US" b="1" dirty="0"/>
                      <a:t>Ivory Coast</a:t>
                    </a:r>
                    <a:endParaRPr lang="en-US" dirty="0"/>
                  </a:p>
                </c:rich>
              </c:tx>
              <c:showLegendKey val="0"/>
              <c:showVal val="0"/>
              <c:showCatName val="0"/>
              <c:showSerName val="1"/>
              <c:showPercent val="0"/>
              <c:showBubbleSize val="0"/>
              <c:extLst>
                <c:ext xmlns:c15="http://schemas.microsoft.com/office/drawing/2012/chart" uri="{CE6537A1-D6FC-4f65-9D91-7224C49458BB}">
                  <c15:layout/>
                </c:ext>
              </c:extLst>
            </c:dLbl>
            <c:spPr>
              <a:noFill/>
              <a:ln>
                <a:noFill/>
              </a:ln>
              <a:effectLst/>
            </c:spPr>
            <c:txPr>
              <a:bodyPr/>
              <a:lstStyle/>
              <a:p>
                <a:pPr>
                  <a:defRPr sz="1600" b="1"/>
                </a:pPr>
                <a:endParaRPr lang="en-US"/>
              </a:p>
            </c:txPr>
            <c:showLegendKey val="0"/>
            <c:showVal val="0"/>
            <c:showCatName val="0"/>
            <c:showSerName val="1"/>
            <c:showPercent val="0"/>
            <c:showBubbleSize val="0"/>
            <c:showLeaderLines val="0"/>
            <c:extLst>
              <c:ext xmlns:c15="http://schemas.microsoft.com/office/drawing/2012/chart" uri="{CE6537A1-D6FC-4f65-9D91-7224C49458BB}">
                <c15:showLeaderLines val="0"/>
              </c:ext>
            </c:extLst>
          </c:dLbls>
          <c:cat>
            <c:strRef>
              <c:f>Processing!$E$6:$M$6</c:f>
              <c:strCache>
                <c:ptCount val="9"/>
                <c:pt idx="0">
                  <c:v>2006-07 </c:v>
                </c:pt>
                <c:pt idx="1">
                  <c:v>2007-08</c:v>
                </c:pt>
                <c:pt idx="2">
                  <c:v>2008-09 </c:v>
                </c:pt>
                <c:pt idx="3">
                  <c:v>2009-10</c:v>
                </c:pt>
                <c:pt idx="4">
                  <c:v>2010-11</c:v>
                </c:pt>
                <c:pt idx="5">
                  <c:v>2011-12 </c:v>
                </c:pt>
                <c:pt idx="6">
                  <c:v>2012-13</c:v>
                </c:pt>
                <c:pt idx="7">
                  <c:v>2013-14</c:v>
                </c:pt>
                <c:pt idx="8">
                  <c:v>2014-15E</c:v>
                </c:pt>
              </c:strCache>
            </c:strRef>
          </c:cat>
          <c:val>
            <c:numRef>
              <c:f>Processing!$E$23:$M$23</c:f>
              <c:numCache>
                <c:formatCode>General</c:formatCode>
                <c:ptCount val="9"/>
                <c:pt idx="0">
                  <c:v>200000</c:v>
                </c:pt>
                <c:pt idx="1">
                  <c:v>320000</c:v>
                </c:pt>
                <c:pt idx="2">
                  <c:v>350000</c:v>
                </c:pt>
                <c:pt idx="3">
                  <c:v>360000</c:v>
                </c:pt>
                <c:pt idx="4">
                  <c:v>400000</c:v>
                </c:pt>
                <c:pt idx="5">
                  <c:v>460000</c:v>
                </c:pt>
                <c:pt idx="6">
                  <c:v>475000</c:v>
                </c:pt>
                <c:pt idx="7">
                  <c:v>525000</c:v>
                </c:pt>
                <c:pt idx="8">
                  <c:v>575000</c:v>
                </c:pt>
              </c:numCache>
            </c:numRef>
          </c:val>
          <c:smooth val="0"/>
        </c:ser>
        <c:ser>
          <c:idx val="4"/>
          <c:order val="4"/>
          <c:tx>
            <c:strRef>
              <c:f>Processing!$C$28</c:f>
              <c:strCache>
                <c:ptCount val="1"/>
                <c:pt idx="0">
                  <c:v>All Africa</c:v>
                </c:pt>
              </c:strCache>
            </c:strRef>
          </c:tx>
          <c:spPr>
            <a:ln w="44450">
              <a:solidFill>
                <a:schemeClr val="accent3">
                  <a:lumMod val="75000"/>
                </a:schemeClr>
              </a:solidFill>
            </a:ln>
          </c:spPr>
          <c:marker>
            <c:symbol val="none"/>
          </c:marker>
          <c:dLbls>
            <c:dLbl>
              <c:idx val="0"/>
              <c:delete val="1"/>
              <c:extLst>
                <c:ext xmlns:c15="http://schemas.microsoft.com/office/drawing/2012/chart" uri="{CE6537A1-D6FC-4f65-9D91-7224C49458BB}"/>
              </c:extLst>
            </c:dLbl>
            <c:dLbl>
              <c:idx val="1"/>
              <c:delete val="1"/>
              <c:extLst>
                <c:ext xmlns:c15="http://schemas.microsoft.com/office/drawing/2012/chart" uri="{CE6537A1-D6FC-4f65-9D91-7224C49458BB}"/>
              </c:extLst>
            </c:dLbl>
            <c:dLbl>
              <c:idx val="2"/>
              <c:delete val="1"/>
              <c:extLst>
                <c:ext xmlns:c15="http://schemas.microsoft.com/office/drawing/2012/chart" uri="{CE6537A1-D6FC-4f65-9D91-7224C49458BB}"/>
              </c:extLst>
            </c:dLbl>
            <c:dLbl>
              <c:idx val="3"/>
              <c:delete val="1"/>
              <c:extLst>
                <c:ext xmlns:c15="http://schemas.microsoft.com/office/drawing/2012/chart" uri="{CE6537A1-D6FC-4f65-9D91-7224C49458BB}"/>
              </c:extLst>
            </c:dLbl>
            <c:dLbl>
              <c:idx val="4"/>
              <c:delete val="1"/>
              <c:extLst>
                <c:ext xmlns:c15="http://schemas.microsoft.com/office/drawing/2012/chart" uri="{CE6537A1-D6FC-4f65-9D91-7224C49458BB}"/>
              </c:extLst>
            </c:dLbl>
            <c:dLbl>
              <c:idx val="5"/>
              <c:delete val="1"/>
              <c:extLst>
                <c:ext xmlns:c15="http://schemas.microsoft.com/office/drawing/2012/chart" uri="{CE6537A1-D6FC-4f65-9D91-7224C49458BB}"/>
              </c:extLst>
            </c:dLbl>
            <c:dLbl>
              <c:idx val="6"/>
              <c:delete val="1"/>
              <c:extLst>
                <c:ext xmlns:c15="http://schemas.microsoft.com/office/drawing/2012/chart" uri="{CE6537A1-D6FC-4f65-9D91-7224C49458BB}"/>
              </c:extLst>
            </c:dLbl>
            <c:dLbl>
              <c:idx val="7"/>
              <c:delete val="1"/>
              <c:extLst>
                <c:ext xmlns:c15="http://schemas.microsoft.com/office/drawing/2012/chart" uri="{CE6537A1-D6FC-4f65-9D91-7224C49458BB}"/>
              </c:extLst>
            </c:dLbl>
            <c:dLbl>
              <c:idx val="8"/>
              <c:layout>
                <c:manualLayout>
                  <c:x val="-3.6438923395445015E-2"/>
                  <c:y val="-1.8868172138860002E-2"/>
                </c:manualLayout>
              </c:layout>
              <c:showLegendKey val="0"/>
              <c:showVal val="0"/>
              <c:showCatName val="0"/>
              <c:showSerName val="1"/>
              <c:showPercent val="0"/>
              <c:showBubbleSize val="0"/>
              <c:extLst>
                <c:ext xmlns:c15="http://schemas.microsoft.com/office/drawing/2012/chart" uri="{CE6537A1-D6FC-4f65-9D91-7224C49458BB}">
                  <c15:layout/>
                </c:ext>
              </c:extLst>
            </c:dLbl>
            <c:spPr>
              <a:noFill/>
              <a:ln>
                <a:noFill/>
              </a:ln>
              <a:effectLst/>
            </c:spPr>
            <c:txPr>
              <a:bodyPr/>
              <a:lstStyle/>
              <a:p>
                <a:pPr>
                  <a:defRPr sz="1600" b="1">
                    <a:solidFill>
                      <a:srgbClr val="336600"/>
                    </a:solidFill>
                  </a:defRPr>
                </a:pPr>
                <a:endParaRPr lang="en-US"/>
              </a:p>
            </c:txPr>
            <c:showLegendKey val="0"/>
            <c:showVal val="0"/>
            <c:showCatName val="0"/>
            <c:showSerName val="1"/>
            <c:showPercent val="0"/>
            <c:showBubbleSize val="0"/>
            <c:showLeaderLines val="0"/>
            <c:extLst>
              <c:ext xmlns:c15="http://schemas.microsoft.com/office/drawing/2012/chart" uri="{CE6537A1-D6FC-4f65-9D91-7224C49458BB}">
                <c15:showLeaderLines val="0"/>
              </c:ext>
            </c:extLst>
          </c:dLbls>
          <c:cat>
            <c:strRef>
              <c:f>Processing!$E$6:$M$6</c:f>
              <c:strCache>
                <c:ptCount val="9"/>
                <c:pt idx="0">
                  <c:v>2006-07 </c:v>
                </c:pt>
                <c:pt idx="1">
                  <c:v>2007-08</c:v>
                </c:pt>
                <c:pt idx="2">
                  <c:v>2008-09 </c:v>
                </c:pt>
                <c:pt idx="3">
                  <c:v>2009-10</c:v>
                </c:pt>
                <c:pt idx="4">
                  <c:v>2010-11</c:v>
                </c:pt>
                <c:pt idx="5">
                  <c:v>2011-12 </c:v>
                </c:pt>
                <c:pt idx="6">
                  <c:v>2012-13</c:v>
                </c:pt>
                <c:pt idx="7">
                  <c:v>2013-14</c:v>
                </c:pt>
                <c:pt idx="8">
                  <c:v>2014-15E</c:v>
                </c:pt>
              </c:strCache>
            </c:strRef>
          </c:cat>
          <c:val>
            <c:numRef>
              <c:f>Processing!$E$28:$M$28</c:f>
              <c:numCache>
                <c:formatCode>General</c:formatCode>
                <c:ptCount val="9"/>
                <c:pt idx="0">
                  <c:v>619071</c:v>
                </c:pt>
                <c:pt idx="1">
                  <c:v>772897</c:v>
                </c:pt>
                <c:pt idx="2">
                  <c:v>804257</c:v>
                </c:pt>
                <c:pt idx="3">
                  <c:v>911369</c:v>
                </c:pt>
                <c:pt idx="4">
                  <c:v>975000</c:v>
                </c:pt>
                <c:pt idx="5">
                  <c:v>1067000</c:v>
                </c:pt>
                <c:pt idx="6">
                  <c:v>1207000</c:v>
                </c:pt>
                <c:pt idx="7">
                  <c:v>1175000</c:v>
                </c:pt>
                <c:pt idx="8">
                  <c:v>1271000</c:v>
                </c:pt>
              </c:numCache>
            </c:numRef>
          </c:val>
          <c:smooth val="0"/>
        </c:ser>
        <c:ser>
          <c:idx val="5"/>
          <c:order val="5"/>
          <c:tx>
            <c:strRef>
              <c:f>Processing!$C$35</c:f>
              <c:strCache>
                <c:ptCount val="1"/>
                <c:pt idx="0">
                  <c:v>Others</c:v>
                </c:pt>
              </c:strCache>
            </c:strRef>
          </c:tx>
          <c:spPr>
            <a:ln w="44450">
              <a:solidFill>
                <a:srgbClr val="336600"/>
              </a:solidFill>
            </a:ln>
          </c:spPr>
          <c:marker>
            <c:symbol val="none"/>
          </c:marker>
          <c:dLbls>
            <c:dLbl>
              <c:idx val="0"/>
              <c:delete val="1"/>
              <c:extLst>
                <c:ext xmlns:c15="http://schemas.microsoft.com/office/drawing/2012/chart" uri="{CE6537A1-D6FC-4f65-9D91-7224C49458BB}"/>
              </c:extLst>
            </c:dLbl>
            <c:dLbl>
              <c:idx val="1"/>
              <c:delete val="1"/>
              <c:extLst>
                <c:ext xmlns:c15="http://schemas.microsoft.com/office/drawing/2012/chart" uri="{CE6537A1-D6FC-4f65-9D91-7224C49458BB}"/>
              </c:extLst>
            </c:dLbl>
            <c:dLbl>
              <c:idx val="2"/>
              <c:delete val="1"/>
              <c:extLst>
                <c:ext xmlns:c15="http://schemas.microsoft.com/office/drawing/2012/chart" uri="{CE6537A1-D6FC-4f65-9D91-7224C49458BB}"/>
              </c:extLst>
            </c:dLbl>
            <c:dLbl>
              <c:idx val="3"/>
              <c:delete val="1"/>
              <c:extLst>
                <c:ext xmlns:c15="http://schemas.microsoft.com/office/drawing/2012/chart" uri="{CE6537A1-D6FC-4f65-9D91-7224C49458BB}"/>
              </c:extLst>
            </c:dLbl>
            <c:dLbl>
              <c:idx val="4"/>
              <c:delete val="1"/>
              <c:extLst>
                <c:ext xmlns:c15="http://schemas.microsoft.com/office/drawing/2012/chart" uri="{CE6537A1-D6FC-4f65-9D91-7224C49458BB}"/>
              </c:extLst>
            </c:dLbl>
            <c:dLbl>
              <c:idx val="5"/>
              <c:delete val="1"/>
              <c:extLst>
                <c:ext xmlns:c15="http://schemas.microsoft.com/office/drawing/2012/chart" uri="{CE6537A1-D6FC-4f65-9D91-7224C49458BB}"/>
              </c:extLst>
            </c:dLbl>
            <c:dLbl>
              <c:idx val="6"/>
              <c:delete val="1"/>
              <c:extLst>
                <c:ext xmlns:c15="http://schemas.microsoft.com/office/drawing/2012/chart" uri="{CE6537A1-D6FC-4f65-9D91-7224C49458BB}"/>
              </c:extLst>
            </c:dLbl>
            <c:dLbl>
              <c:idx val="7"/>
              <c:delete val="1"/>
              <c:extLst>
                <c:ext xmlns:c15="http://schemas.microsoft.com/office/drawing/2012/chart" uri="{CE6537A1-D6FC-4f65-9D91-7224C49458BB}"/>
              </c:extLst>
            </c:dLbl>
            <c:dLbl>
              <c:idx val="8"/>
              <c:layout>
                <c:manualLayout>
                  <c:x val="-5.9627329192546465E-2"/>
                  <c:y val="5.9748427672955857E-2"/>
                </c:manualLayout>
              </c:layout>
              <c:spPr/>
              <c:txPr>
                <a:bodyPr/>
                <a:lstStyle/>
                <a:p>
                  <a:pPr>
                    <a:defRPr sz="1400" b="1"/>
                  </a:pPr>
                  <a:endParaRPr lang="en-US"/>
                </a:p>
              </c:txPr>
              <c:showLegendKey val="0"/>
              <c:showVal val="0"/>
              <c:showCatName val="0"/>
              <c:showSerName val="1"/>
              <c:showPercent val="0"/>
              <c:showBubbleSize val="0"/>
              <c:extLst>
                <c:ext xmlns:c15="http://schemas.microsoft.com/office/drawing/2012/chart" uri="{CE6537A1-D6FC-4f65-9D91-7224C49458BB}">
                  <c15:layout/>
                </c:ext>
              </c:extLst>
            </c:dLbl>
            <c:spPr>
              <a:noFill/>
              <a:ln>
                <a:noFill/>
              </a:ln>
              <a:effectLst/>
            </c:spPr>
            <c:txPr>
              <a:bodyPr/>
              <a:lstStyle/>
              <a:p>
                <a:pPr>
                  <a:defRPr b="1"/>
                </a:pPr>
                <a:endParaRPr lang="en-US"/>
              </a:p>
            </c:txPr>
            <c:showLegendKey val="0"/>
            <c:showVal val="0"/>
            <c:showCatName val="0"/>
            <c:showSerName val="1"/>
            <c:showPercent val="0"/>
            <c:showBubbleSize val="0"/>
            <c:showLeaderLines val="0"/>
            <c:extLst>
              <c:ext xmlns:c15="http://schemas.microsoft.com/office/drawing/2012/chart" uri="{CE6537A1-D6FC-4f65-9D91-7224C49458BB}">
                <c15:showLeaderLines val="0"/>
              </c:ext>
            </c:extLst>
          </c:dLbls>
          <c:cat>
            <c:strRef>
              <c:f>Processing!$E$6:$M$6</c:f>
              <c:strCache>
                <c:ptCount val="9"/>
                <c:pt idx="0">
                  <c:v>2006-07 </c:v>
                </c:pt>
                <c:pt idx="1">
                  <c:v>2007-08</c:v>
                </c:pt>
                <c:pt idx="2">
                  <c:v>2008-09 </c:v>
                </c:pt>
                <c:pt idx="3">
                  <c:v>2009-10</c:v>
                </c:pt>
                <c:pt idx="4">
                  <c:v>2010-11</c:v>
                </c:pt>
                <c:pt idx="5">
                  <c:v>2011-12 </c:v>
                </c:pt>
                <c:pt idx="6">
                  <c:v>2012-13</c:v>
                </c:pt>
                <c:pt idx="7">
                  <c:v>2013-14</c:v>
                </c:pt>
                <c:pt idx="8">
                  <c:v>2014-15E</c:v>
                </c:pt>
              </c:strCache>
            </c:strRef>
          </c:cat>
          <c:val>
            <c:numRef>
              <c:f>Processing!$E$35:$M$35</c:f>
              <c:numCache>
                <c:formatCode>General</c:formatCode>
                <c:ptCount val="9"/>
                <c:pt idx="0">
                  <c:v>160000</c:v>
                </c:pt>
                <c:pt idx="1">
                  <c:v>190000</c:v>
                </c:pt>
                <c:pt idx="2">
                  <c:v>170000</c:v>
                </c:pt>
                <c:pt idx="3">
                  <c:v>175000</c:v>
                </c:pt>
                <c:pt idx="4">
                  <c:v>145000</c:v>
                </c:pt>
                <c:pt idx="5">
                  <c:v>160000</c:v>
                </c:pt>
                <c:pt idx="6">
                  <c:v>180000</c:v>
                </c:pt>
                <c:pt idx="7">
                  <c:v>170000</c:v>
                </c:pt>
                <c:pt idx="8">
                  <c:v>180000</c:v>
                </c:pt>
              </c:numCache>
            </c:numRef>
          </c:val>
          <c:smooth val="0"/>
        </c:ser>
        <c:dLbls>
          <c:showLegendKey val="0"/>
          <c:showVal val="0"/>
          <c:showCatName val="0"/>
          <c:showSerName val="0"/>
          <c:showPercent val="0"/>
          <c:showBubbleSize val="0"/>
        </c:dLbls>
        <c:smooth val="0"/>
        <c:axId val="238486160"/>
        <c:axId val="238489296"/>
      </c:lineChart>
      <c:catAx>
        <c:axId val="238486160"/>
        <c:scaling>
          <c:orientation val="minMax"/>
        </c:scaling>
        <c:delete val="0"/>
        <c:axPos val="b"/>
        <c:numFmt formatCode="General" sourceLinked="0"/>
        <c:majorTickMark val="out"/>
        <c:minorTickMark val="none"/>
        <c:tickLblPos val="nextTo"/>
        <c:txPr>
          <a:bodyPr/>
          <a:lstStyle/>
          <a:p>
            <a:pPr>
              <a:defRPr sz="1400"/>
            </a:pPr>
            <a:endParaRPr lang="en-US"/>
          </a:p>
        </c:txPr>
        <c:crossAx val="238489296"/>
        <c:crosses val="autoZero"/>
        <c:auto val="1"/>
        <c:lblAlgn val="ctr"/>
        <c:lblOffset val="100"/>
        <c:noMultiLvlLbl val="0"/>
      </c:catAx>
      <c:valAx>
        <c:axId val="238489296"/>
        <c:scaling>
          <c:orientation val="minMax"/>
        </c:scaling>
        <c:delete val="0"/>
        <c:axPos val="l"/>
        <c:majorGridlines/>
        <c:numFmt formatCode="General" sourceLinked="1"/>
        <c:majorTickMark val="out"/>
        <c:minorTickMark val="none"/>
        <c:tickLblPos val="nextTo"/>
        <c:txPr>
          <a:bodyPr/>
          <a:lstStyle/>
          <a:p>
            <a:pPr>
              <a:defRPr sz="1200"/>
            </a:pPr>
            <a:endParaRPr lang="en-US"/>
          </a:p>
        </c:txPr>
        <c:crossAx val="238486160"/>
        <c:crosses val="autoZero"/>
        <c:crossBetween val="between"/>
      </c:valAx>
      <c:spPr>
        <a:solidFill>
          <a:srgbClr val="FFFFFF"/>
        </a:solidFill>
        <a:ln w="25400">
          <a:noFill/>
        </a:ln>
      </c:spPr>
    </c:plotArea>
    <c:plotVisOnly val="1"/>
    <c:dispBlanksAs val="gap"/>
    <c:showDLblsOverMax val="0"/>
  </c:chart>
  <c:spPr>
    <a:solidFill>
      <a:srgbClr val="FFFFFF"/>
    </a:solidFill>
  </c:spPr>
  <c:externalData r:id="rId2">
    <c:autoUpdate val="0"/>
  </c:externalData>
  <c:userShapes r:id="rId3"/>
</c:chartSpace>
</file>

<file path=ppt/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dirty="0"/>
              <a:t>Average  Growth Rates</a:t>
            </a:r>
          </a:p>
        </c:rich>
      </c:tx>
      <c:overlay val="0"/>
    </c:title>
    <c:autoTitleDeleted val="0"/>
    <c:plotArea>
      <c:layout/>
      <c:barChart>
        <c:barDir val="col"/>
        <c:grouping val="clustered"/>
        <c:varyColors val="0"/>
        <c:ser>
          <c:idx val="7"/>
          <c:order val="0"/>
          <c:tx>
            <c:strRef>
              <c:f>'Demand 3 trends'!$C$129</c:f>
              <c:strCache>
                <c:ptCount val="1"/>
                <c:pt idx="0">
                  <c:v>Avg. Growth</c:v>
                </c:pt>
              </c:strCache>
            </c:strRef>
          </c:tx>
          <c:spPr>
            <a:solidFill>
              <a:schemeClr val="tx1"/>
            </a:solidFill>
          </c:spPr>
          <c:invertIfNegative val="0"/>
          <c:dPt>
            <c:idx val="0"/>
            <c:invertIfNegative val="0"/>
            <c:bubble3D val="0"/>
            <c:spPr>
              <a:solidFill>
                <a:srgbClr val="336600"/>
              </a:solidFill>
            </c:spPr>
          </c:dPt>
          <c:dPt>
            <c:idx val="1"/>
            <c:invertIfNegative val="0"/>
            <c:bubble3D val="0"/>
            <c:spPr>
              <a:solidFill>
                <a:srgbClr val="336600"/>
              </a:solidFill>
            </c:spPr>
          </c:dPt>
          <c:dPt>
            <c:idx val="2"/>
            <c:invertIfNegative val="0"/>
            <c:bubble3D val="0"/>
            <c:spPr>
              <a:solidFill>
                <a:schemeClr val="tx2"/>
              </a:solidFill>
            </c:spPr>
          </c:dPt>
          <c:dPt>
            <c:idx val="3"/>
            <c:invertIfNegative val="0"/>
            <c:bubble3D val="0"/>
            <c:spPr>
              <a:solidFill>
                <a:schemeClr val="tx2"/>
              </a:solidFill>
            </c:spPr>
          </c:dPt>
          <c:dPt>
            <c:idx val="4"/>
            <c:invertIfNegative val="0"/>
            <c:bubble3D val="0"/>
            <c:spPr>
              <a:solidFill>
                <a:srgbClr val="C00000"/>
              </a:solidFill>
            </c:spPr>
          </c:dPt>
          <c:dPt>
            <c:idx val="5"/>
            <c:invertIfNegative val="0"/>
            <c:bubble3D val="0"/>
            <c:spPr>
              <a:solidFill>
                <a:srgbClr val="C00000"/>
              </a:solidFill>
            </c:spPr>
          </c:dPt>
          <c:dPt>
            <c:idx val="6"/>
            <c:invertIfNegative val="0"/>
            <c:bubble3D val="0"/>
            <c:spPr>
              <a:solidFill>
                <a:schemeClr val="accent3">
                  <a:lumMod val="75000"/>
                </a:schemeClr>
              </a:solidFill>
            </c:spPr>
          </c:dPt>
          <c:dPt>
            <c:idx val="7"/>
            <c:invertIfNegative val="0"/>
            <c:bubble3D val="0"/>
            <c:spPr>
              <a:solidFill>
                <a:schemeClr val="accent3">
                  <a:lumMod val="75000"/>
                </a:schemeClr>
              </a:solidFill>
            </c:spPr>
          </c:dPt>
          <c:cat>
            <c:multiLvlStrRef>
              <c:f>'Demand 3 trends'!$D$120:$K$121</c:f>
              <c:multiLvlStrCache>
                <c:ptCount val="8"/>
                <c:lvl>
                  <c:pt idx="0">
                    <c:v>Average  Annual Growth 2001-2013</c:v>
                  </c:pt>
                  <c:pt idx="1">
                    <c:v>Average   Annual   Growth 2009-2013</c:v>
                  </c:pt>
                  <c:pt idx="2">
                    <c:v>Growth   Projection  2014-2018</c:v>
                  </c:pt>
                  <c:pt idx="3">
                    <c:v>Growth Projection    2019-2024</c:v>
                  </c:pt>
                  <c:pt idx="4">
                    <c:v>Growth   Projection  2014-2018</c:v>
                  </c:pt>
                  <c:pt idx="5">
                    <c:v>Growth Projection    2019-2024</c:v>
                  </c:pt>
                  <c:pt idx="6">
                    <c:v>Growth   Projection  2014-2018</c:v>
                  </c:pt>
                  <c:pt idx="7">
                    <c:v>Growth Projection    2019-2024</c:v>
                  </c:pt>
                </c:lvl>
                <c:lvl>
                  <c:pt idx="0">
                    <c:v>Actual</c:v>
                  </c:pt>
                  <c:pt idx="2">
                    <c:v>Conservative</c:v>
                  </c:pt>
                  <c:pt idx="4">
                    <c:v>Current Trend</c:v>
                  </c:pt>
                  <c:pt idx="6">
                    <c:v>Aggressive</c:v>
                  </c:pt>
                </c:lvl>
              </c:multiLvlStrCache>
            </c:multiLvlStrRef>
          </c:cat>
          <c:val>
            <c:numRef>
              <c:f>'Demand 3 trends'!$D$129:$K$129</c:f>
              <c:numCache>
                <c:formatCode>0.00%</c:formatCode>
                <c:ptCount val="8"/>
                <c:pt idx="0">
                  <c:v>8.3167736466292899E-2</c:v>
                </c:pt>
                <c:pt idx="1">
                  <c:v>6.0560553449011297E-2</c:v>
                </c:pt>
                <c:pt idx="2">
                  <c:v>3.78E-2</c:v>
                </c:pt>
                <c:pt idx="3">
                  <c:v>0.02</c:v>
                </c:pt>
                <c:pt idx="4">
                  <c:v>5.1700000000000003E-2</c:v>
                </c:pt>
                <c:pt idx="5">
                  <c:v>5.1200000000000002E-2</c:v>
                </c:pt>
                <c:pt idx="6">
                  <c:v>8.1199999999999994E-2</c:v>
                </c:pt>
                <c:pt idx="7">
                  <c:v>7.3499999999999996E-2</c:v>
                </c:pt>
              </c:numCache>
            </c:numRef>
          </c:val>
        </c:ser>
        <c:dLbls>
          <c:showLegendKey val="0"/>
          <c:showVal val="0"/>
          <c:showCatName val="0"/>
          <c:showSerName val="0"/>
          <c:showPercent val="0"/>
          <c:showBubbleSize val="0"/>
        </c:dLbls>
        <c:gapWidth val="150"/>
        <c:axId val="238485376"/>
        <c:axId val="238483808"/>
      </c:barChart>
      <c:catAx>
        <c:axId val="238485376"/>
        <c:scaling>
          <c:orientation val="minMax"/>
        </c:scaling>
        <c:delete val="0"/>
        <c:axPos val="b"/>
        <c:numFmt formatCode="General" sourceLinked="0"/>
        <c:majorTickMark val="out"/>
        <c:minorTickMark val="none"/>
        <c:tickLblPos val="nextTo"/>
        <c:txPr>
          <a:bodyPr/>
          <a:lstStyle/>
          <a:p>
            <a:pPr>
              <a:defRPr sz="1400" b="1" baseline="0"/>
            </a:pPr>
            <a:endParaRPr lang="en-US"/>
          </a:p>
        </c:txPr>
        <c:crossAx val="238483808"/>
        <c:crosses val="autoZero"/>
        <c:auto val="1"/>
        <c:lblAlgn val="ctr"/>
        <c:lblOffset val="100"/>
        <c:noMultiLvlLbl val="0"/>
      </c:catAx>
      <c:valAx>
        <c:axId val="238483808"/>
        <c:scaling>
          <c:orientation val="minMax"/>
        </c:scaling>
        <c:delete val="0"/>
        <c:axPos val="l"/>
        <c:majorGridlines/>
        <c:numFmt formatCode="0.00%" sourceLinked="1"/>
        <c:majorTickMark val="out"/>
        <c:minorTickMark val="none"/>
        <c:tickLblPos val="nextTo"/>
        <c:txPr>
          <a:bodyPr/>
          <a:lstStyle/>
          <a:p>
            <a:pPr>
              <a:defRPr sz="1100" b="1"/>
            </a:pPr>
            <a:endParaRPr lang="en-US"/>
          </a:p>
        </c:txPr>
        <c:crossAx val="238485376"/>
        <c:crosses val="autoZero"/>
        <c:crossBetween val="between"/>
      </c:valAx>
      <c:spPr>
        <a:ln>
          <a:solidFill>
            <a:schemeClr val="accent3">
              <a:shade val="95000"/>
              <a:satMod val="105000"/>
            </a:schemeClr>
          </a:solidFill>
        </a:ln>
      </c:spPr>
    </c:plotArea>
    <c:plotVisOnly val="1"/>
    <c:dispBlanksAs val="gap"/>
    <c:showDLblsOverMax val="0"/>
  </c:chart>
  <c:spPr>
    <a:solidFill>
      <a:srgbClr val="FFFFFF"/>
    </a:solidFill>
  </c:spPr>
  <c:externalData r:id="rId2">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1134806065908427"/>
          <c:y val="4.2213063489263437E-2"/>
          <c:w val="0.87630626032857006"/>
          <c:h val="0.81419632118286644"/>
        </c:manualLayout>
      </c:layout>
      <c:lineChart>
        <c:grouping val="standard"/>
        <c:varyColors val="0"/>
        <c:ser>
          <c:idx val="3"/>
          <c:order val="0"/>
          <c:tx>
            <c:v>Supply Actual</c:v>
          </c:tx>
          <c:spPr>
            <a:ln w="63500">
              <a:solidFill>
                <a:srgbClr val="C00000"/>
              </a:solidFill>
            </a:ln>
          </c:spPr>
          <c:marker>
            <c:symbol val="none"/>
          </c:marker>
          <c:cat>
            <c:strRef>
              <c:f>'World Summary'!$C$212:$T$212</c:f>
              <c:strCache>
                <c:ptCount val="18"/>
                <c:pt idx="0">
                  <c:v>2006-07</c:v>
                </c:pt>
                <c:pt idx="1">
                  <c:v>2007-08</c:v>
                </c:pt>
                <c:pt idx="2">
                  <c:v>2008-09 </c:v>
                </c:pt>
                <c:pt idx="3">
                  <c:v>2009-10</c:v>
                </c:pt>
                <c:pt idx="4">
                  <c:v>2010-11</c:v>
                </c:pt>
                <c:pt idx="5">
                  <c:v>2011-12 </c:v>
                </c:pt>
                <c:pt idx="6">
                  <c:v>2012-13</c:v>
                </c:pt>
                <c:pt idx="7">
                  <c:v>2013-14</c:v>
                </c:pt>
                <c:pt idx="8">
                  <c:v>2014-15</c:v>
                </c:pt>
                <c:pt idx="9">
                  <c:v>2015-16</c:v>
                </c:pt>
                <c:pt idx="10">
                  <c:v>2016-17</c:v>
                </c:pt>
                <c:pt idx="11">
                  <c:v>2017-2018</c:v>
                </c:pt>
                <c:pt idx="12">
                  <c:v>2018-19</c:v>
                </c:pt>
                <c:pt idx="13">
                  <c:v>2019-20</c:v>
                </c:pt>
                <c:pt idx="14">
                  <c:v>2020-21</c:v>
                </c:pt>
                <c:pt idx="15">
                  <c:v>2021-2022</c:v>
                </c:pt>
                <c:pt idx="16">
                  <c:v>2022-2023</c:v>
                </c:pt>
                <c:pt idx="17">
                  <c:v>2023-2024</c:v>
                </c:pt>
              </c:strCache>
            </c:strRef>
          </c:cat>
          <c:val>
            <c:numRef>
              <c:f>'World Summary'!$C$216:$T$216</c:f>
              <c:numCache>
                <c:formatCode>General</c:formatCode>
                <c:ptCount val="18"/>
                <c:pt idx="0">
                  <c:v>2004071</c:v>
                </c:pt>
                <c:pt idx="1">
                  <c:v>2080000</c:v>
                </c:pt>
                <c:pt idx="2">
                  <c:v>2199381</c:v>
                </c:pt>
                <c:pt idx="3">
                  <c:v>2266936</c:v>
                </c:pt>
                <c:pt idx="4">
                  <c:v>2090000</c:v>
                </c:pt>
                <c:pt idx="5">
                  <c:v>2332000</c:v>
                </c:pt>
                <c:pt idx="6">
                  <c:v>2264000</c:v>
                </c:pt>
                <c:pt idx="7">
                  <c:v>2375000</c:v>
                </c:pt>
                <c:pt idx="8">
                  <c:v>2619000</c:v>
                </c:pt>
              </c:numCache>
            </c:numRef>
          </c:val>
          <c:smooth val="0"/>
        </c:ser>
        <c:ser>
          <c:idx val="0"/>
          <c:order val="1"/>
          <c:tx>
            <c:v>Supply Trend Continues</c:v>
          </c:tx>
          <c:spPr>
            <a:ln w="60325" cmpd="dbl">
              <a:solidFill>
                <a:srgbClr val="FF0000"/>
              </a:solidFill>
              <a:prstDash val="solid"/>
            </a:ln>
            <a:effectLst/>
          </c:spPr>
          <c:marker>
            <c:symbol val="none"/>
          </c:marker>
          <c:cat>
            <c:strRef>
              <c:f>'World Summary'!$C$212:$T$212</c:f>
              <c:strCache>
                <c:ptCount val="18"/>
                <c:pt idx="0">
                  <c:v>2006-07</c:v>
                </c:pt>
                <c:pt idx="1">
                  <c:v>2007-08</c:v>
                </c:pt>
                <c:pt idx="2">
                  <c:v>2008-09 </c:v>
                </c:pt>
                <c:pt idx="3">
                  <c:v>2009-10</c:v>
                </c:pt>
                <c:pt idx="4">
                  <c:v>2010-11</c:v>
                </c:pt>
                <c:pt idx="5">
                  <c:v>2011-12 </c:v>
                </c:pt>
                <c:pt idx="6">
                  <c:v>2012-13</c:v>
                </c:pt>
                <c:pt idx="7">
                  <c:v>2013-14</c:v>
                </c:pt>
                <c:pt idx="8">
                  <c:v>2014-15</c:v>
                </c:pt>
                <c:pt idx="9">
                  <c:v>2015-16</c:v>
                </c:pt>
                <c:pt idx="10">
                  <c:v>2016-17</c:v>
                </c:pt>
                <c:pt idx="11">
                  <c:v>2017-2018</c:v>
                </c:pt>
                <c:pt idx="12">
                  <c:v>2018-19</c:v>
                </c:pt>
                <c:pt idx="13">
                  <c:v>2019-20</c:v>
                </c:pt>
                <c:pt idx="14">
                  <c:v>2020-21</c:v>
                </c:pt>
                <c:pt idx="15">
                  <c:v>2021-2022</c:v>
                </c:pt>
                <c:pt idx="16">
                  <c:v>2022-2023</c:v>
                </c:pt>
                <c:pt idx="17">
                  <c:v>2023-2024</c:v>
                </c:pt>
              </c:strCache>
            </c:strRef>
          </c:cat>
          <c:val>
            <c:numRef>
              <c:f>'World Summary'!$C$213:$T$213</c:f>
              <c:numCache>
                <c:formatCode>General</c:formatCode>
                <c:ptCount val="18"/>
                <c:pt idx="8">
                  <c:v>2619000</c:v>
                </c:pt>
                <c:pt idx="9">
                  <c:v>2642265.8193442225</c:v>
                </c:pt>
                <c:pt idx="10">
                  <c:v>2754947.9499554224</c:v>
                </c:pt>
                <c:pt idx="11">
                  <c:v>2876233.8843637472</c:v>
                </c:pt>
                <c:pt idx="12">
                  <c:v>3006930.8038331629</c:v>
                </c:pt>
                <c:pt idx="13">
                  <c:v>3095804.3161385613</c:v>
                </c:pt>
                <c:pt idx="14">
                  <c:v>3188743.018568784</c:v>
                </c:pt>
                <c:pt idx="15">
                  <c:v>3285986.2685702541</c:v>
                </c:pt>
                <c:pt idx="16">
                  <c:v>3387791.1749746879</c:v>
                </c:pt>
                <c:pt idx="17" formatCode="0">
                  <c:v>3494434.2085511619</c:v>
                </c:pt>
              </c:numCache>
            </c:numRef>
          </c:val>
          <c:smooth val="0"/>
        </c:ser>
        <c:ser>
          <c:idx val="2"/>
          <c:order val="2"/>
          <c:tx>
            <c:v>Supply Reacts to Prices</c:v>
          </c:tx>
          <c:spPr>
            <a:ln w="63500">
              <a:solidFill>
                <a:srgbClr val="FF0000"/>
              </a:solidFill>
              <a:prstDash val="sysDash"/>
            </a:ln>
          </c:spPr>
          <c:marker>
            <c:symbol val="none"/>
          </c:marker>
          <c:dLbls>
            <c:dLbl>
              <c:idx val="8"/>
              <c:delete val="1"/>
              <c:extLst>
                <c:ext xmlns:c15="http://schemas.microsoft.com/office/drawing/2012/chart" uri="{CE6537A1-D6FC-4f65-9D91-7224C49458BB}"/>
              </c:extLst>
            </c:dLbl>
            <c:dLbl>
              <c:idx val="9"/>
              <c:delete val="1"/>
              <c:extLst>
                <c:ext xmlns:c15="http://schemas.microsoft.com/office/drawing/2012/chart" uri="{CE6537A1-D6FC-4f65-9D91-7224C49458BB}"/>
              </c:extLst>
            </c:dLbl>
            <c:dLbl>
              <c:idx val="10"/>
              <c:delete val="1"/>
              <c:extLst>
                <c:ext xmlns:c15="http://schemas.microsoft.com/office/drawing/2012/chart" uri="{CE6537A1-D6FC-4f65-9D91-7224C49458BB}"/>
              </c:extLst>
            </c:dLbl>
            <c:dLbl>
              <c:idx val="11"/>
              <c:delete val="1"/>
              <c:extLst>
                <c:ext xmlns:c15="http://schemas.microsoft.com/office/drawing/2012/chart" uri="{CE6537A1-D6FC-4f65-9D91-7224C49458BB}"/>
              </c:extLst>
            </c:dLbl>
            <c:dLbl>
              <c:idx val="12"/>
              <c:delete val="1"/>
              <c:extLst>
                <c:ext xmlns:c15="http://schemas.microsoft.com/office/drawing/2012/chart" uri="{CE6537A1-D6FC-4f65-9D91-7224C49458BB}"/>
              </c:extLst>
            </c:dLbl>
            <c:dLbl>
              <c:idx val="13"/>
              <c:delete val="1"/>
              <c:extLst>
                <c:ext xmlns:c15="http://schemas.microsoft.com/office/drawing/2012/chart" uri="{CE6537A1-D6FC-4f65-9D91-7224C49458BB}"/>
              </c:extLst>
            </c:dLbl>
            <c:dLbl>
              <c:idx val="14"/>
              <c:delete val="1"/>
              <c:extLst>
                <c:ext xmlns:c15="http://schemas.microsoft.com/office/drawing/2012/chart" uri="{CE6537A1-D6FC-4f65-9D91-7224C49458BB}"/>
              </c:extLst>
            </c:dLbl>
            <c:dLbl>
              <c:idx val="15"/>
              <c:delete val="1"/>
              <c:extLst>
                <c:ext xmlns:c15="http://schemas.microsoft.com/office/drawing/2012/chart" uri="{CE6537A1-D6FC-4f65-9D91-7224C49458BB}"/>
              </c:extLst>
            </c:dLbl>
            <c:dLbl>
              <c:idx val="16"/>
              <c:delete val="1"/>
              <c:extLst>
                <c:ext xmlns:c15="http://schemas.microsoft.com/office/drawing/2012/chart" uri="{CE6537A1-D6FC-4f65-9D91-7224C49458BB}"/>
              </c:extLst>
            </c:dLbl>
            <c:dLbl>
              <c:idx val="17"/>
              <c:delete val="1"/>
              <c:extLst>
                <c:ext xmlns:c15="http://schemas.microsoft.com/office/drawing/2012/chart" uri="{CE6537A1-D6FC-4f65-9D91-7224C49458BB}"/>
              </c:extLst>
            </c:dLbl>
            <c:spPr>
              <a:noFill/>
              <a:ln>
                <a:noFill/>
              </a:ln>
              <a:effectLst/>
            </c:spPr>
            <c:txPr>
              <a:bodyPr/>
              <a:lstStyle/>
              <a:p>
                <a:pPr>
                  <a:defRPr sz="1000" b="1" i="0" u="none" strike="noStrike" baseline="0">
                    <a:solidFill>
                      <a:srgbClr val="000000"/>
                    </a:solidFill>
                    <a:latin typeface="Calibri"/>
                    <a:ea typeface="Calibri"/>
                    <a:cs typeface="Calibri"/>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'World Summary'!$C$212:$T$212</c:f>
              <c:strCache>
                <c:ptCount val="18"/>
                <c:pt idx="0">
                  <c:v>2006-07</c:v>
                </c:pt>
                <c:pt idx="1">
                  <c:v>2007-08</c:v>
                </c:pt>
                <c:pt idx="2">
                  <c:v>2008-09 </c:v>
                </c:pt>
                <c:pt idx="3">
                  <c:v>2009-10</c:v>
                </c:pt>
                <c:pt idx="4">
                  <c:v>2010-11</c:v>
                </c:pt>
                <c:pt idx="5">
                  <c:v>2011-12 </c:v>
                </c:pt>
                <c:pt idx="6">
                  <c:v>2012-13</c:v>
                </c:pt>
                <c:pt idx="7">
                  <c:v>2013-14</c:v>
                </c:pt>
                <c:pt idx="8">
                  <c:v>2014-15</c:v>
                </c:pt>
                <c:pt idx="9">
                  <c:v>2015-16</c:v>
                </c:pt>
                <c:pt idx="10">
                  <c:v>2016-17</c:v>
                </c:pt>
                <c:pt idx="11">
                  <c:v>2017-2018</c:v>
                </c:pt>
                <c:pt idx="12">
                  <c:v>2018-19</c:v>
                </c:pt>
                <c:pt idx="13">
                  <c:v>2019-20</c:v>
                </c:pt>
                <c:pt idx="14">
                  <c:v>2020-21</c:v>
                </c:pt>
                <c:pt idx="15">
                  <c:v>2021-2022</c:v>
                </c:pt>
                <c:pt idx="16">
                  <c:v>2022-2023</c:v>
                </c:pt>
                <c:pt idx="17">
                  <c:v>2023-2024</c:v>
                </c:pt>
              </c:strCache>
            </c:strRef>
          </c:cat>
          <c:val>
            <c:numRef>
              <c:f>'World Summary'!$C$215:$T$215</c:f>
              <c:numCache>
                <c:formatCode>General</c:formatCode>
                <c:ptCount val="18"/>
                <c:pt idx="8" formatCode="0">
                  <c:v>2619000</c:v>
                </c:pt>
                <c:pt idx="9" formatCode="0">
                  <c:v>2719526.239344222</c:v>
                </c:pt>
                <c:pt idx="10" formatCode="0">
                  <c:v>2883073.8578354227</c:v>
                </c:pt>
                <c:pt idx="11" formatCode="0">
                  <c:v>3062522.3965620673</c:v>
                </c:pt>
                <c:pt idx="12" formatCode="0">
                  <c:v>3259877.3643310918</c:v>
                </c:pt>
                <c:pt idx="13" formatCode="0">
                  <c:v>3395289.7526055407</c:v>
                </c:pt>
                <c:pt idx="14" formatCode="0">
                  <c:v>3729000.0402921978</c:v>
                </c:pt>
                <c:pt idx="15" formatCode="0">
                  <c:v>3881980.249714369</c:v>
                </c:pt>
                <c:pt idx="16" formatCode="0">
                  <c:v>4043231.3343238523</c:v>
                </c:pt>
                <c:pt idx="17" formatCode="0">
                  <c:v>4213257.190976792</c:v>
                </c:pt>
              </c:numCache>
            </c:numRef>
          </c:val>
          <c:smooth val="0"/>
        </c:ser>
        <c:dLbls>
          <c:showLegendKey val="0"/>
          <c:showVal val="0"/>
          <c:showCatName val="0"/>
          <c:showSerName val="0"/>
          <c:showPercent val="0"/>
          <c:showBubbleSize val="0"/>
        </c:dLbls>
        <c:smooth val="0"/>
        <c:axId val="238488512"/>
        <c:axId val="238483416"/>
      </c:lineChart>
      <c:catAx>
        <c:axId val="238488512"/>
        <c:scaling>
          <c:orientation val="minMax"/>
        </c:scaling>
        <c:delete val="0"/>
        <c:axPos val="b"/>
        <c:numFmt formatCode="General" sourceLinked="1"/>
        <c:majorTickMark val="out"/>
        <c:minorTickMark val="none"/>
        <c:tickLblPos val="nextTo"/>
        <c:txPr>
          <a:bodyPr rot="-2700000" vert="horz"/>
          <a:lstStyle/>
          <a:p>
            <a:pPr>
              <a:defRPr sz="1100" b="1" i="0" u="none" strike="noStrike" baseline="0">
                <a:solidFill>
                  <a:srgbClr val="000000"/>
                </a:solidFill>
                <a:latin typeface="Calibri"/>
                <a:ea typeface="Calibri"/>
                <a:cs typeface="Calibri"/>
              </a:defRPr>
            </a:pPr>
            <a:endParaRPr lang="en-US"/>
          </a:p>
        </c:txPr>
        <c:crossAx val="238483416"/>
        <c:crosses val="autoZero"/>
        <c:auto val="1"/>
        <c:lblAlgn val="ctr"/>
        <c:lblOffset val="100"/>
        <c:noMultiLvlLbl val="0"/>
      </c:catAx>
      <c:valAx>
        <c:axId val="238483416"/>
        <c:scaling>
          <c:orientation val="minMax"/>
          <c:min val="500000"/>
        </c:scaling>
        <c:delete val="0"/>
        <c:axPos val="l"/>
        <c:majorGridlines>
          <c:spPr>
            <a:ln>
              <a:noFill/>
            </a:ln>
          </c:spPr>
        </c:majorGridlines>
        <c:numFmt formatCode="General" sourceLinked="1"/>
        <c:majorTickMark val="out"/>
        <c:minorTickMark val="none"/>
        <c:tickLblPos val="nextTo"/>
        <c:txPr>
          <a:bodyPr rot="0" vert="horz"/>
          <a:lstStyle/>
          <a:p>
            <a:pPr>
              <a:defRPr sz="1100" b="1" i="0" u="none" strike="noStrike" baseline="0">
                <a:solidFill>
                  <a:srgbClr val="000000"/>
                </a:solidFill>
                <a:latin typeface="Calibri"/>
                <a:ea typeface="Calibri"/>
                <a:cs typeface="Calibri"/>
              </a:defRPr>
            </a:pPr>
            <a:endParaRPr lang="en-US"/>
          </a:p>
        </c:txPr>
        <c:crossAx val="238488512"/>
        <c:crosses val="autoZero"/>
        <c:crossBetween val="between"/>
      </c:valAx>
    </c:plotArea>
    <c:legend>
      <c:legendPos val="r"/>
      <c:legendEntry>
        <c:idx val="0"/>
        <c:txPr>
          <a:bodyPr/>
          <a:lstStyle/>
          <a:p>
            <a:pPr>
              <a:defRPr sz="1600" b="1" i="0" u="none" strike="noStrike" baseline="0">
                <a:solidFill>
                  <a:srgbClr val="000000"/>
                </a:solidFill>
                <a:latin typeface="Calibri"/>
                <a:ea typeface="Calibri"/>
                <a:cs typeface="Calibri"/>
              </a:defRPr>
            </a:pPr>
            <a:endParaRPr lang="en-US"/>
          </a:p>
        </c:txPr>
      </c:legendEntry>
      <c:legendEntry>
        <c:idx val="1"/>
        <c:txPr>
          <a:bodyPr/>
          <a:lstStyle/>
          <a:p>
            <a:pPr>
              <a:defRPr sz="1600" b="1" i="0" u="none" strike="noStrike" baseline="0">
                <a:solidFill>
                  <a:srgbClr val="000000"/>
                </a:solidFill>
                <a:latin typeface="Calibri"/>
                <a:ea typeface="Calibri"/>
                <a:cs typeface="Calibri"/>
              </a:defRPr>
            </a:pPr>
            <a:endParaRPr lang="en-US"/>
          </a:p>
        </c:txPr>
      </c:legendEntry>
      <c:legendEntry>
        <c:idx val="2"/>
        <c:txPr>
          <a:bodyPr/>
          <a:lstStyle/>
          <a:p>
            <a:pPr>
              <a:defRPr sz="1600" b="1" i="0" u="none" strike="noStrike" baseline="0">
                <a:solidFill>
                  <a:srgbClr val="000000"/>
                </a:solidFill>
                <a:latin typeface="Calibri"/>
                <a:ea typeface="Calibri"/>
                <a:cs typeface="Calibri"/>
              </a:defRPr>
            </a:pPr>
            <a:endParaRPr lang="en-US"/>
          </a:p>
        </c:txPr>
      </c:legendEntry>
      <c:layout>
        <c:manualLayout>
          <c:xMode val="edge"/>
          <c:yMode val="edge"/>
          <c:x val="0.6578465539029843"/>
          <c:y val="0.50112802091184627"/>
          <c:w val="0.32183702731602992"/>
          <c:h val="0.31438972368779766"/>
        </c:manualLayout>
      </c:layout>
      <c:overlay val="0"/>
      <c:spPr>
        <a:ln>
          <a:noFill/>
        </a:ln>
      </c:spPr>
      <c:txPr>
        <a:bodyPr/>
        <a:lstStyle/>
        <a:p>
          <a:pPr>
            <a:defRPr sz="1600" b="0" i="0" u="none" strike="noStrike" baseline="0">
              <a:solidFill>
                <a:srgbClr val="000000"/>
              </a:solidFill>
              <a:latin typeface="Calibri"/>
              <a:ea typeface="Calibri"/>
              <a:cs typeface="Calibri"/>
            </a:defRPr>
          </a:pPr>
          <a:endParaRPr lang="en-US"/>
        </a:p>
      </c:txPr>
    </c:legend>
    <c:plotVisOnly val="1"/>
    <c:dispBlanksAs val="gap"/>
    <c:showDLblsOverMax val="0"/>
  </c:chart>
  <c:spPr>
    <a:solidFill>
      <a:srgbClr val="FFFFFF"/>
    </a:solidFill>
  </c:spPr>
  <c:txPr>
    <a:bodyPr/>
    <a:lstStyle/>
    <a:p>
      <a:pPr>
        <a:defRPr sz="1000" b="0" i="0" u="none" strike="noStrike" baseline="0">
          <a:solidFill>
            <a:srgbClr val="000000"/>
          </a:solidFill>
          <a:latin typeface="Calibri"/>
          <a:ea typeface="Calibri"/>
          <a:cs typeface="Calibri"/>
        </a:defRPr>
      </a:pPr>
      <a:endParaRPr lang="en-US"/>
    </a:p>
  </c:txPr>
  <c:externalData r:id="rId2">
    <c:autoUpdate val="0"/>
  </c:externalData>
  <c:userShapes r:id="rId3"/>
</c:chartSpace>
</file>

<file path=ppt/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060731991834353"/>
          <c:y val="3.9418988829437875E-2"/>
          <c:w val="0.87630626032857006"/>
          <c:h val="0.81419632118286644"/>
        </c:manualLayout>
      </c:layout>
      <c:lineChart>
        <c:grouping val="standard"/>
        <c:varyColors val="0"/>
        <c:ser>
          <c:idx val="3"/>
          <c:order val="0"/>
          <c:tx>
            <c:v>Supply Actual</c:v>
          </c:tx>
          <c:spPr>
            <a:ln w="38100">
              <a:solidFill>
                <a:srgbClr val="C00000"/>
              </a:solidFill>
            </a:ln>
          </c:spPr>
          <c:marker>
            <c:symbol val="none"/>
          </c:marker>
          <c:cat>
            <c:strRef>
              <c:f>'World Summary'!$C$212:$T$212</c:f>
              <c:strCache>
                <c:ptCount val="18"/>
                <c:pt idx="0">
                  <c:v>2006-07</c:v>
                </c:pt>
                <c:pt idx="1">
                  <c:v>2007-08</c:v>
                </c:pt>
                <c:pt idx="2">
                  <c:v>2008-09 </c:v>
                </c:pt>
                <c:pt idx="3">
                  <c:v>2009-10</c:v>
                </c:pt>
                <c:pt idx="4">
                  <c:v>2010-11</c:v>
                </c:pt>
                <c:pt idx="5">
                  <c:v>2011-12 </c:v>
                </c:pt>
                <c:pt idx="6">
                  <c:v>2012-13</c:v>
                </c:pt>
                <c:pt idx="7">
                  <c:v>2013-14</c:v>
                </c:pt>
                <c:pt idx="8">
                  <c:v>2014-15</c:v>
                </c:pt>
                <c:pt idx="9">
                  <c:v>2015-16</c:v>
                </c:pt>
                <c:pt idx="10">
                  <c:v>2016-17</c:v>
                </c:pt>
                <c:pt idx="11">
                  <c:v>2017-2018</c:v>
                </c:pt>
                <c:pt idx="12">
                  <c:v>2018-19</c:v>
                </c:pt>
                <c:pt idx="13">
                  <c:v>2019-20</c:v>
                </c:pt>
                <c:pt idx="14">
                  <c:v>2020-21</c:v>
                </c:pt>
                <c:pt idx="15">
                  <c:v>2021-2022</c:v>
                </c:pt>
                <c:pt idx="16">
                  <c:v>2022-2023</c:v>
                </c:pt>
                <c:pt idx="17">
                  <c:v>2023-2024</c:v>
                </c:pt>
              </c:strCache>
            </c:strRef>
          </c:cat>
          <c:val>
            <c:numRef>
              <c:f>'World Summary'!$C$216:$T$216</c:f>
              <c:numCache>
                <c:formatCode>General</c:formatCode>
                <c:ptCount val="18"/>
                <c:pt idx="0">
                  <c:v>2004071</c:v>
                </c:pt>
                <c:pt idx="1">
                  <c:v>2080000</c:v>
                </c:pt>
                <c:pt idx="2">
                  <c:v>2199381</c:v>
                </c:pt>
                <c:pt idx="3">
                  <c:v>2266936</c:v>
                </c:pt>
                <c:pt idx="4">
                  <c:v>2090000</c:v>
                </c:pt>
                <c:pt idx="5">
                  <c:v>2332000</c:v>
                </c:pt>
                <c:pt idx="6">
                  <c:v>2264000</c:v>
                </c:pt>
                <c:pt idx="7">
                  <c:v>2375000</c:v>
                </c:pt>
                <c:pt idx="8">
                  <c:v>2619000</c:v>
                </c:pt>
              </c:numCache>
            </c:numRef>
          </c:val>
          <c:smooth val="0"/>
        </c:ser>
        <c:ser>
          <c:idx val="0"/>
          <c:order val="1"/>
          <c:tx>
            <c:v>Supply Trend Continues</c:v>
          </c:tx>
          <c:spPr>
            <a:ln w="44450" cmpd="dbl">
              <a:solidFill>
                <a:srgbClr val="FF0000"/>
              </a:solidFill>
              <a:prstDash val="solid"/>
            </a:ln>
            <a:effectLst/>
          </c:spPr>
          <c:marker>
            <c:symbol val="none"/>
          </c:marker>
          <c:cat>
            <c:strRef>
              <c:f>'World Summary'!$C$212:$T$212</c:f>
              <c:strCache>
                <c:ptCount val="18"/>
                <c:pt idx="0">
                  <c:v>2006-07</c:v>
                </c:pt>
                <c:pt idx="1">
                  <c:v>2007-08</c:v>
                </c:pt>
                <c:pt idx="2">
                  <c:v>2008-09 </c:v>
                </c:pt>
                <c:pt idx="3">
                  <c:v>2009-10</c:v>
                </c:pt>
                <c:pt idx="4">
                  <c:v>2010-11</c:v>
                </c:pt>
                <c:pt idx="5">
                  <c:v>2011-12 </c:v>
                </c:pt>
                <c:pt idx="6">
                  <c:v>2012-13</c:v>
                </c:pt>
                <c:pt idx="7">
                  <c:v>2013-14</c:v>
                </c:pt>
                <c:pt idx="8">
                  <c:v>2014-15</c:v>
                </c:pt>
                <c:pt idx="9">
                  <c:v>2015-16</c:v>
                </c:pt>
                <c:pt idx="10">
                  <c:v>2016-17</c:v>
                </c:pt>
                <c:pt idx="11">
                  <c:v>2017-2018</c:v>
                </c:pt>
                <c:pt idx="12">
                  <c:v>2018-19</c:v>
                </c:pt>
                <c:pt idx="13">
                  <c:v>2019-20</c:v>
                </c:pt>
                <c:pt idx="14">
                  <c:v>2020-21</c:v>
                </c:pt>
                <c:pt idx="15">
                  <c:v>2021-2022</c:v>
                </c:pt>
                <c:pt idx="16">
                  <c:v>2022-2023</c:v>
                </c:pt>
                <c:pt idx="17">
                  <c:v>2023-2024</c:v>
                </c:pt>
              </c:strCache>
            </c:strRef>
          </c:cat>
          <c:val>
            <c:numRef>
              <c:f>'World Summary'!$C$213:$T$213</c:f>
              <c:numCache>
                <c:formatCode>General</c:formatCode>
                <c:ptCount val="18"/>
                <c:pt idx="8">
                  <c:v>2619000</c:v>
                </c:pt>
                <c:pt idx="9">
                  <c:v>2642265.8193442225</c:v>
                </c:pt>
                <c:pt idx="10">
                  <c:v>2754947.9499554224</c:v>
                </c:pt>
                <c:pt idx="11">
                  <c:v>2876233.8843637472</c:v>
                </c:pt>
                <c:pt idx="12">
                  <c:v>3006930.8038331629</c:v>
                </c:pt>
                <c:pt idx="13">
                  <c:v>3095804.3161385613</c:v>
                </c:pt>
                <c:pt idx="14">
                  <c:v>3188743.018568784</c:v>
                </c:pt>
                <c:pt idx="15">
                  <c:v>3285986.2685702541</c:v>
                </c:pt>
                <c:pt idx="16">
                  <c:v>3387791.1749746879</c:v>
                </c:pt>
                <c:pt idx="17" formatCode="0">
                  <c:v>3494434.2085511619</c:v>
                </c:pt>
              </c:numCache>
            </c:numRef>
          </c:val>
          <c:smooth val="0"/>
        </c:ser>
        <c:ser>
          <c:idx val="2"/>
          <c:order val="2"/>
          <c:tx>
            <c:v>Supply Reacts to Prices</c:v>
          </c:tx>
          <c:spPr>
            <a:ln>
              <a:solidFill>
                <a:srgbClr val="FF0000"/>
              </a:solidFill>
              <a:prstDash val="sysDash"/>
            </a:ln>
          </c:spPr>
          <c:marker>
            <c:symbol val="none"/>
          </c:marker>
          <c:dLbls>
            <c:dLbl>
              <c:idx val="8"/>
              <c:delete val="1"/>
              <c:extLst>
                <c:ext xmlns:c15="http://schemas.microsoft.com/office/drawing/2012/chart" uri="{CE6537A1-D6FC-4f65-9D91-7224C49458BB}"/>
              </c:extLst>
            </c:dLbl>
            <c:dLbl>
              <c:idx val="9"/>
              <c:delete val="1"/>
              <c:extLst>
                <c:ext xmlns:c15="http://schemas.microsoft.com/office/drawing/2012/chart" uri="{CE6537A1-D6FC-4f65-9D91-7224C49458BB}"/>
              </c:extLst>
            </c:dLbl>
            <c:dLbl>
              <c:idx val="10"/>
              <c:delete val="1"/>
              <c:extLst>
                <c:ext xmlns:c15="http://schemas.microsoft.com/office/drawing/2012/chart" uri="{CE6537A1-D6FC-4f65-9D91-7224C49458BB}"/>
              </c:extLst>
            </c:dLbl>
            <c:dLbl>
              <c:idx val="11"/>
              <c:delete val="1"/>
              <c:extLst>
                <c:ext xmlns:c15="http://schemas.microsoft.com/office/drawing/2012/chart" uri="{CE6537A1-D6FC-4f65-9D91-7224C49458BB}"/>
              </c:extLst>
            </c:dLbl>
            <c:dLbl>
              <c:idx val="12"/>
              <c:delete val="1"/>
              <c:extLst>
                <c:ext xmlns:c15="http://schemas.microsoft.com/office/drawing/2012/chart" uri="{CE6537A1-D6FC-4f65-9D91-7224C49458BB}"/>
              </c:extLst>
            </c:dLbl>
            <c:dLbl>
              <c:idx val="13"/>
              <c:delete val="1"/>
              <c:extLst>
                <c:ext xmlns:c15="http://schemas.microsoft.com/office/drawing/2012/chart" uri="{CE6537A1-D6FC-4f65-9D91-7224C49458BB}"/>
              </c:extLst>
            </c:dLbl>
            <c:dLbl>
              <c:idx val="14"/>
              <c:delete val="1"/>
              <c:extLst>
                <c:ext xmlns:c15="http://schemas.microsoft.com/office/drawing/2012/chart" uri="{CE6537A1-D6FC-4f65-9D91-7224C49458BB}"/>
              </c:extLst>
            </c:dLbl>
            <c:dLbl>
              <c:idx val="15"/>
              <c:delete val="1"/>
              <c:extLst>
                <c:ext xmlns:c15="http://schemas.microsoft.com/office/drawing/2012/chart" uri="{CE6537A1-D6FC-4f65-9D91-7224C49458BB}"/>
              </c:extLst>
            </c:dLbl>
            <c:dLbl>
              <c:idx val="16"/>
              <c:delete val="1"/>
              <c:extLst>
                <c:ext xmlns:c15="http://schemas.microsoft.com/office/drawing/2012/chart" uri="{CE6537A1-D6FC-4f65-9D91-7224C49458BB}"/>
              </c:extLst>
            </c:dLbl>
            <c:dLbl>
              <c:idx val="17"/>
              <c:delete val="1"/>
              <c:extLst>
                <c:ext xmlns:c15="http://schemas.microsoft.com/office/drawing/2012/chart" uri="{CE6537A1-D6FC-4f65-9D91-7224C49458BB}"/>
              </c:extLst>
            </c:dLbl>
            <c:spPr>
              <a:noFill/>
              <a:ln>
                <a:noFill/>
              </a:ln>
              <a:effectLst/>
            </c:spPr>
            <c:txPr>
              <a:bodyPr/>
              <a:lstStyle/>
              <a:p>
                <a:pPr>
                  <a:defRPr sz="1000" b="1" i="0" u="none" strike="noStrike" baseline="0">
                    <a:solidFill>
                      <a:srgbClr val="000000"/>
                    </a:solidFill>
                    <a:latin typeface="Calibri"/>
                    <a:ea typeface="Calibri"/>
                    <a:cs typeface="Calibri"/>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'World Summary'!$C$212:$T$212</c:f>
              <c:strCache>
                <c:ptCount val="18"/>
                <c:pt idx="0">
                  <c:v>2006-07</c:v>
                </c:pt>
                <c:pt idx="1">
                  <c:v>2007-08</c:v>
                </c:pt>
                <c:pt idx="2">
                  <c:v>2008-09 </c:v>
                </c:pt>
                <c:pt idx="3">
                  <c:v>2009-10</c:v>
                </c:pt>
                <c:pt idx="4">
                  <c:v>2010-11</c:v>
                </c:pt>
                <c:pt idx="5">
                  <c:v>2011-12 </c:v>
                </c:pt>
                <c:pt idx="6">
                  <c:v>2012-13</c:v>
                </c:pt>
                <c:pt idx="7">
                  <c:v>2013-14</c:v>
                </c:pt>
                <c:pt idx="8">
                  <c:v>2014-15</c:v>
                </c:pt>
                <c:pt idx="9">
                  <c:v>2015-16</c:v>
                </c:pt>
                <c:pt idx="10">
                  <c:v>2016-17</c:v>
                </c:pt>
                <c:pt idx="11">
                  <c:v>2017-2018</c:v>
                </c:pt>
                <c:pt idx="12">
                  <c:v>2018-19</c:v>
                </c:pt>
                <c:pt idx="13">
                  <c:v>2019-20</c:v>
                </c:pt>
                <c:pt idx="14">
                  <c:v>2020-21</c:v>
                </c:pt>
                <c:pt idx="15">
                  <c:v>2021-2022</c:v>
                </c:pt>
                <c:pt idx="16">
                  <c:v>2022-2023</c:v>
                </c:pt>
                <c:pt idx="17">
                  <c:v>2023-2024</c:v>
                </c:pt>
              </c:strCache>
            </c:strRef>
          </c:cat>
          <c:val>
            <c:numRef>
              <c:f>'World Summary'!$C$215:$T$215</c:f>
              <c:numCache>
                <c:formatCode>General</c:formatCode>
                <c:ptCount val="18"/>
                <c:pt idx="8" formatCode="0">
                  <c:v>2619000</c:v>
                </c:pt>
                <c:pt idx="9" formatCode="0">
                  <c:v>2719526.239344222</c:v>
                </c:pt>
                <c:pt idx="10" formatCode="0">
                  <c:v>2883073.8578354227</c:v>
                </c:pt>
                <c:pt idx="11" formatCode="0">
                  <c:v>3062522.3965620673</c:v>
                </c:pt>
                <c:pt idx="12" formatCode="0">
                  <c:v>3259877.3643310918</c:v>
                </c:pt>
                <c:pt idx="13" formatCode="0">
                  <c:v>3395289.7526055407</c:v>
                </c:pt>
                <c:pt idx="14" formatCode="0">
                  <c:v>3729000.0402921978</c:v>
                </c:pt>
                <c:pt idx="15" formatCode="0">
                  <c:v>3881980.249714369</c:v>
                </c:pt>
                <c:pt idx="16" formatCode="0">
                  <c:v>4043231.3343238523</c:v>
                </c:pt>
                <c:pt idx="17" formatCode="0">
                  <c:v>4213257.190976792</c:v>
                </c:pt>
              </c:numCache>
            </c:numRef>
          </c:val>
          <c:smooth val="0"/>
        </c:ser>
        <c:ser>
          <c:idx val="1"/>
          <c:order val="3"/>
          <c:tx>
            <c:v>Demand Actual</c:v>
          </c:tx>
          <c:spPr>
            <a:ln w="44450">
              <a:solidFill>
                <a:schemeClr val="accent1"/>
              </a:solidFill>
            </a:ln>
          </c:spPr>
          <c:marker>
            <c:symbol val="none"/>
          </c:marker>
          <c:cat>
            <c:strRef>
              <c:f>'World Summary'!$C$212:$T$212</c:f>
              <c:strCache>
                <c:ptCount val="18"/>
                <c:pt idx="0">
                  <c:v>2006-07</c:v>
                </c:pt>
                <c:pt idx="1">
                  <c:v>2007-08</c:v>
                </c:pt>
                <c:pt idx="2">
                  <c:v>2008-09 </c:v>
                </c:pt>
                <c:pt idx="3">
                  <c:v>2009-10</c:v>
                </c:pt>
                <c:pt idx="4">
                  <c:v>2010-11</c:v>
                </c:pt>
                <c:pt idx="5">
                  <c:v>2011-12 </c:v>
                </c:pt>
                <c:pt idx="6">
                  <c:v>2012-13</c:v>
                </c:pt>
                <c:pt idx="7">
                  <c:v>2013-14</c:v>
                </c:pt>
                <c:pt idx="8">
                  <c:v>2014-15</c:v>
                </c:pt>
                <c:pt idx="9">
                  <c:v>2015-16</c:v>
                </c:pt>
                <c:pt idx="10">
                  <c:v>2016-17</c:v>
                </c:pt>
                <c:pt idx="11">
                  <c:v>2017-2018</c:v>
                </c:pt>
                <c:pt idx="12">
                  <c:v>2018-19</c:v>
                </c:pt>
                <c:pt idx="13">
                  <c:v>2019-20</c:v>
                </c:pt>
                <c:pt idx="14">
                  <c:v>2020-21</c:v>
                </c:pt>
                <c:pt idx="15">
                  <c:v>2021-2022</c:v>
                </c:pt>
                <c:pt idx="16">
                  <c:v>2022-2023</c:v>
                </c:pt>
                <c:pt idx="17">
                  <c:v>2023-2024</c:v>
                </c:pt>
              </c:strCache>
            </c:strRef>
          </c:cat>
          <c:val>
            <c:numRef>
              <c:f>'World Summary'!$C$217:$K$217</c:f>
              <c:numCache>
                <c:formatCode>General</c:formatCode>
                <c:ptCount val="9"/>
                <c:pt idx="0">
                  <c:v>1653839.9999999998</c:v>
                </c:pt>
                <c:pt idx="1">
                  <c:v>1873279.1666666667</c:v>
                </c:pt>
                <c:pt idx="2">
                  <c:v>1920969.9999999998</c:v>
                </c:pt>
                <c:pt idx="3">
                  <c:v>2069420</c:v>
                </c:pt>
                <c:pt idx="4">
                  <c:v>2037180.8333333335</c:v>
                </c:pt>
                <c:pt idx="5">
                  <c:v>2016088.45</c:v>
                </c:pt>
                <c:pt idx="6">
                  <c:v>2270770.833333333</c:v>
                </c:pt>
                <c:pt idx="7">
                  <c:v>2503579.166666667</c:v>
                </c:pt>
                <c:pt idx="8">
                  <c:v>2530499</c:v>
                </c:pt>
              </c:numCache>
            </c:numRef>
          </c:val>
          <c:smooth val="0"/>
        </c:ser>
        <c:ser>
          <c:idx val="4"/>
          <c:order val="4"/>
          <c:tx>
            <c:v>Demand Trend Continues</c:v>
          </c:tx>
          <c:spPr>
            <a:ln w="44450" cmpd="dbl">
              <a:solidFill>
                <a:schemeClr val="accent1">
                  <a:lumMod val="50000"/>
                </a:schemeClr>
              </a:solidFill>
            </a:ln>
          </c:spPr>
          <c:marker>
            <c:symbol val="none"/>
          </c:marker>
          <c:cat>
            <c:strRef>
              <c:f>'World Summary'!$C$212:$T$212</c:f>
              <c:strCache>
                <c:ptCount val="18"/>
                <c:pt idx="0">
                  <c:v>2006-07</c:v>
                </c:pt>
                <c:pt idx="1">
                  <c:v>2007-08</c:v>
                </c:pt>
                <c:pt idx="2">
                  <c:v>2008-09 </c:v>
                </c:pt>
                <c:pt idx="3">
                  <c:v>2009-10</c:v>
                </c:pt>
                <c:pt idx="4">
                  <c:v>2010-11</c:v>
                </c:pt>
                <c:pt idx="5">
                  <c:v>2011-12 </c:v>
                </c:pt>
                <c:pt idx="6">
                  <c:v>2012-13</c:v>
                </c:pt>
                <c:pt idx="7">
                  <c:v>2013-14</c:v>
                </c:pt>
                <c:pt idx="8">
                  <c:v>2014-15</c:v>
                </c:pt>
                <c:pt idx="9">
                  <c:v>2015-16</c:v>
                </c:pt>
                <c:pt idx="10">
                  <c:v>2016-17</c:v>
                </c:pt>
                <c:pt idx="11">
                  <c:v>2017-2018</c:v>
                </c:pt>
                <c:pt idx="12">
                  <c:v>2018-19</c:v>
                </c:pt>
                <c:pt idx="13">
                  <c:v>2019-20</c:v>
                </c:pt>
                <c:pt idx="14">
                  <c:v>2020-21</c:v>
                </c:pt>
                <c:pt idx="15">
                  <c:v>2021-2022</c:v>
                </c:pt>
                <c:pt idx="16">
                  <c:v>2022-2023</c:v>
                </c:pt>
                <c:pt idx="17">
                  <c:v>2023-2024</c:v>
                </c:pt>
              </c:strCache>
            </c:strRef>
          </c:cat>
          <c:val>
            <c:numRef>
              <c:f>'World Summary'!$C$219:$T$219</c:f>
              <c:numCache>
                <c:formatCode>General</c:formatCode>
                <c:ptCount val="18"/>
                <c:pt idx="8">
                  <c:v>2530499.3200000003</c:v>
                </c:pt>
                <c:pt idx="9">
                  <c:v>2659720.7259999998</c:v>
                </c:pt>
                <c:pt idx="10">
                  <c:v>2797221.0244280002</c:v>
                </c:pt>
                <c:pt idx="11">
                  <c:v>2940149.1861965205</c:v>
                </c:pt>
                <c:pt idx="12">
                  <c:v>3092285.7859591134</c:v>
                </c:pt>
                <c:pt idx="13">
                  <c:v>3250573.9785793535</c:v>
                </c:pt>
                <c:pt idx="14">
                  <c:v>3415366.1564906104</c:v>
                </c:pt>
                <c:pt idx="15">
                  <c:v>3587162.4209832489</c:v>
                </c:pt>
                <c:pt idx="16">
                  <c:v>3770586.3210543166</c:v>
                </c:pt>
                <c:pt idx="17">
                  <c:v>3966524.9600337818</c:v>
                </c:pt>
              </c:numCache>
            </c:numRef>
          </c:val>
          <c:smooth val="0"/>
        </c:ser>
        <c:ser>
          <c:idx val="5"/>
          <c:order val="5"/>
          <c:tx>
            <c:v>Demand aggressive</c:v>
          </c:tx>
          <c:spPr>
            <a:ln w="44450">
              <a:solidFill>
                <a:schemeClr val="accent1">
                  <a:lumMod val="50000"/>
                </a:schemeClr>
              </a:solidFill>
              <a:prstDash val="sysDash"/>
            </a:ln>
          </c:spPr>
          <c:marker>
            <c:symbol val="none"/>
          </c:marker>
          <c:val>
            <c:numRef>
              <c:f>'World Summary'!$C$218:$T$218</c:f>
              <c:numCache>
                <c:formatCode>General</c:formatCode>
                <c:ptCount val="18"/>
                <c:pt idx="8">
                  <c:v>2594013.5200000005</c:v>
                </c:pt>
                <c:pt idx="9">
                  <c:v>2805751.3904000004</c:v>
                </c:pt>
                <c:pt idx="10">
                  <c:v>3041456.7426880007</c:v>
                </c:pt>
                <c:pt idx="11">
                  <c:v>3289945.4960691202</c:v>
                </c:pt>
                <c:pt idx="12">
                  <c:v>3564572.2381030731</c:v>
                </c:pt>
                <c:pt idx="13">
                  <c:v>3840330.0439448785</c:v>
                </c:pt>
                <c:pt idx="14">
                  <c:v>4129110.8918937314</c:v>
                </c:pt>
                <c:pt idx="15">
                  <c:v>4444650.140876987</c:v>
                </c:pt>
                <c:pt idx="16">
                  <c:v>4761741.5717196018</c:v>
                </c:pt>
                <c:pt idx="17">
                  <c:v>5105004.0590069368</c:v>
                </c:pt>
              </c:numCache>
            </c:numRef>
          </c:val>
          <c:smooth val="0"/>
        </c:ser>
        <c:dLbls>
          <c:showLegendKey val="0"/>
          <c:showVal val="0"/>
          <c:showCatName val="0"/>
          <c:showSerName val="0"/>
          <c:showPercent val="0"/>
          <c:showBubbleSize val="0"/>
        </c:dLbls>
        <c:smooth val="0"/>
        <c:axId val="238490864"/>
        <c:axId val="238490472"/>
      </c:lineChart>
      <c:catAx>
        <c:axId val="238490864"/>
        <c:scaling>
          <c:orientation val="minMax"/>
        </c:scaling>
        <c:delete val="0"/>
        <c:axPos val="b"/>
        <c:numFmt formatCode="General" sourceLinked="1"/>
        <c:majorTickMark val="out"/>
        <c:minorTickMark val="none"/>
        <c:tickLblPos val="nextTo"/>
        <c:txPr>
          <a:bodyPr rot="-2700000" vert="horz"/>
          <a:lstStyle/>
          <a:p>
            <a:pPr>
              <a:defRPr sz="1050" b="1" i="0" u="none" strike="noStrike" baseline="0">
                <a:solidFill>
                  <a:srgbClr val="000000"/>
                </a:solidFill>
                <a:latin typeface="Calibri"/>
                <a:ea typeface="Calibri"/>
                <a:cs typeface="Calibri"/>
              </a:defRPr>
            </a:pPr>
            <a:endParaRPr lang="en-US"/>
          </a:p>
        </c:txPr>
        <c:crossAx val="238490472"/>
        <c:crosses val="autoZero"/>
        <c:auto val="1"/>
        <c:lblAlgn val="ctr"/>
        <c:lblOffset val="100"/>
        <c:noMultiLvlLbl val="0"/>
      </c:catAx>
      <c:valAx>
        <c:axId val="238490472"/>
        <c:scaling>
          <c:orientation val="minMax"/>
          <c:min val="500000"/>
        </c:scaling>
        <c:delete val="0"/>
        <c:axPos val="l"/>
        <c:majorGridlines>
          <c:spPr>
            <a:ln>
              <a:noFill/>
            </a:ln>
          </c:spPr>
        </c:majorGridlines>
        <c:numFmt formatCode="General" sourceLinked="1"/>
        <c:majorTickMark val="out"/>
        <c:minorTickMark val="none"/>
        <c:tickLblPos val="nextTo"/>
        <c:txPr>
          <a:bodyPr rot="0" vert="horz"/>
          <a:lstStyle/>
          <a:p>
            <a:pPr>
              <a:defRPr sz="1100" b="1" i="0" u="none" strike="noStrike" baseline="0">
                <a:solidFill>
                  <a:srgbClr val="000000"/>
                </a:solidFill>
                <a:latin typeface="Calibri"/>
                <a:ea typeface="Calibri"/>
                <a:cs typeface="Calibri"/>
              </a:defRPr>
            </a:pPr>
            <a:endParaRPr lang="en-US"/>
          </a:p>
        </c:txPr>
        <c:crossAx val="238490864"/>
        <c:crosses val="autoZero"/>
        <c:crossBetween val="between"/>
      </c:valAx>
    </c:plotArea>
    <c:legend>
      <c:legendPos val="r"/>
      <c:legendEntry>
        <c:idx val="0"/>
        <c:txPr>
          <a:bodyPr/>
          <a:lstStyle/>
          <a:p>
            <a:pPr>
              <a:defRPr sz="1400" b="1" i="0" u="none" strike="noStrike" baseline="0">
                <a:solidFill>
                  <a:srgbClr val="000000"/>
                </a:solidFill>
                <a:latin typeface="Calibri"/>
                <a:ea typeface="Calibri"/>
                <a:cs typeface="Calibri"/>
              </a:defRPr>
            </a:pPr>
            <a:endParaRPr lang="en-US"/>
          </a:p>
        </c:txPr>
      </c:legendEntry>
      <c:legendEntry>
        <c:idx val="1"/>
        <c:txPr>
          <a:bodyPr/>
          <a:lstStyle/>
          <a:p>
            <a:pPr>
              <a:defRPr sz="1400" b="1" i="0" u="none" strike="noStrike" baseline="0">
                <a:solidFill>
                  <a:srgbClr val="000000"/>
                </a:solidFill>
                <a:latin typeface="Calibri"/>
                <a:ea typeface="Calibri"/>
                <a:cs typeface="Calibri"/>
              </a:defRPr>
            </a:pPr>
            <a:endParaRPr lang="en-US"/>
          </a:p>
        </c:txPr>
      </c:legendEntry>
      <c:legendEntry>
        <c:idx val="2"/>
        <c:txPr>
          <a:bodyPr/>
          <a:lstStyle/>
          <a:p>
            <a:pPr>
              <a:defRPr sz="1400" b="1" i="0" u="none" strike="noStrike" baseline="0">
                <a:solidFill>
                  <a:srgbClr val="000000"/>
                </a:solidFill>
                <a:latin typeface="Calibri"/>
                <a:ea typeface="Calibri"/>
                <a:cs typeface="Calibri"/>
              </a:defRPr>
            </a:pPr>
            <a:endParaRPr lang="en-US"/>
          </a:p>
        </c:txPr>
      </c:legendEntry>
      <c:layout>
        <c:manualLayout>
          <c:xMode val="edge"/>
          <c:yMode val="edge"/>
          <c:x val="0.65013050452026833"/>
          <c:y val="0.50689318023620233"/>
          <c:w val="0.32183702731602992"/>
          <c:h val="0.31438972368779766"/>
        </c:manualLayout>
      </c:layout>
      <c:overlay val="0"/>
      <c:spPr>
        <a:ln>
          <a:solidFill>
            <a:srgbClr val="2F2B20"/>
          </a:solidFill>
        </a:ln>
      </c:spPr>
      <c:txPr>
        <a:bodyPr/>
        <a:lstStyle/>
        <a:p>
          <a:pPr>
            <a:defRPr sz="1400" b="1" i="0" u="none" strike="noStrike" baseline="0">
              <a:solidFill>
                <a:srgbClr val="000000"/>
              </a:solidFill>
              <a:latin typeface="Calibri"/>
              <a:ea typeface="Calibri"/>
              <a:cs typeface="Calibri"/>
            </a:defRPr>
          </a:pPr>
          <a:endParaRPr lang="en-US"/>
        </a:p>
      </c:txPr>
    </c:legend>
    <c:plotVisOnly val="1"/>
    <c:dispBlanksAs val="gap"/>
    <c:showDLblsOverMax val="0"/>
  </c:chart>
  <c:spPr>
    <a:solidFill>
      <a:srgbClr val="FFFFFF"/>
    </a:solidFill>
  </c:spPr>
  <c:txPr>
    <a:bodyPr/>
    <a:lstStyle/>
    <a:p>
      <a:pPr>
        <a:defRPr sz="1000" b="0" i="0" u="none" strike="noStrike" baseline="0">
          <a:solidFill>
            <a:srgbClr val="000000"/>
          </a:solidFill>
          <a:latin typeface="Calibri"/>
          <a:ea typeface="Calibri"/>
          <a:cs typeface="Calibri"/>
        </a:defRPr>
      </a:pPr>
      <a:endParaRPr lang="en-US"/>
    </a:p>
  </c:txPr>
  <c:externalData r:id="rId2">
    <c:autoUpdate val="0"/>
  </c:externalData>
  <c:userShapes r:id="rId3"/>
</c:chartSpace>
</file>

<file path=ppt/diagrams/_rels/data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gif"/><Relationship Id="rId1" Type="http://schemas.openxmlformats.org/officeDocument/2006/relationships/image" Target="../media/image18.jpeg"/><Relationship Id="rId4" Type="http://schemas.openxmlformats.org/officeDocument/2006/relationships/image" Target="../media/image2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5AB08A-FCC0-4294-B10A-6D1A0BE304E5}"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2BE77521-9715-4D66-801C-8B4F41BC3F7A}">
      <dgm:prSet phldrT="[Text]" custT="1"/>
      <dgm:spPr>
        <a:solidFill>
          <a:schemeClr val="tx1"/>
        </a:solidFill>
      </dgm:spPr>
      <dgm:t>
        <a:bodyPr/>
        <a:lstStyle/>
        <a:p>
          <a:r>
            <a:rPr lang="en-GB" sz="2400" dirty="0" smtClean="0"/>
            <a:t>Shipping ever growing RCN volumes from Africa is not sustainable : In 10 years 3m tonnes to be shipped? In 15 years 8m tonnes? Traceability?</a:t>
          </a:r>
          <a:endParaRPr lang="en-GB" sz="2400" dirty="0"/>
        </a:p>
      </dgm:t>
    </dgm:pt>
    <dgm:pt modelId="{24FA7F0E-24A4-4346-920E-880BA99272B6}" type="parTrans" cxnId="{52BB80B3-C251-4D2C-B1B2-AACD12E0E917}">
      <dgm:prSet/>
      <dgm:spPr/>
      <dgm:t>
        <a:bodyPr/>
        <a:lstStyle/>
        <a:p>
          <a:endParaRPr lang="en-GB"/>
        </a:p>
      </dgm:t>
    </dgm:pt>
    <dgm:pt modelId="{ACBFBFC5-D8C8-40D7-81EB-E7FED4F2CEA4}" type="sibTrans" cxnId="{52BB80B3-C251-4D2C-B1B2-AACD12E0E917}">
      <dgm:prSet/>
      <dgm:spPr/>
      <dgm:t>
        <a:bodyPr/>
        <a:lstStyle/>
        <a:p>
          <a:endParaRPr lang="en-GB"/>
        </a:p>
      </dgm:t>
    </dgm:pt>
    <dgm:pt modelId="{A399277F-3491-411F-9373-CD8B9EEC940E}">
      <dgm:prSet phldrT="[Text]" custT="1"/>
      <dgm:spPr>
        <a:solidFill>
          <a:schemeClr val="tx1"/>
        </a:solidFill>
      </dgm:spPr>
      <dgm:t>
        <a:bodyPr/>
        <a:lstStyle/>
        <a:p>
          <a:r>
            <a:rPr lang="en-GB" sz="2400" dirty="0" smtClean="0"/>
            <a:t>Processors must embrace Food Safety and quality management requirements of buyers</a:t>
          </a:r>
          <a:endParaRPr lang="en-GB" sz="2400" dirty="0"/>
        </a:p>
      </dgm:t>
    </dgm:pt>
    <dgm:pt modelId="{9A932C53-032E-418E-8F15-42C729C6B4FF}" type="parTrans" cxnId="{371A10FE-11F0-47AD-B47B-30739607B703}">
      <dgm:prSet/>
      <dgm:spPr/>
      <dgm:t>
        <a:bodyPr/>
        <a:lstStyle/>
        <a:p>
          <a:endParaRPr lang="en-GB"/>
        </a:p>
      </dgm:t>
    </dgm:pt>
    <dgm:pt modelId="{D143247C-7D8A-4EDF-8719-F73351CCE0C3}" type="sibTrans" cxnId="{371A10FE-11F0-47AD-B47B-30739607B703}">
      <dgm:prSet/>
      <dgm:spPr/>
      <dgm:t>
        <a:bodyPr/>
        <a:lstStyle/>
        <a:p>
          <a:endParaRPr lang="en-GB"/>
        </a:p>
      </dgm:t>
    </dgm:pt>
    <dgm:pt modelId="{C476E451-BC86-4EE3-BDE6-17A7570CF49F}">
      <dgm:prSet phldrT="[Text]" custT="1"/>
      <dgm:spPr>
        <a:solidFill>
          <a:schemeClr val="tx1"/>
        </a:solidFill>
      </dgm:spPr>
      <dgm:t>
        <a:bodyPr/>
        <a:lstStyle/>
        <a:p>
          <a:r>
            <a:rPr lang="en-GB" sz="2400" dirty="0" smtClean="0"/>
            <a:t>Poor working conditions can become a threat to demand </a:t>
          </a:r>
          <a:endParaRPr lang="en-GB" sz="2400" dirty="0"/>
        </a:p>
      </dgm:t>
    </dgm:pt>
    <dgm:pt modelId="{21E3C25B-36DE-428E-AADC-008547098E89}" type="parTrans" cxnId="{1B8C3F22-88D3-4578-A4DF-9335463F886E}">
      <dgm:prSet/>
      <dgm:spPr/>
      <dgm:t>
        <a:bodyPr/>
        <a:lstStyle/>
        <a:p>
          <a:endParaRPr lang="en-GB"/>
        </a:p>
      </dgm:t>
    </dgm:pt>
    <dgm:pt modelId="{885740C6-CB1D-4693-A071-12013263C70B}" type="sibTrans" cxnId="{1B8C3F22-88D3-4578-A4DF-9335463F886E}">
      <dgm:prSet/>
      <dgm:spPr/>
      <dgm:t>
        <a:bodyPr/>
        <a:lstStyle/>
        <a:p>
          <a:endParaRPr lang="en-GB"/>
        </a:p>
      </dgm:t>
    </dgm:pt>
    <dgm:pt modelId="{8C747833-4059-4024-A054-558616C2EFFE}">
      <dgm:prSet phldrT="[Text]" custT="1"/>
      <dgm:spPr>
        <a:solidFill>
          <a:schemeClr val="tx1"/>
        </a:solidFill>
      </dgm:spPr>
      <dgm:t>
        <a:bodyPr/>
        <a:lstStyle/>
        <a:p>
          <a:r>
            <a:rPr lang="en-GB" sz="2400" dirty="0" smtClean="0"/>
            <a:t>Price volatility slows demand growth</a:t>
          </a:r>
          <a:endParaRPr lang="en-GB" sz="2400" dirty="0"/>
        </a:p>
      </dgm:t>
    </dgm:pt>
    <dgm:pt modelId="{289571A2-40BC-4FE8-A752-B757999E4AFB}" type="parTrans" cxnId="{5B280326-B4A1-4100-A417-6F5E2DE1EDE7}">
      <dgm:prSet/>
      <dgm:spPr/>
      <dgm:t>
        <a:bodyPr/>
        <a:lstStyle/>
        <a:p>
          <a:endParaRPr lang="en-GB"/>
        </a:p>
      </dgm:t>
    </dgm:pt>
    <dgm:pt modelId="{90F3CEFC-39BD-45E1-91FA-040A78518B74}" type="sibTrans" cxnId="{5B280326-B4A1-4100-A417-6F5E2DE1EDE7}">
      <dgm:prSet/>
      <dgm:spPr/>
      <dgm:t>
        <a:bodyPr/>
        <a:lstStyle/>
        <a:p>
          <a:endParaRPr lang="en-GB"/>
        </a:p>
      </dgm:t>
    </dgm:pt>
    <dgm:pt modelId="{33355A3B-BEAD-4BC3-A1C6-C80C178CB871}" type="pres">
      <dgm:prSet presAssocID="{1E5AB08A-FCC0-4294-B10A-6D1A0BE304E5}" presName="linear" presStyleCnt="0">
        <dgm:presLayoutVars>
          <dgm:dir/>
          <dgm:resizeHandles val="exact"/>
        </dgm:presLayoutVars>
      </dgm:prSet>
      <dgm:spPr/>
      <dgm:t>
        <a:bodyPr/>
        <a:lstStyle/>
        <a:p>
          <a:endParaRPr lang="en-GB"/>
        </a:p>
      </dgm:t>
    </dgm:pt>
    <dgm:pt modelId="{45DB44A3-1114-4975-A797-8D923911F388}" type="pres">
      <dgm:prSet presAssocID="{2BE77521-9715-4D66-801C-8B4F41BC3F7A}" presName="comp" presStyleCnt="0"/>
      <dgm:spPr/>
    </dgm:pt>
    <dgm:pt modelId="{155ED0F0-DB69-4C2A-A221-2E2CE72224FC}" type="pres">
      <dgm:prSet presAssocID="{2BE77521-9715-4D66-801C-8B4F41BC3F7A}" presName="box" presStyleLbl="node1" presStyleIdx="0" presStyleCnt="4" custLinFactNeighborX="-1011" custLinFactNeighborY="-7082"/>
      <dgm:spPr/>
      <dgm:t>
        <a:bodyPr/>
        <a:lstStyle/>
        <a:p>
          <a:endParaRPr lang="en-GB"/>
        </a:p>
      </dgm:t>
    </dgm:pt>
    <dgm:pt modelId="{B1BD9404-352F-4400-973F-83763FA86166}" type="pres">
      <dgm:prSet presAssocID="{2BE77521-9715-4D66-801C-8B4F41BC3F7A}" presName="img" presStyleLbl="fgImgPlace1" presStyleIdx="0" presStyleCnt="4" custAng="10800000"/>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6000" r="-6000"/>
          </a:stretch>
        </a:blipFill>
      </dgm:spPr>
    </dgm:pt>
    <dgm:pt modelId="{14ECE18D-6A0F-497C-A3D1-90D1459F8FFA}" type="pres">
      <dgm:prSet presAssocID="{2BE77521-9715-4D66-801C-8B4F41BC3F7A}" presName="text" presStyleLbl="node1" presStyleIdx="0" presStyleCnt="4">
        <dgm:presLayoutVars>
          <dgm:bulletEnabled val="1"/>
        </dgm:presLayoutVars>
      </dgm:prSet>
      <dgm:spPr/>
      <dgm:t>
        <a:bodyPr/>
        <a:lstStyle/>
        <a:p>
          <a:endParaRPr lang="en-GB"/>
        </a:p>
      </dgm:t>
    </dgm:pt>
    <dgm:pt modelId="{310C9882-C52F-4BC1-80E2-7F280F567769}" type="pres">
      <dgm:prSet presAssocID="{ACBFBFC5-D8C8-40D7-81EB-E7FED4F2CEA4}" presName="spacer" presStyleCnt="0"/>
      <dgm:spPr/>
    </dgm:pt>
    <dgm:pt modelId="{FB73D5FA-71A6-442D-9463-003902837E46}" type="pres">
      <dgm:prSet presAssocID="{A399277F-3491-411F-9373-CD8B9EEC940E}" presName="comp" presStyleCnt="0"/>
      <dgm:spPr/>
    </dgm:pt>
    <dgm:pt modelId="{33EC4698-656A-4350-8644-28327FC6540F}" type="pres">
      <dgm:prSet presAssocID="{A399277F-3491-411F-9373-CD8B9EEC940E}" presName="box" presStyleLbl="node1" presStyleIdx="1" presStyleCnt="4"/>
      <dgm:spPr/>
      <dgm:t>
        <a:bodyPr/>
        <a:lstStyle/>
        <a:p>
          <a:endParaRPr lang="en-GB"/>
        </a:p>
      </dgm:t>
    </dgm:pt>
    <dgm:pt modelId="{FDE69BDD-1725-495A-8695-0D1A9EE691F0}" type="pres">
      <dgm:prSet presAssocID="{A399277F-3491-411F-9373-CD8B9EEC940E}" presName="img" presStyleLbl="fgImgPlace1" presStyleIdx="1" presStyleCnt="4" custScaleY="93396" custLinFactNeighborX="-882" custLinFactNeighborY="-1482"/>
      <dgm:spPr>
        <a:blipFill>
          <a:blip xmlns:r="http://schemas.openxmlformats.org/officeDocument/2006/relationships" r:embed="rId2">
            <a:extLst>
              <a:ext uri="{28A0092B-C50C-407E-A947-70E740481C1C}">
                <a14:useLocalDpi xmlns:a14="http://schemas.microsoft.com/office/drawing/2010/main" val="0"/>
              </a:ext>
            </a:extLst>
          </a:blip>
          <a:srcRect/>
          <a:stretch>
            <a:fillRect t="-30000" b="-30000"/>
          </a:stretch>
        </a:blipFill>
        <a:ln>
          <a:solidFill>
            <a:schemeClr val="tx1"/>
          </a:solidFill>
        </a:ln>
      </dgm:spPr>
      <dgm:t>
        <a:bodyPr/>
        <a:lstStyle/>
        <a:p>
          <a:endParaRPr lang="en-GB"/>
        </a:p>
      </dgm:t>
    </dgm:pt>
    <dgm:pt modelId="{A02BD7ED-F24A-410D-ADEC-BDA0B2BFEFCC}" type="pres">
      <dgm:prSet presAssocID="{A399277F-3491-411F-9373-CD8B9EEC940E}" presName="text" presStyleLbl="node1" presStyleIdx="1" presStyleCnt="4">
        <dgm:presLayoutVars>
          <dgm:bulletEnabled val="1"/>
        </dgm:presLayoutVars>
      </dgm:prSet>
      <dgm:spPr/>
      <dgm:t>
        <a:bodyPr/>
        <a:lstStyle/>
        <a:p>
          <a:endParaRPr lang="en-GB"/>
        </a:p>
      </dgm:t>
    </dgm:pt>
    <dgm:pt modelId="{82D42D6F-EA63-407D-8565-08A4053C32D6}" type="pres">
      <dgm:prSet presAssocID="{D143247C-7D8A-4EDF-8719-F73351CCE0C3}" presName="spacer" presStyleCnt="0"/>
      <dgm:spPr/>
    </dgm:pt>
    <dgm:pt modelId="{8B9451D8-3C0D-484B-AFBC-E90E574331EB}" type="pres">
      <dgm:prSet presAssocID="{C476E451-BC86-4EE3-BDE6-17A7570CF49F}" presName="comp" presStyleCnt="0"/>
      <dgm:spPr/>
    </dgm:pt>
    <dgm:pt modelId="{E15D4E4A-BB1D-4FBD-8926-646ED41392DA}" type="pres">
      <dgm:prSet presAssocID="{C476E451-BC86-4EE3-BDE6-17A7570CF49F}" presName="box" presStyleLbl="node1" presStyleIdx="2" presStyleCnt="4"/>
      <dgm:spPr/>
      <dgm:t>
        <a:bodyPr/>
        <a:lstStyle/>
        <a:p>
          <a:endParaRPr lang="en-GB"/>
        </a:p>
      </dgm:t>
    </dgm:pt>
    <dgm:pt modelId="{EEA52ABB-3F53-488C-9DC6-2BD459B332B7}" type="pres">
      <dgm:prSet presAssocID="{C476E451-BC86-4EE3-BDE6-17A7570CF49F}" presName="img" presStyleLbl="fgImgPlace1" presStyleIdx="2" presStyleCnt="4"/>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t="-5000" b="-5000"/>
          </a:stretch>
        </a:blipFill>
      </dgm:spPr>
    </dgm:pt>
    <dgm:pt modelId="{8AF8CC00-F2D5-4BC1-A023-C6B4335EBBB9}" type="pres">
      <dgm:prSet presAssocID="{C476E451-BC86-4EE3-BDE6-17A7570CF49F}" presName="text" presStyleLbl="node1" presStyleIdx="2" presStyleCnt="4">
        <dgm:presLayoutVars>
          <dgm:bulletEnabled val="1"/>
        </dgm:presLayoutVars>
      </dgm:prSet>
      <dgm:spPr/>
      <dgm:t>
        <a:bodyPr/>
        <a:lstStyle/>
        <a:p>
          <a:endParaRPr lang="en-GB"/>
        </a:p>
      </dgm:t>
    </dgm:pt>
    <dgm:pt modelId="{B1F44BE7-3A30-4D61-9738-4140D100D3CA}" type="pres">
      <dgm:prSet presAssocID="{885740C6-CB1D-4693-A071-12013263C70B}" presName="spacer" presStyleCnt="0"/>
      <dgm:spPr/>
    </dgm:pt>
    <dgm:pt modelId="{CE32EEF9-507D-4EC4-A0E7-CBA926F3B62B}" type="pres">
      <dgm:prSet presAssocID="{8C747833-4059-4024-A054-558616C2EFFE}" presName="comp" presStyleCnt="0"/>
      <dgm:spPr/>
    </dgm:pt>
    <dgm:pt modelId="{CB7BCED6-42C8-471F-BA57-C8DE208E05A9}" type="pres">
      <dgm:prSet presAssocID="{8C747833-4059-4024-A054-558616C2EFFE}" presName="box" presStyleLbl="node1" presStyleIdx="3" presStyleCnt="4"/>
      <dgm:spPr/>
      <dgm:t>
        <a:bodyPr/>
        <a:lstStyle/>
        <a:p>
          <a:endParaRPr lang="en-GB"/>
        </a:p>
      </dgm:t>
    </dgm:pt>
    <dgm:pt modelId="{49A5D290-4922-45EC-8A19-79ABE0742669}" type="pres">
      <dgm:prSet presAssocID="{8C747833-4059-4024-A054-558616C2EFFE}" presName="img" presStyleLbl="fgImgPlace1" presStyleIdx="3" presStyleCnt="4"/>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l="-13000" r="-13000"/>
          </a:stretch>
        </a:blipFill>
      </dgm:spPr>
    </dgm:pt>
    <dgm:pt modelId="{D5436BA8-6C02-4C4B-8D99-AEE06161459C}" type="pres">
      <dgm:prSet presAssocID="{8C747833-4059-4024-A054-558616C2EFFE}" presName="text" presStyleLbl="node1" presStyleIdx="3" presStyleCnt="4">
        <dgm:presLayoutVars>
          <dgm:bulletEnabled val="1"/>
        </dgm:presLayoutVars>
      </dgm:prSet>
      <dgm:spPr/>
      <dgm:t>
        <a:bodyPr/>
        <a:lstStyle/>
        <a:p>
          <a:endParaRPr lang="en-GB"/>
        </a:p>
      </dgm:t>
    </dgm:pt>
  </dgm:ptLst>
  <dgm:cxnLst>
    <dgm:cxn modelId="{55C60580-2C28-482B-95CD-EE50467EF57B}" type="presOf" srcId="{C476E451-BC86-4EE3-BDE6-17A7570CF49F}" destId="{8AF8CC00-F2D5-4BC1-A023-C6B4335EBBB9}" srcOrd="1" destOrd="0" presId="urn:microsoft.com/office/officeart/2005/8/layout/vList4"/>
    <dgm:cxn modelId="{8A1C0684-5A50-4947-9D6A-3AACF53F0598}" type="presOf" srcId="{8C747833-4059-4024-A054-558616C2EFFE}" destId="{D5436BA8-6C02-4C4B-8D99-AEE06161459C}" srcOrd="1" destOrd="0" presId="urn:microsoft.com/office/officeart/2005/8/layout/vList4"/>
    <dgm:cxn modelId="{A4A3E16E-5D14-4A7D-9B72-4A7790338CB4}" type="presOf" srcId="{8C747833-4059-4024-A054-558616C2EFFE}" destId="{CB7BCED6-42C8-471F-BA57-C8DE208E05A9}" srcOrd="0" destOrd="0" presId="urn:microsoft.com/office/officeart/2005/8/layout/vList4"/>
    <dgm:cxn modelId="{D9A820F8-E860-494F-8738-B1B92C480BA1}" type="presOf" srcId="{1E5AB08A-FCC0-4294-B10A-6D1A0BE304E5}" destId="{33355A3B-BEAD-4BC3-A1C6-C80C178CB871}" srcOrd="0" destOrd="0" presId="urn:microsoft.com/office/officeart/2005/8/layout/vList4"/>
    <dgm:cxn modelId="{371A10FE-11F0-47AD-B47B-30739607B703}" srcId="{1E5AB08A-FCC0-4294-B10A-6D1A0BE304E5}" destId="{A399277F-3491-411F-9373-CD8B9EEC940E}" srcOrd="1" destOrd="0" parTransId="{9A932C53-032E-418E-8F15-42C729C6B4FF}" sibTransId="{D143247C-7D8A-4EDF-8719-F73351CCE0C3}"/>
    <dgm:cxn modelId="{D027F5B7-1A77-4CEE-9EA3-CA72B5DE7728}" type="presOf" srcId="{A399277F-3491-411F-9373-CD8B9EEC940E}" destId="{33EC4698-656A-4350-8644-28327FC6540F}" srcOrd="0" destOrd="0" presId="urn:microsoft.com/office/officeart/2005/8/layout/vList4"/>
    <dgm:cxn modelId="{1B8C3F22-88D3-4578-A4DF-9335463F886E}" srcId="{1E5AB08A-FCC0-4294-B10A-6D1A0BE304E5}" destId="{C476E451-BC86-4EE3-BDE6-17A7570CF49F}" srcOrd="2" destOrd="0" parTransId="{21E3C25B-36DE-428E-AADC-008547098E89}" sibTransId="{885740C6-CB1D-4693-A071-12013263C70B}"/>
    <dgm:cxn modelId="{52BB80B3-C251-4D2C-B1B2-AACD12E0E917}" srcId="{1E5AB08A-FCC0-4294-B10A-6D1A0BE304E5}" destId="{2BE77521-9715-4D66-801C-8B4F41BC3F7A}" srcOrd="0" destOrd="0" parTransId="{24FA7F0E-24A4-4346-920E-880BA99272B6}" sibTransId="{ACBFBFC5-D8C8-40D7-81EB-E7FED4F2CEA4}"/>
    <dgm:cxn modelId="{FB9A6CD3-B3FB-4AA7-9AEE-EC4203006916}" type="presOf" srcId="{2BE77521-9715-4D66-801C-8B4F41BC3F7A}" destId="{14ECE18D-6A0F-497C-A3D1-90D1459F8FFA}" srcOrd="1" destOrd="0" presId="urn:microsoft.com/office/officeart/2005/8/layout/vList4"/>
    <dgm:cxn modelId="{5B280326-B4A1-4100-A417-6F5E2DE1EDE7}" srcId="{1E5AB08A-FCC0-4294-B10A-6D1A0BE304E5}" destId="{8C747833-4059-4024-A054-558616C2EFFE}" srcOrd="3" destOrd="0" parTransId="{289571A2-40BC-4FE8-A752-B757999E4AFB}" sibTransId="{90F3CEFC-39BD-45E1-91FA-040A78518B74}"/>
    <dgm:cxn modelId="{7E14E220-F7E5-4147-9FCF-537922FDA1DB}" type="presOf" srcId="{2BE77521-9715-4D66-801C-8B4F41BC3F7A}" destId="{155ED0F0-DB69-4C2A-A221-2E2CE72224FC}" srcOrd="0" destOrd="0" presId="urn:microsoft.com/office/officeart/2005/8/layout/vList4"/>
    <dgm:cxn modelId="{6BBAA4DC-5FCF-477F-9779-93C386E97109}" type="presOf" srcId="{A399277F-3491-411F-9373-CD8B9EEC940E}" destId="{A02BD7ED-F24A-410D-ADEC-BDA0B2BFEFCC}" srcOrd="1" destOrd="0" presId="urn:microsoft.com/office/officeart/2005/8/layout/vList4"/>
    <dgm:cxn modelId="{47AE1928-EC87-46E2-9274-20B95FD65680}" type="presOf" srcId="{C476E451-BC86-4EE3-BDE6-17A7570CF49F}" destId="{E15D4E4A-BB1D-4FBD-8926-646ED41392DA}" srcOrd="0" destOrd="0" presId="urn:microsoft.com/office/officeart/2005/8/layout/vList4"/>
    <dgm:cxn modelId="{49CA389A-F35D-4ABC-A852-2423D70E79B8}" type="presParOf" srcId="{33355A3B-BEAD-4BC3-A1C6-C80C178CB871}" destId="{45DB44A3-1114-4975-A797-8D923911F388}" srcOrd="0" destOrd="0" presId="urn:microsoft.com/office/officeart/2005/8/layout/vList4"/>
    <dgm:cxn modelId="{0C1F7931-4080-4738-A8AA-09FC894CD2DC}" type="presParOf" srcId="{45DB44A3-1114-4975-A797-8D923911F388}" destId="{155ED0F0-DB69-4C2A-A221-2E2CE72224FC}" srcOrd="0" destOrd="0" presId="urn:microsoft.com/office/officeart/2005/8/layout/vList4"/>
    <dgm:cxn modelId="{C3FAFDC3-3EA6-4A2A-8CF2-357E21C8C029}" type="presParOf" srcId="{45DB44A3-1114-4975-A797-8D923911F388}" destId="{B1BD9404-352F-4400-973F-83763FA86166}" srcOrd="1" destOrd="0" presId="urn:microsoft.com/office/officeart/2005/8/layout/vList4"/>
    <dgm:cxn modelId="{44F4D55D-B8B9-43E6-8FA8-B91C9FCE6098}" type="presParOf" srcId="{45DB44A3-1114-4975-A797-8D923911F388}" destId="{14ECE18D-6A0F-497C-A3D1-90D1459F8FFA}" srcOrd="2" destOrd="0" presId="urn:microsoft.com/office/officeart/2005/8/layout/vList4"/>
    <dgm:cxn modelId="{E4864C97-3744-410C-99BC-A68CA63B4208}" type="presParOf" srcId="{33355A3B-BEAD-4BC3-A1C6-C80C178CB871}" destId="{310C9882-C52F-4BC1-80E2-7F280F567769}" srcOrd="1" destOrd="0" presId="urn:microsoft.com/office/officeart/2005/8/layout/vList4"/>
    <dgm:cxn modelId="{A40DDE44-4929-414B-AAEB-7E3AF103B76B}" type="presParOf" srcId="{33355A3B-BEAD-4BC3-A1C6-C80C178CB871}" destId="{FB73D5FA-71A6-442D-9463-003902837E46}" srcOrd="2" destOrd="0" presId="urn:microsoft.com/office/officeart/2005/8/layout/vList4"/>
    <dgm:cxn modelId="{D20963DE-C26E-4698-8A66-8D3CA90F7E96}" type="presParOf" srcId="{FB73D5FA-71A6-442D-9463-003902837E46}" destId="{33EC4698-656A-4350-8644-28327FC6540F}" srcOrd="0" destOrd="0" presId="urn:microsoft.com/office/officeart/2005/8/layout/vList4"/>
    <dgm:cxn modelId="{35F53064-210C-43ED-B9F1-940FE73A04E7}" type="presParOf" srcId="{FB73D5FA-71A6-442D-9463-003902837E46}" destId="{FDE69BDD-1725-495A-8695-0D1A9EE691F0}" srcOrd="1" destOrd="0" presId="urn:microsoft.com/office/officeart/2005/8/layout/vList4"/>
    <dgm:cxn modelId="{FC64E7EA-2725-44CE-8903-82FA6815FDFD}" type="presParOf" srcId="{FB73D5FA-71A6-442D-9463-003902837E46}" destId="{A02BD7ED-F24A-410D-ADEC-BDA0B2BFEFCC}" srcOrd="2" destOrd="0" presId="urn:microsoft.com/office/officeart/2005/8/layout/vList4"/>
    <dgm:cxn modelId="{2A5295AD-480A-4223-820C-0C48D91000AE}" type="presParOf" srcId="{33355A3B-BEAD-4BC3-A1C6-C80C178CB871}" destId="{82D42D6F-EA63-407D-8565-08A4053C32D6}" srcOrd="3" destOrd="0" presId="urn:microsoft.com/office/officeart/2005/8/layout/vList4"/>
    <dgm:cxn modelId="{8FCD26AE-415E-4640-A1A8-DFAD9CD20828}" type="presParOf" srcId="{33355A3B-BEAD-4BC3-A1C6-C80C178CB871}" destId="{8B9451D8-3C0D-484B-AFBC-E90E574331EB}" srcOrd="4" destOrd="0" presId="urn:microsoft.com/office/officeart/2005/8/layout/vList4"/>
    <dgm:cxn modelId="{AB946F08-B25E-42D5-8A9C-1800EA20C268}" type="presParOf" srcId="{8B9451D8-3C0D-484B-AFBC-E90E574331EB}" destId="{E15D4E4A-BB1D-4FBD-8926-646ED41392DA}" srcOrd="0" destOrd="0" presId="urn:microsoft.com/office/officeart/2005/8/layout/vList4"/>
    <dgm:cxn modelId="{61B77ED9-3B36-4D02-B71D-19A0E9BE5CBC}" type="presParOf" srcId="{8B9451D8-3C0D-484B-AFBC-E90E574331EB}" destId="{EEA52ABB-3F53-488C-9DC6-2BD459B332B7}" srcOrd="1" destOrd="0" presId="urn:microsoft.com/office/officeart/2005/8/layout/vList4"/>
    <dgm:cxn modelId="{858A8030-5A99-4691-9092-227C309AD065}" type="presParOf" srcId="{8B9451D8-3C0D-484B-AFBC-E90E574331EB}" destId="{8AF8CC00-F2D5-4BC1-A023-C6B4335EBBB9}" srcOrd="2" destOrd="0" presId="urn:microsoft.com/office/officeart/2005/8/layout/vList4"/>
    <dgm:cxn modelId="{D32F0D27-B200-4298-B946-571C207D9620}" type="presParOf" srcId="{33355A3B-BEAD-4BC3-A1C6-C80C178CB871}" destId="{B1F44BE7-3A30-4D61-9738-4140D100D3CA}" srcOrd="5" destOrd="0" presId="urn:microsoft.com/office/officeart/2005/8/layout/vList4"/>
    <dgm:cxn modelId="{789294E1-3C48-4A55-A5FB-0C11326B8D40}" type="presParOf" srcId="{33355A3B-BEAD-4BC3-A1C6-C80C178CB871}" destId="{CE32EEF9-507D-4EC4-A0E7-CBA926F3B62B}" srcOrd="6" destOrd="0" presId="urn:microsoft.com/office/officeart/2005/8/layout/vList4"/>
    <dgm:cxn modelId="{90FF9A83-8EF4-45A9-8387-35A4E0E86ACB}" type="presParOf" srcId="{CE32EEF9-507D-4EC4-A0E7-CBA926F3B62B}" destId="{CB7BCED6-42C8-471F-BA57-C8DE208E05A9}" srcOrd="0" destOrd="0" presId="urn:microsoft.com/office/officeart/2005/8/layout/vList4"/>
    <dgm:cxn modelId="{0CF5A0C9-64F3-4478-83A1-E4A5CAFB894F}" type="presParOf" srcId="{CE32EEF9-507D-4EC4-A0E7-CBA926F3B62B}" destId="{49A5D290-4922-45EC-8A19-79ABE0742669}" srcOrd="1" destOrd="0" presId="urn:microsoft.com/office/officeart/2005/8/layout/vList4"/>
    <dgm:cxn modelId="{98846590-7E05-4660-83E4-175F21BE1DDB}" type="presParOf" srcId="{CE32EEF9-507D-4EC4-A0E7-CBA926F3B62B}" destId="{D5436BA8-6C02-4C4B-8D99-AEE06161459C}"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0.03261</cdr:x>
      <cdr:y>0.02506</cdr:y>
    </cdr:from>
    <cdr:to>
      <cdr:x>0.92749</cdr:x>
      <cdr:y>0.11464</cdr:y>
    </cdr:to>
    <cdr:sp macro="" textlink="">
      <cdr:nvSpPr>
        <cdr:cNvPr id="6" name="TextBox 5"/>
        <cdr:cNvSpPr txBox="1"/>
      </cdr:nvSpPr>
      <cdr:spPr>
        <a:xfrm xmlns:a="http://schemas.openxmlformats.org/drawingml/2006/main">
          <a:off x="276225" y="115247"/>
          <a:ext cx="7580439" cy="411958"/>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marL="0" marR="0" indent="0" defTabSz="914400" rtl="0" eaLnBrk="1" fontAlgn="auto" latinLnBrk="0" hangingPunct="1">
            <a:lnSpc>
              <a:spcPct val="100000"/>
            </a:lnSpc>
            <a:spcBef>
              <a:spcPts val="0"/>
            </a:spcBef>
            <a:spcAft>
              <a:spcPts val="0"/>
            </a:spcAft>
            <a:buClrTx/>
            <a:buSzTx/>
            <a:buFontTx/>
            <a:buNone/>
            <a:tabLst/>
            <a:defRPr/>
          </a:pPr>
          <a:r>
            <a:rPr lang="en-US" sz="2000" b="1" i="0" u="sng" baseline="0" dirty="0">
              <a:effectLst/>
            </a:rPr>
            <a:t>World Cashew Production 2001-2015 Est.  </a:t>
          </a:r>
          <a:r>
            <a:rPr lang="en-US" sz="2000" b="1" i="0" u="sng" baseline="0" dirty="0" smtClean="0">
              <a:effectLst/>
            </a:rPr>
            <a:t>                        </a:t>
          </a:r>
          <a:r>
            <a:rPr lang="en-US" sz="2000" b="1" i="0" u="sng" baseline="0" dirty="0">
              <a:effectLst/>
            </a:rPr>
            <a:t>RCN Tonnes  </a:t>
          </a:r>
          <a:endParaRPr lang="en-GB" sz="2000" u="sng" dirty="0">
            <a:effectLst/>
          </a:endParaRPr>
        </a:p>
        <a:p xmlns:a="http://schemas.openxmlformats.org/drawingml/2006/main">
          <a:endParaRPr lang="en-GB" sz="1600" u="sng" dirty="0"/>
        </a:p>
      </cdr:txBody>
    </cdr:sp>
  </cdr:relSizeAnchor>
</c:userShapes>
</file>

<file path=ppt/drawings/drawing2.xml><?xml version="1.0" encoding="utf-8"?>
<c:userShapes xmlns:c="http://schemas.openxmlformats.org/drawingml/2006/chart">
  <cdr:relSizeAnchor xmlns:cdr="http://schemas.openxmlformats.org/drawingml/2006/chartDrawing">
    <cdr:from>
      <cdr:x>0.10394</cdr:x>
      <cdr:y>0.03852</cdr:y>
    </cdr:from>
    <cdr:to>
      <cdr:x>0.74245</cdr:x>
      <cdr:y>0.13758</cdr:y>
    </cdr:to>
    <cdr:sp macro="" textlink="">
      <cdr:nvSpPr>
        <cdr:cNvPr id="2" name="TextBox 1"/>
        <cdr:cNvSpPr txBox="1"/>
      </cdr:nvSpPr>
      <cdr:spPr>
        <a:xfrm xmlns:a="http://schemas.openxmlformats.org/drawingml/2006/main">
          <a:off x="796949" y="155570"/>
          <a:ext cx="4895855" cy="400063"/>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600" b="1" u="sng" dirty="0"/>
            <a:t>World Cashew Production by Region       </a:t>
          </a:r>
          <a:r>
            <a:rPr lang="en-GB" sz="1600" b="1" u="sng" dirty="0" smtClean="0"/>
            <a:t>      </a:t>
          </a:r>
          <a:r>
            <a:rPr lang="en-GB" sz="1600" b="1" u="sng" dirty="0"/>
            <a:t>RCN Tonnes</a:t>
          </a:r>
        </a:p>
      </cdr:txBody>
    </cdr:sp>
  </cdr:relSizeAnchor>
</c:userShapes>
</file>

<file path=ppt/drawings/drawing3.xml><?xml version="1.0" encoding="utf-8"?>
<c:userShapes xmlns:c="http://schemas.openxmlformats.org/drawingml/2006/chart">
  <cdr:relSizeAnchor xmlns:cdr="http://schemas.openxmlformats.org/drawingml/2006/chartDrawing">
    <cdr:from>
      <cdr:x>0.11239</cdr:x>
      <cdr:y>0.0501</cdr:y>
    </cdr:from>
    <cdr:to>
      <cdr:x>0.49163</cdr:x>
      <cdr:y>0.10983</cdr:y>
    </cdr:to>
    <cdr:sp macro="" textlink="">
      <cdr:nvSpPr>
        <cdr:cNvPr id="3" name="Left Bracket 2"/>
        <cdr:cNvSpPr/>
      </cdr:nvSpPr>
      <cdr:spPr>
        <a:xfrm xmlns:a="http://schemas.openxmlformats.org/drawingml/2006/main" rot="5400000">
          <a:off x="2345718" y="-1186529"/>
          <a:ext cx="279344" cy="3120994"/>
        </a:xfrm>
        <a:prstGeom xmlns:a="http://schemas.openxmlformats.org/drawingml/2006/main" prst="leftBracket">
          <a:avLst/>
        </a:prstGeom>
        <a:ln xmlns:a="http://schemas.openxmlformats.org/drawingml/2006/main" w="25400">
          <a:solidFill>
            <a:schemeClr val="accent3">
              <a:lumMod val="50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endParaRPr lang="en-GB" dirty="0"/>
        </a:p>
      </cdr:txBody>
    </cdr:sp>
  </cdr:relSizeAnchor>
  <cdr:relSizeAnchor xmlns:cdr="http://schemas.openxmlformats.org/drawingml/2006/chartDrawing">
    <cdr:from>
      <cdr:x>0.52183</cdr:x>
      <cdr:y>0.05563</cdr:y>
    </cdr:from>
    <cdr:to>
      <cdr:x>0.99714</cdr:x>
      <cdr:y>0.11537</cdr:y>
    </cdr:to>
    <cdr:sp macro="" textlink="">
      <cdr:nvSpPr>
        <cdr:cNvPr id="4" name="Left Bracket 3"/>
        <cdr:cNvSpPr/>
      </cdr:nvSpPr>
      <cdr:spPr>
        <a:xfrm xmlns:a="http://schemas.openxmlformats.org/drawingml/2006/main" rot="5400000">
          <a:off x="6110573" y="-1555927"/>
          <a:ext cx="279390" cy="3911612"/>
        </a:xfrm>
        <a:prstGeom xmlns:a="http://schemas.openxmlformats.org/drawingml/2006/main" prst="leftBracket">
          <a:avLst/>
        </a:prstGeom>
        <a:ln xmlns:a="http://schemas.openxmlformats.org/drawingml/2006/main" w="25400">
          <a:solidFill>
            <a:schemeClr val="accent3">
              <a:lumMod val="50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endParaRPr lang="en-GB" dirty="0"/>
        </a:p>
      </cdr:txBody>
    </cdr:sp>
  </cdr:relSizeAnchor>
  <cdr:relSizeAnchor xmlns:cdr="http://schemas.openxmlformats.org/drawingml/2006/chartDrawing">
    <cdr:from>
      <cdr:x>0.55759</cdr:x>
      <cdr:y>0.06873</cdr:y>
    </cdr:from>
    <cdr:to>
      <cdr:x>0.91639</cdr:x>
      <cdr:y>0.11964</cdr:y>
    </cdr:to>
    <cdr:sp macro="" textlink="">
      <cdr:nvSpPr>
        <cdr:cNvPr id="5" name="TextBox 1"/>
        <cdr:cNvSpPr txBox="1"/>
      </cdr:nvSpPr>
      <cdr:spPr>
        <a:xfrm xmlns:a="http://schemas.openxmlformats.org/drawingml/2006/main">
          <a:off x="4588730" y="321426"/>
          <a:ext cx="2952780" cy="238095"/>
        </a:xfrm>
        <a:prstGeom xmlns:a="http://schemas.openxmlformats.org/drawingml/2006/main" prst="rect">
          <a:avLst/>
        </a:prstGeom>
        <a:solidFill xmlns:a="http://schemas.openxmlformats.org/drawingml/2006/main">
          <a:schemeClr val="lt1"/>
        </a:solidFill>
        <a:ln xmlns:a="http://schemas.openxmlformats.org/drawingml/2006/main" w="9525" cmpd="sng">
          <a:solidFill>
            <a:schemeClr val="bg1"/>
          </a:solid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GB" sz="1400" b="1" dirty="0"/>
            <a:t>Projected</a:t>
          </a:r>
        </a:p>
      </cdr:txBody>
    </cdr:sp>
  </cdr:relSizeAnchor>
  <cdr:relSizeAnchor xmlns:cdr="http://schemas.openxmlformats.org/drawingml/2006/chartDrawing">
    <cdr:from>
      <cdr:x>0.14815</cdr:x>
      <cdr:y>0.05371</cdr:y>
    </cdr:from>
    <cdr:to>
      <cdr:x>0.46373</cdr:x>
      <cdr:y>0.11346</cdr:y>
    </cdr:to>
    <cdr:sp macro="" textlink="">
      <cdr:nvSpPr>
        <cdr:cNvPr id="6" name="TextBox 1"/>
        <cdr:cNvSpPr txBox="1"/>
      </cdr:nvSpPr>
      <cdr:spPr>
        <a:xfrm xmlns:a="http://schemas.openxmlformats.org/drawingml/2006/main">
          <a:off x="1219200" y="251199"/>
          <a:ext cx="2597097" cy="279437"/>
        </a:xfrm>
        <a:prstGeom xmlns:a="http://schemas.openxmlformats.org/drawingml/2006/main" prst="rect">
          <a:avLst/>
        </a:prstGeom>
        <a:solidFill xmlns:a="http://schemas.openxmlformats.org/drawingml/2006/main">
          <a:schemeClr val="lt1"/>
        </a:solidFill>
        <a:ln xmlns:a="http://schemas.openxmlformats.org/drawingml/2006/main" w="9525" cmpd="sng">
          <a:solidFill>
            <a:schemeClr val="bg1"/>
          </a:solid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GB" sz="1400" b="1" dirty="0"/>
            <a:t>Actual</a:t>
          </a:r>
        </a:p>
      </cdr:txBody>
    </cdr:sp>
  </cdr:relSizeAnchor>
</c:userShapes>
</file>

<file path=ppt/drawings/drawing4.xml><?xml version="1.0" encoding="utf-8"?>
<c:userShapes xmlns:c="http://schemas.openxmlformats.org/drawingml/2006/chart">
  <cdr:relSizeAnchor xmlns:cdr="http://schemas.openxmlformats.org/drawingml/2006/chartDrawing">
    <cdr:from>
      <cdr:x>0.12673</cdr:x>
      <cdr:y>0.07896</cdr:y>
    </cdr:from>
    <cdr:to>
      <cdr:x>0.50597</cdr:x>
      <cdr:y>0.13869</cdr:y>
    </cdr:to>
    <cdr:sp macro="" textlink="">
      <cdr:nvSpPr>
        <cdr:cNvPr id="3" name="Left Bracket 2"/>
        <cdr:cNvSpPr/>
      </cdr:nvSpPr>
      <cdr:spPr>
        <a:xfrm xmlns:a="http://schemas.openxmlformats.org/drawingml/2006/main" rot="5400000">
          <a:off x="2462911" y="-1048321"/>
          <a:ext cx="281102" cy="3120994"/>
        </a:xfrm>
        <a:prstGeom xmlns:a="http://schemas.openxmlformats.org/drawingml/2006/main" prst="leftBracket">
          <a:avLst/>
        </a:prstGeom>
        <a:ln xmlns:a="http://schemas.openxmlformats.org/drawingml/2006/main" w="25400">
          <a:solidFill>
            <a:schemeClr val="accent3">
              <a:lumMod val="50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endParaRPr lang="en-GB" dirty="0"/>
        </a:p>
      </cdr:txBody>
    </cdr:sp>
  </cdr:relSizeAnchor>
  <cdr:relSizeAnchor xmlns:cdr="http://schemas.openxmlformats.org/drawingml/2006/chartDrawing">
    <cdr:from>
      <cdr:x>0.51312</cdr:x>
      <cdr:y>0.07807</cdr:y>
    </cdr:from>
    <cdr:to>
      <cdr:x>0.98843</cdr:x>
      <cdr:y>0.13781</cdr:y>
    </cdr:to>
    <cdr:sp macro="" textlink="">
      <cdr:nvSpPr>
        <cdr:cNvPr id="4" name="Left Bracket 3"/>
        <cdr:cNvSpPr/>
      </cdr:nvSpPr>
      <cdr:spPr>
        <a:xfrm xmlns:a="http://schemas.openxmlformats.org/drawingml/2006/main" rot="5400000">
          <a:off x="6038860" y="-1450985"/>
          <a:ext cx="279377" cy="3911600"/>
        </a:xfrm>
        <a:prstGeom xmlns:a="http://schemas.openxmlformats.org/drawingml/2006/main" prst="leftBracket">
          <a:avLst/>
        </a:prstGeom>
        <a:ln xmlns:a="http://schemas.openxmlformats.org/drawingml/2006/main" w="25400">
          <a:solidFill>
            <a:schemeClr val="accent3">
              <a:lumMod val="50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endParaRPr lang="en-GB" dirty="0"/>
        </a:p>
      </cdr:txBody>
    </cdr:sp>
  </cdr:relSizeAnchor>
  <cdr:relSizeAnchor xmlns:cdr="http://schemas.openxmlformats.org/drawingml/2006/chartDrawing">
    <cdr:from>
      <cdr:x>0.55941</cdr:x>
      <cdr:y>0.09437</cdr:y>
    </cdr:from>
    <cdr:to>
      <cdr:x>0.91821</cdr:x>
      <cdr:y>0.14528</cdr:y>
    </cdr:to>
    <cdr:sp macro="" textlink="">
      <cdr:nvSpPr>
        <cdr:cNvPr id="5" name="TextBox 1"/>
        <cdr:cNvSpPr txBox="1"/>
      </cdr:nvSpPr>
      <cdr:spPr>
        <a:xfrm xmlns:a="http://schemas.openxmlformats.org/drawingml/2006/main">
          <a:off x="4603750" y="441325"/>
          <a:ext cx="2952750" cy="238125"/>
        </a:xfrm>
        <a:prstGeom xmlns:a="http://schemas.openxmlformats.org/drawingml/2006/main" prst="rect">
          <a:avLst/>
        </a:prstGeom>
        <a:solidFill xmlns:a="http://schemas.openxmlformats.org/drawingml/2006/main">
          <a:schemeClr val="lt1"/>
        </a:solidFill>
        <a:ln xmlns:a="http://schemas.openxmlformats.org/drawingml/2006/main" w="9525" cmpd="sng">
          <a:solidFill>
            <a:schemeClr val="bg1"/>
          </a:solid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GB" sz="1400" b="1" dirty="0"/>
            <a:t>Projected</a:t>
          </a:r>
        </a:p>
      </cdr:txBody>
    </cdr:sp>
  </cdr:relSizeAnchor>
  <cdr:relSizeAnchor xmlns:cdr="http://schemas.openxmlformats.org/drawingml/2006/chartDrawing">
    <cdr:from>
      <cdr:x>0.14815</cdr:x>
      <cdr:y>0.09538</cdr:y>
    </cdr:from>
    <cdr:to>
      <cdr:x>0.46373</cdr:x>
      <cdr:y>0.15513</cdr:y>
    </cdr:to>
    <cdr:sp macro="" textlink="">
      <cdr:nvSpPr>
        <cdr:cNvPr id="6" name="TextBox 1"/>
        <cdr:cNvSpPr txBox="1"/>
      </cdr:nvSpPr>
      <cdr:spPr>
        <a:xfrm xmlns:a="http://schemas.openxmlformats.org/drawingml/2006/main">
          <a:off x="1219200" y="448878"/>
          <a:ext cx="2597097" cy="281196"/>
        </a:xfrm>
        <a:prstGeom xmlns:a="http://schemas.openxmlformats.org/drawingml/2006/main" prst="rect">
          <a:avLst/>
        </a:prstGeom>
        <a:solidFill xmlns:a="http://schemas.openxmlformats.org/drawingml/2006/main">
          <a:schemeClr val="lt1"/>
        </a:solidFill>
        <a:ln xmlns:a="http://schemas.openxmlformats.org/drawingml/2006/main" w="9525" cmpd="sng">
          <a:solidFill>
            <a:schemeClr val="bg1"/>
          </a:solid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GB" sz="1400" b="1" dirty="0"/>
            <a:t>Actual</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BE7BC0B-C547-4A60-8192-899A288BFA3B}" type="datetimeFigureOut">
              <a:rPr lang="en-US" smtClean="0"/>
              <a:t>2/5/2015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66A21F3-1240-4D29-AD6B-0E353D0B2D5E}" type="slidenum">
              <a:rPr lang="en-US" smtClean="0"/>
              <a:t>‹#›</a:t>
            </a:fld>
            <a:endParaRPr lang="en-US" dirty="0"/>
          </a:p>
        </p:txBody>
      </p:sp>
    </p:spTree>
    <p:extLst>
      <p:ext uri="{BB962C8B-B14F-4D97-AF65-F5344CB8AC3E}">
        <p14:creationId xmlns:p14="http://schemas.microsoft.com/office/powerpoint/2010/main" val="252263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smtClean="0"/>
              <a:t>1. The audience is king</a:t>
            </a:r>
          </a:p>
          <a:p>
            <a:pPr marL="0" indent="0">
              <a:buNone/>
            </a:pPr>
            <a:r>
              <a:rPr lang="en-US" dirty="0" smtClean="0"/>
              <a:t>2. What can I do for them?</a:t>
            </a:r>
          </a:p>
          <a:p>
            <a:pPr marL="0" indent="0">
              <a:buNone/>
            </a:pPr>
            <a:r>
              <a:rPr lang="en-US" dirty="0" smtClean="0"/>
              <a:t>3. Ideas </a:t>
            </a:r>
          </a:p>
          <a:p>
            <a:pPr marL="0" indent="0">
              <a:buNone/>
            </a:pPr>
            <a:r>
              <a:rPr lang="en-US" dirty="0" smtClean="0"/>
              <a:t>4. Sequential build</a:t>
            </a:r>
          </a:p>
          <a:p>
            <a:pPr marL="0" indent="0">
              <a:buNone/>
            </a:pPr>
            <a:endParaRPr lang="en-US" dirty="0" smtClean="0"/>
          </a:p>
          <a:p>
            <a:pPr marL="0" indent="0">
              <a:buNone/>
            </a:pPr>
            <a:r>
              <a:rPr lang="en-US" dirty="0" smtClean="0"/>
              <a:t>Good afternoon,</a:t>
            </a:r>
          </a:p>
          <a:p>
            <a:pPr marL="0" indent="0">
              <a:buNone/>
            </a:pPr>
            <a:r>
              <a:rPr lang="en-US" dirty="0" smtClean="0"/>
              <a:t>Wow what an interesting day ! </a:t>
            </a:r>
          </a:p>
          <a:p>
            <a:pPr marL="0" indent="0">
              <a:buNone/>
            </a:pPr>
            <a:r>
              <a:rPr lang="en-US" dirty="0" smtClean="0"/>
              <a:t>Isn’t</a:t>
            </a:r>
            <a:r>
              <a:rPr lang="en-US" baseline="0" dirty="0" smtClean="0"/>
              <a:t> it really something to see so many cashew people from all corners of the Globe gathered here at the Palm Atlantis  to do some serious … eating drinking shopping sightseeing relaxing … oh and of course some business and compelling exchange of views with friends and peers as we have experienced today.</a:t>
            </a:r>
          </a:p>
          <a:p>
            <a:pPr marL="0" indent="0">
              <a:buNone/>
            </a:pPr>
            <a:r>
              <a:rPr lang="en-US" baseline="0" dirty="0" smtClean="0"/>
              <a:t>So lets get to business………………. </a:t>
            </a:r>
          </a:p>
          <a:p>
            <a:pPr marL="0" indent="0">
              <a:buNone/>
            </a:pPr>
            <a:endParaRPr lang="en-US" dirty="0" smtClean="0"/>
          </a:p>
        </p:txBody>
      </p:sp>
      <p:sp>
        <p:nvSpPr>
          <p:cNvPr id="4" name="Slide Number Placeholder 3"/>
          <p:cNvSpPr>
            <a:spLocks noGrp="1"/>
          </p:cNvSpPr>
          <p:nvPr>
            <p:ph type="sldNum" sz="quarter" idx="10"/>
          </p:nvPr>
        </p:nvSpPr>
        <p:spPr/>
        <p:txBody>
          <a:bodyPr/>
          <a:lstStyle/>
          <a:p>
            <a:fld id="{625EA473-29BD-4E10-A169-CB6EBA479717}" type="slidenum">
              <a:rPr lang="en-US" smtClean="0"/>
              <a:t>1</a:t>
            </a:fld>
            <a:endParaRPr lang="en-US" dirty="0"/>
          </a:p>
        </p:txBody>
      </p:sp>
    </p:spTree>
    <p:extLst>
      <p:ext uri="{BB962C8B-B14F-4D97-AF65-F5344CB8AC3E}">
        <p14:creationId xmlns:p14="http://schemas.microsoft.com/office/powerpoint/2010/main" val="1909063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smtClean="0"/>
              <a:t>By I think everyone is familiar with a price chart that looks like this…………………..</a:t>
            </a:r>
          </a:p>
          <a:p>
            <a:r>
              <a:rPr lang="en-IE" dirty="0" smtClean="0"/>
              <a:t>They say May you live in interesting times  but that of course is not</a:t>
            </a:r>
            <a:r>
              <a:rPr lang="en-IE" baseline="0" dirty="0" smtClean="0"/>
              <a:t> NECESSARILY A POSITIVE WISH……..</a:t>
            </a:r>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2</a:t>
            </a:fld>
            <a:endParaRPr lang="en-US" dirty="0"/>
          </a:p>
        </p:txBody>
      </p:sp>
    </p:spTree>
    <p:extLst>
      <p:ext uri="{BB962C8B-B14F-4D97-AF65-F5344CB8AC3E}">
        <p14:creationId xmlns:p14="http://schemas.microsoft.com/office/powerpoint/2010/main" val="2015540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smtClean="0"/>
              <a:t>I have been asked to talk to you about</a:t>
            </a:r>
            <a:r>
              <a:rPr lang="en-US" baseline="0" dirty="0" smtClean="0"/>
              <a:t> the market outlook so I will try to answer some questions</a:t>
            </a:r>
            <a:endParaRPr lang="en-US" dirty="0" smtClean="0"/>
          </a:p>
        </p:txBody>
      </p:sp>
      <p:sp>
        <p:nvSpPr>
          <p:cNvPr id="4" name="Slide Number Placeholder 3"/>
          <p:cNvSpPr>
            <a:spLocks noGrp="1"/>
          </p:cNvSpPr>
          <p:nvPr>
            <p:ph type="sldNum" sz="quarter" idx="10"/>
          </p:nvPr>
        </p:nvSpPr>
        <p:spPr/>
        <p:txBody>
          <a:bodyPr/>
          <a:lstStyle/>
          <a:p>
            <a:fld id="{625EA473-29BD-4E10-A169-CB6EBA479717}" type="slidenum">
              <a:rPr lang="en-US" smtClean="0"/>
              <a:t>3</a:t>
            </a:fld>
            <a:endParaRPr lang="en-US" dirty="0"/>
          </a:p>
        </p:txBody>
      </p:sp>
    </p:spTree>
    <p:extLst>
      <p:ext uri="{BB962C8B-B14F-4D97-AF65-F5344CB8AC3E}">
        <p14:creationId xmlns:p14="http://schemas.microsoft.com/office/powerpoint/2010/main" val="19090632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smtClean="0"/>
              <a:t>Lets look a little more closely at three different</a:t>
            </a:r>
            <a:r>
              <a:rPr lang="en-IE" baseline="0" dirty="0" smtClean="0"/>
              <a:t> market phases of the past 15 years</a:t>
            </a:r>
          </a:p>
          <a:p>
            <a:r>
              <a:rPr lang="en-IE" baseline="0" dirty="0" smtClean="0"/>
              <a:t>Firstly the first half of the last decade ,following the boom of the late 90’s  relative stability , low prices, 1.80 </a:t>
            </a:r>
            <a:r>
              <a:rPr lang="en-IE" baseline="0" dirty="0" err="1" smtClean="0"/>
              <a:t>Cfr</a:t>
            </a:r>
            <a:r>
              <a:rPr lang="en-IE" baseline="0" dirty="0" smtClean="0"/>
              <a:t> </a:t>
            </a:r>
            <a:r>
              <a:rPr lang="en-IE" baseline="0" dirty="0" err="1" smtClean="0"/>
              <a:t>Rdam</a:t>
            </a:r>
            <a:r>
              <a:rPr lang="en-IE" baseline="0" dirty="0" smtClean="0"/>
              <a:t> increasing supply and increasing demand Ill come back to that later</a:t>
            </a:r>
          </a:p>
          <a:p>
            <a:r>
              <a:rPr lang="en-IE" baseline="0" dirty="0" smtClean="0"/>
              <a:t>Then the boom bust pattern of 2008-2012  wild fluctuations, crop problems , contract problems ……………… interesting times. It took years off my life !</a:t>
            </a:r>
          </a:p>
          <a:p>
            <a:r>
              <a:rPr lang="en-IE" baseline="0" dirty="0" smtClean="0"/>
              <a:t>And now for the past two years relatively stable markets and prices. Not as interesting but a lot more conducive to activities befitting a man of my age or any age perhaps.</a:t>
            </a:r>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4</a:t>
            </a:fld>
            <a:endParaRPr lang="en-US" dirty="0"/>
          </a:p>
        </p:txBody>
      </p:sp>
    </p:spTree>
    <p:extLst>
      <p:ext uri="{BB962C8B-B14F-4D97-AF65-F5344CB8AC3E}">
        <p14:creationId xmlns:p14="http://schemas.microsoft.com/office/powerpoint/2010/main" val="2288880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smtClean="0"/>
              <a:t>Why did these price trends happen ? How did</a:t>
            </a:r>
            <a:r>
              <a:rPr lang="en-IE" baseline="0" dirty="0" smtClean="0"/>
              <a:t> we end up where we are today?</a:t>
            </a:r>
          </a:p>
          <a:p>
            <a:r>
              <a:rPr lang="en-IE" dirty="0" smtClean="0"/>
              <a:t>Lets have a look at some trends </a:t>
            </a:r>
          </a:p>
          <a:p>
            <a:r>
              <a:rPr lang="en-IE" dirty="0" smtClean="0"/>
              <a:t>First Consumption</a:t>
            </a:r>
            <a:r>
              <a:rPr lang="en-IE" baseline="0" dirty="0" smtClean="0"/>
              <a:t> and demand</a:t>
            </a:r>
          </a:p>
          <a:p>
            <a:endParaRPr lang="en-IE" baseline="0" dirty="0" smtClean="0"/>
          </a:p>
          <a:p>
            <a:r>
              <a:rPr lang="en-IE" baseline="0" dirty="0" smtClean="0"/>
              <a:t>If this was repeated in the next  15 years we would need more than 8million tonnes of RCN by 2030. Not possible some say well let me remind you that in the 1990’s they said that US demand would shrink and Indians would never eat more than 50000 tonnes of kernels. </a:t>
            </a:r>
          </a:p>
          <a:p>
            <a:r>
              <a:rPr lang="en-IE" baseline="0" dirty="0" smtClean="0"/>
              <a:t>If the last six year have shown us anything they have shown us that that is what can happen …. Anything! </a:t>
            </a:r>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5</a:t>
            </a:fld>
            <a:endParaRPr lang="en-US" dirty="0"/>
          </a:p>
        </p:txBody>
      </p:sp>
    </p:spTree>
    <p:extLst>
      <p:ext uri="{BB962C8B-B14F-4D97-AF65-F5344CB8AC3E}">
        <p14:creationId xmlns:p14="http://schemas.microsoft.com/office/powerpoint/2010/main" val="3524874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smtClean="0"/>
              <a:t>Growth in all markets at</a:t>
            </a:r>
            <a:r>
              <a:rPr lang="en-IE" baseline="0" dirty="0" smtClean="0"/>
              <a:t> different rates</a:t>
            </a:r>
          </a:p>
          <a:p>
            <a:endParaRPr lang="en-IE" baseline="0" dirty="0" smtClean="0"/>
          </a:p>
          <a:p>
            <a:endParaRPr lang="en-IE" baseline="0" dirty="0" smtClean="0"/>
          </a:p>
          <a:p>
            <a:endParaRPr lang="en-IE" baseline="0" dirty="0" smtClean="0"/>
          </a:p>
          <a:p>
            <a:endParaRPr lang="en-IE" baseline="0" dirty="0" smtClean="0"/>
          </a:p>
          <a:p>
            <a:r>
              <a:rPr lang="en-IE" baseline="0" dirty="0" smtClean="0"/>
              <a:t>Lets look at the other side of the coin supply and production</a:t>
            </a:r>
          </a:p>
          <a:p>
            <a:endParaRPr lang="en-IE" baseline="0" dirty="0" smtClean="0"/>
          </a:p>
          <a:p>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6</a:t>
            </a:fld>
            <a:endParaRPr lang="en-US" dirty="0"/>
          </a:p>
        </p:txBody>
      </p:sp>
    </p:spTree>
    <p:extLst>
      <p:ext uri="{BB962C8B-B14F-4D97-AF65-F5344CB8AC3E}">
        <p14:creationId xmlns:p14="http://schemas.microsoft.com/office/powerpoint/2010/main" val="58699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smtClean="0"/>
              <a:t>Production rose steadily throughout the last decade</a:t>
            </a:r>
          </a:p>
          <a:p>
            <a:endParaRPr lang="en-IE" dirty="0" smtClean="0"/>
          </a:p>
          <a:p>
            <a:r>
              <a:rPr lang="en-IE" dirty="0" smtClean="0"/>
              <a:t>But it has slowed as the trend shows ; Growth now is confined to West</a:t>
            </a:r>
            <a:r>
              <a:rPr lang="en-IE" baseline="0" dirty="0" smtClean="0"/>
              <a:t> Africa </a:t>
            </a:r>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7</a:t>
            </a:fld>
            <a:endParaRPr lang="en-US" dirty="0"/>
          </a:p>
        </p:txBody>
      </p:sp>
    </p:spTree>
    <p:extLst>
      <p:ext uri="{BB962C8B-B14F-4D97-AF65-F5344CB8AC3E}">
        <p14:creationId xmlns:p14="http://schemas.microsoft.com/office/powerpoint/2010/main" val="18198799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smtClean="0"/>
          </a:p>
          <a:p>
            <a:endParaRPr lang="en-IE" dirty="0" smtClean="0"/>
          </a:p>
          <a:p>
            <a:endParaRPr lang="en-IE" dirty="0" smtClean="0"/>
          </a:p>
          <a:p>
            <a:r>
              <a:rPr lang="en-IE" dirty="0" smtClean="0"/>
              <a:t>Lets look </a:t>
            </a:r>
            <a:r>
              <a:rPr lang="en-IE" dirty="0" err="1" smtClean="0"/>
              <a:t>ast</a:t>
            </a:r>
            <a:r>
              <a:rPr lang="en-IE" dirty="0" smtClean="0"/>
              <a:t> processing.</a:t>
            </a:r>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8</a:t>
            </a:fld>
            <a:endParaRPr lang="en-US" dirty="0"/>
          </a:p>
        </p:txBody>
      </p:sp>
    </p:spTree>
    <p:extLst>
      <p:ext uri="{BB962C8B-B14F-4D97-AF65-F5344CB8AC3E}">
        <p14:creationId xmlns:p14="http://schemas.microsoft.com/office/powerpoint/2010/main" val="23092575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smtClean="0"/>
              <a:t>Summarise</a:t>
            </a:r>
          </a:p>
          <a:p>
            <a:r>
              <a:rPr lang="en-IE" dirty="0" smtClean="0"/>
              <a:t>Growing demand and consumption</a:t>
            </a:r>
          </a:p>
          <a:p>
            <a:r>
              <a:rPr lang="en-IE" dirty="0" smtClean="0"/>
              <a:t>Still growing production but at slower rates and concentrated in West Africa</a:t>
            </a:r>
          </a:p>
          <a:p>
            <a:r>
              <a:rPr lang="en-IE" dirty="0" smtClean="0"/>
              <a:t>Processing concentrated in  a few countries </a:t>
            </a:r>
          </a:p>
          <a:p>
            <a:r>
              <a:rPr lang="en-IE" dirty="0" smtClean="0"/>
              <a:t>High dependence </a:t>
            </a:r>
          </a:p>
          <a:p>
            <a:r>
              <a:rPr lang="en-IE" dirty="0" smtClean="0"/>
              <a:t>Lets talk price</a:t>
            </a:r>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9</a:t>
            </a:fld>
            <a:endParaRPr lang="en-US" dirty="0"/>
          </a:p>
        </p:txBody>
      </p:sp>
    </p:spTree>
    <p:extLst>
      <p:ext uri="{BB962C8B-B14F-4D97-AF65-F5344CB8AC3E}">
        <p14:creationId xmlns:p14="http://schemas.microsoft.com/office/powerpoint/2010/main" val="3000338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smtClean="0"/>
          </a:p>
          <a:p>
            <a:endParaRPr lang="en-IE" dirty="0" smtClean="0"/>
          </a:p>
          <a:p>
            <a:r>
              <a:rPr lang="en-IE" dirty="0" smtClean="0"/>
              <a:t>How does price impact demand </a:t>
            </a:r>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10</a:t>
            </a:fld>
            <a:endParaRPr lang="en-US" dirty="0"/>
          </a:p>
        </p:txBody>
      </p:sp>
    </p:spTree>
    <p:extLst>
      <p:ext uri="{BB962C8B-B14F-4D97-AF65-F5344CB8AC3E}">
        <p14:creationId xmlns:p14="http://schemas.microsoft.com/office/powerpoint/2010/main" val="41082217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smtClean="0"/>
              <a:t>Three</a:t>
            </a:r>
            <a:r>
              <a:rPr lang="en-IE" baseline="0" dirty="0" smtClean="0"/>
              <a:t> phases view</a:t>
            </a:r>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11</a:t>
            </a:fld>
            <a:endParaRPr lang="en-US" dirty="0"/>
          </a:p>
        </p:txBody>
      </p:sp>
    </p:spTree>
    <p:extLst>
      <p:ext uri="{BB962C8B-B14F-4D97-AF65-F5344CB8AC3E}">
        <p14:creationId xmlns:p14="http://schemas.microsoft.com/office/powerpoint/2010/main" val="307028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13</a:t>
            </a:fld>
            <a:endParaRPr lang="en-US" dirty="0"/>
          </a:p>
        </p:txBody>
      </p:sp>
    </p:spTree>
    <p:extLst>
      <p:ext uri="{BB962C8B-B14F-4D97-AF65-F5344CB8AC3E}">
        <p14:creationId xmlns:p14="http://schemas.microsoft.com/office/powerpoint/2010/main" val="31945682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smtClean="0"/>
              <a:t>We looked at two scenarios</a:t>
            </a:r>
          </a:p>
          <a:p>
            <a:endParaRPr lang="en-IE" dirty="0" smtClean="0"/>
          </a:p>
          <a:p>
            <a:r>
              <a:rPr lang="en-IE" dirty="0" smtClean="0"/>
              <a:t>Thanks to African Cashew Initiative for the opportunity to work on these projections </a:t>
            </a:r>
          </a:p>
          <a:p>
            <a:endParaRPr lang="en-IE" dirty="0" smtClean="0"/>
          </a:p>
          <a:p>
            <a:r>
              <a:rPr lang="en-IE" dirty="0" smtClean="0"/>
              <a:t>Lets try and put the two </a:t>
            </a:r>
            <a:r>
              <a:rPr lang="en-IE" dirty="0" err="1" smtClean="0"/>
              <a:t>rogether</a:t>
            </a:r>
            <a:r>
              <a:rPr lang="en-IE" dirty="0" smtClean="0"/>
              <a:t> </a:t>
            </a:r>
          </a:p>
          <a:p>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14</a:t>
            </a:fld>
            <a:endParaRPr lang="en-US" dirty="0"/>
          </a:p>
        </p:txBody>
      </p:sp>
    </p:spTree>
    <p:extLst>
      <p:ext uri="{BB962C8B-B14F-4D97-AF65-F5344CB8AC3E}">
        <p14:creationId xmlns:p14="http://schemas.microsoft.com/office/powerpoint/2010/main" val="21065663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smtClean="0"/>
              <a:t>Explain </a:t>
            </a:r>
            <a:r>
              <a:rPr lang="en-IE" smtClean="0"/>
              <a:t>the </a:t>
            </a:r>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15</a:t>
            </a:fld>
            <a:endParaRPr lang="en-US" dirty="0"/>
          </a:p>
        </p:txBody>
      </p:sp>
    </p:spTree>
    <p:extLst>
      <p:ext uri="{BB962C8B-B14F-4D97-AF65-F5344CB8AC3E}">
        <p14:creationId xmlns:p14="http://schemas.microsoft.com/office/powerpoint/2010/main" val="20422868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smtClean="0"/>
          </a:p>
          <a:p>
            <a:r>
              <a:rPr lang="en-IE" dirty="0" smtClean="0"/>
              <a:t>Does this</a:t>
            </a:r>
            <a:r>
              <a:rPr lang="en-IE" baseline="0" dirty="0" smtClean="0"/>
              <a:t> mean that I am saying that I expect much higher prices now?</a:t>
            </a:r>
          </a:p>
          <a:p>
            <a:r>
              <a:rPr lang="en-IE" baseline="0" dirty="0" smtClean="0"/>
              <a:t>Absolutely no but I am saying that we can expect rising prices and a tightening supply/demand in the coming </a:t>
            </a:r>
            <a:r>
              <a:rPr lang="en-IE" baseline="0" dirty="0" err="1" smtClean="0"/>
              <a:t>byears</a:t>
            </a:r>
            <a:r>
              <a:rPr lang="en-IE" baseline="0" dirty="0" smtClean="0"/>
              <a:t>.</a:t>
            </a:r>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16</a:t>
            </a:fld>
            <a:endParaRPr lang="en-US" dirty="0"/>
          </a:p>
        </p:txBody>
      </p:sp>
    </p:spTree>
    <p:extLst>
      <p:ext uri="{BB962C8B-B14F-4D97-AF65-F5344CB8AC3E}">
        <p14:creationId xmlns:p14="http://schemas.microsoft.com/office/powerpoint/2010/main" val="1728314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smtClean="0"/>
          </a:p>
          <a:p>
            <a:endParaRPr lang="en-IE" dirty="0" smtClean="0"/>
          </a:p>
          <a:p>
            <a:r>
              <a:rPr lang="en-IE" dirty="0" smtClean="0"/>
              <a:t>In Summary </a:t>
            </a:r>
          </a:p>
          <a:p>
            <a:r>
              <a:rPr lang="en-IE" dirty="0" smtClean="0"/>
              <a:t>Rising demand and supply</a:t>
            </a:r>
            <a:r>
              <a:rPr lang="en-IE" baseline="0" dirty="0" smtClean="0"/>
              <a:t> following giving rise to occasional mismatches and market volatility.</a:t>
            </a:r>
          </a:p>
          <a:p>
            <a:r>
              <a:rPr lang="en-IE" baseline="0" dirty="0" smtClean="0"/>
              <a:t>This is in contrast to the last decade when we saw supply increase and demand come to meet it</a:t>
            </a:r>
          </a:p>
          <a:p>
            <a:r>
              <a:rPr lang="en-IE" baseline="0" dirty="0" smtClean="0"/>
              <a:t>Not at all a bad scenario</a:t>
            </a:r>
          </a:p>
          <a:p>
            <a:r>
              <a:rPr lang="en-IE" baseline="0" dirty="0" smtClean="0"/>
              <a:t>What can threaten this scenario</a:t>
            </a:r>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17</a:t>
            </a:fld>
            <a:endParaRPr lang="en-US" dirty="0"/>
          </a:p>
        </p:txBody>
      </p:sp>
    </p:spTree>
    <p:extLst>
      <p:ext uri="{BB962C8B-B14F-4D97-AF65-F5344CB8AC3E}">
        <p14:creationId xmlns:p14="http://schemas.microsoft.com/office/powerpoint/2010/main" val="29582602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smtClean="0"/>
          </a:p>
          <a:p>
            <a:r>
              <a:rPr lang="en-IE" dirty="0" smtClean="0"/>
              <a:t>IN conclusion</a:t>
            </a:r>
          </a:p>
          <a:p>
            <a:r>
              <a:rPr lang="en-IE" dirty="0" smtClean="0"/>
              <a:t>The outlook is bright – 2015</a:t>
            </a:r>
            <a:r>
              <a:rPr lang="en-IE" baseline="0" dirty="0" smtClean="0"/>
              <a:t> should not be an overly difficult year. </a:t>
            </a:r>
          </a:p>
          <a:p>
            <a:r>
              <a:rPr lang="en-IE" baseline="0" dirty="0" smtClean="0"/>
              <a:t>Prices should remain within a reasonable range</a:t>
            </a:r>
          </a:p>
          <a:p>
            <a:r>
              <a:rPr lang="en-IE" baseline="0" dirty="0" smtClean="0"/>
              <a:t>Challenges need to be met in quality management , working conditions and the diversification of processing most obviously to West Africa</a:t>
            </a:r>
            <a:endParaRPr lang="en-IE" dirty="0"/>
          </a:p>
        </p:txBody>
      </p:sp>
      <p:sp>
        <p:nvSpPr>
          <p:cNvPr id="4" name="Slide Number Placeholder 3"/>
          <p:cNvSpPr>
            <a:spLocks noGrp="1"/>
          </p:cNvSpPr>
          <p:nvPr>
            <p:ph type="sldNum" sz="quarter" idx="10"/>
          </p:nvPr>
        </p:nvSpPr>
        <p:spPr/>
        <p:txBody>
          <a:bodyPr/>
          <a:lstStyle/>
          <a:p>
            <a:fld id="{B66A21F3-1240-4D29-AD6B-0E353D0B2D5E}" type="slidenum">
              <a:rPr lang="en-US" smtClean="0"/>
              <a:t>18</a:t>
            </a:fld>
            <a:endParaRPr lang="en-US" dirty="0"/>
          </a:p>
        </p:txBody>
      </p:sp>
    </p:spTree>
    <p:extLst>
      <p:ext uri="{BB962C8B-B14F-4D97-AF65-F5344CB8AC3E}">
        <p14:creationId xmlns:p14="http://schemas.microsoft.com/office/powerpoint/2010/main" val="31633700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smtClean="0"/>
              <a:t>Before</a:t>
            </a:r>
            <a:r>
              <a:rPr lang="en-US" baseline="0" dirty="0" smtClean="0"/>
              <a:t> I conclude I would like to congratulate </a:t>
            </a:r>
            <a:r>
              <a:rPr lang="en-US" baseline="0" dirty="0" err="1" smtClean="0"/>
              <a:t>CashewInfo</a:t>
            </a:r>
            <a:r>
              <a:rPr lang="en-US" baseline="0" dirty="0" smtClean="0"/>
              <a:t> on the World Cashew Convention , thank them for the invitation to speak to you this evening</a:t>
            </a:r>
          </a:p>
          <a:p>
            <a:pPr marL="0" indent="0">
              <a:buNone/>
            </a:pPr>
            <a:r>
              <a:rPr lang="en-US" baseline="0" dirty="0" smtClean="0"/>
              <a:t>Thank you for your kind attention , Enjoy the Convention and have a </a:t>
            </a:r>
            <a:r>
              <a:rPr lang="en-US" baseline="0" smtClean="0"/>
              <a:t>good evening.  </a:t>
            </a:r>
            <a:endParaRPr lang="en-US" dirty="0" smtClean="0"/>
          </a:p>
        </p:txBody>
      </p:sp>
      <p:sp>
        <p:nvSpPr>
          <p:cNvPr id="4" name="Slide Number Placeholder 3"/>
          <p:cNvSpPr>
            <a:spLocks noGrp="1"/>
          </p:cNvSpPr>
          <p:nvPr>
            <p:ph type="sldNum" sz="quarter" idx="10"/>
          </p:nvPr>
        </p:nvSpPr>
        <p:spPr/>
        <p:txBody>
          <a:bodyPr/>
          <a:lstStyle/>
          <a:p>
            <a:fld id="{625EA473-29BD-4E10-A169-CB6EBA479717}" type="slidenum">
              <a:rPr lang="en-US" smtClean="0"/>
              <a:t>19</a:t>
            </a:fld>
            <a:endParaRPr lang="en-US" dirty="0"/>
          </a:p>
        </p:txBody>
      </p:sp>
    </p:spTree>
    <p:extLst>
      <p:ext uri="{BB962C8B-B14F-4D97-AF65-F5344CB8AC3E}">
        <p14:creationId xmlns:p14="http://schemas.microsoft.com/office/powerpoint/2010/main" val="19090632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250C97-B000-4933-A061-2F16326440AD}" type="datetimeFigureOut">
              <a:rPr lang="en-US" smtClean="0"/>
              <a:t>2/5/2015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A6FF9FB-2E07-4CDA-9DCB-39A79E2C845A}" type="slidenum">
              <a:rPr lang="en-US" smtClean="0"/>
              <a:t>‹#›</a:t>
            </a:fld>
            <a:endParaRPr lang="en-US" dirty="0"/>
          </a:p>
        </p:txBody>
      </p:sp>
    </p:spTree>
    <p:extLst>
      <p:ext uri="{BB962C8B-B14F-4D97-AF65-F5344CB8AC3E}">
        <p14:creationId xmlns:p14="http://schemas.microsoft.com/office/powerpoint/2010/main" val="1506008393"/>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9000">
              <a:srgbClr val="336600"/>
            </a:gs>
            <a:gs pos="100000">
              <a:schemeClr val="accent6">
                <a:lumMod val="75000"/>
              </a:schemeClr>
            </a:gs>
          </a:gsLst>
          <a:lin ang="27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250C97-B000-4933-A061-2F16326440AD}" type="datetimeFigureOut">
              <a:rPr lang="en-US" smtClean="0"/>
              <a:t>2/5/2015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6FF9FB-2E07-4CDA-9DCB-39A79E2C845A}" type="slidenum">
              <a:rPr lang="en-US" smtClean="0"/>
              <a:t>‹#›</a:t>
            </a:fld>
            <a:endParaRPr lang="en-US" dirty="0"/>
          </a:p>
        </p:txBody>
      </p:sp>
    </p:spTree>
    <p:extLst>
      <p:ext uri="{BB962C8B-B14F-4D97-AF65-F5344CB8AC3E}">
        <p14:creationId xmlns:p14="http://schemas.microsoft.com/office/powerpoint/2010/main" val="1540492104"/>
      </p:ext>
    </p:extLst>
  </p:cSld>
  <p:clrMap bg1="lt1" tx1="dk1" bg2="lt2" tx2="dk2" accent1="accent1" accent2="accent2" accent3="accent3" accent4="accent4" accent5="accent5" accent6="accent6" hlink="hlink" folHlink="folHlink"/>
  <p:sldLayoutIdLst>
    <p:sldLayoutId id="2147483649"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notesSlide" Target="../notesSlides/notesSlide1.xml"/><Relationship Id="rId13" Type="http://schemas.openxmlformats.org/officeDocument/2006/relationships/image" Target="../media/image5.JPG"/><Relationship Id="rId3" Type="http://schemas.microsoft.com/office/2007/relationships/media" Target="../media/media2.AVI"/><Relationship Id="rId7" Type="http://schemas.openxmlformats.org/officeDocument/2006/relationships/slideLayout" Target="../slideLayouts/slideLayout1.xml"/><Relationship Id="rId12" Type="http://schemas.openxmlformats.org/officeDocument/2006/relationships/image" Target="../media/image4.pn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video" Target="../media/media3.mp4"/><Relationship Id="rId11" Type="http://schemas.openxmlformats.org/officeDocument/2006/relationships/image" Target="../media/image3.png"/><Relationship Id="rId5" Type="http://schemas.microsoft.com/office/2007/relationships/media" Target="../media/media3.mp4"/><Relationship Id="rId10" Type="http://schemas.openxmlformats.org/officeDocument/2006/relationships/image" Target="../media/image2.png"/><Relationship Id="rId4" Type="http://schemas.openxmlformats.org/officeDocument/2006/relationships/video" Target="../media/media2.AVI"/><Relationship Id="rId9" Type="http://schemas.openxmlformats.org/officeDocument/2006/relationships/image" Target="../media/image1.png"/><Relationship Id="rId1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chart" Target="../charts/char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chart" Target="../charts/chart3.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chart" Target="../charts/char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1.jpg"/><Relationship Id="rId4" Type="http://schemas.openxmlformats.org/officeDocument/2006/relationships/chart" Target="../charts/chart5.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chart" Target="../charts/chart6.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chart" Target="../charts/char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chart" Target="../charts/chart8.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194822" y="348970"/>
            <a:ext cx="8550593" cy="2761309"/>
          </a:xfrm>
          <a:prstGeom prst="rect">
            <a:avLst/>
          </a:prstGeom>
          <a:noFill/>
          <a:ln>
            <a:noFill/>
          </a:ln>
          <a:effectLst>
            <a:outerShdw blurRad="152400" dist="63500" dir="2700000" algn="tl" rotWithShape="0">
              <a:schemeClr val="tx1">
                <a:alpha val="40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VisconIndia.mp4">
            <a:hlinkClick r:id="" action="ppaction://media"/>
          </p:cNvPr>
          <p:cNvPicPr>
            <a:picLocks noChangeAspect="1"/>
          </p:cNvPicPr>
          <p:nvPr>
            <a:videoFile r:link="rId1"/>
            <p:extLst>
              <p:ext uri="{DAA4B4D4-6D71-4841-9C94-3DE7FCFB9230}">
                <p14:media xmlns:p14="http://schemas.microsoft.com/office/powerpoint/2010/main" r:embed="rId2">
                  <p14:trim st="8150.4504" end="13584.0874"/>
                </p14:media>
              </p:ext>
            </p:extLst>
          </p:nvPr>
        </p:nvPicPr>
        <p:blipFill>
          <a:blip r:embed="rId10"/>
          <a:stretch>
            <a:fillRect/>
          </a:stretch>
        </p:blipFill>
        <p:spPr>
          <a:xfrm>
            <a:off x="3062284" y="717211"/>
            <a:ext cx="2768500" cy="2025612"/>
          </a:xfrm>
          <a:prstGeom prst="rect">
            <a:avLst/>
          </a:prstGeom>
        </p:spPr>
      </p:pic>
      <p:pic>
        <p:nvPicPr>
          <p:cNvPr id="12" name="CIMG0986.AVI">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11"/>
          <a:stretch>
            <a:fillRect/>
          </a:stretch>
        </p:blipFill>
        <p:spPr>
          <a:xfrm>
            <a:off x="293884" y="717211"/>
            <a:ext cx="2710117" cy="2025612"/>
          </a:xfrm>
          <a:prstGeom prst="rect">
            <a:avLst/>
          </a:prstGeom>
        </p:spPr>
      </p:pic>
      <p:pic>
        <p:nvPicPr>
          <p:cNvPr id="13" name="SnackFactory.mp4">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2"/>
          <a:stretch>
            <a:fillRect/>
          </a:stretch>
        </p:blipFill>
        <p:spPr>
          <a:xfrm>
            <a:off x="5911596" y="717211"/>
            <a:ext cx="2733641" cy="2025612"/>
          </a:xfrm>
          <a:prstGeom prst="rect">
            <a:avLst/>
          </a:prstGeom>
        </p:spPr>
      </p:pic>
      <p:pic>
        <p:nvPicPr>
          <p:cNvPr id="15" name="Picture 14"/>
          <p:cNvPicPr>
            <a:picLocks noChangeAspect="1"/>
          </p:cNvPicPr>
          <p:nvPr/>
        </p:nvPicPr>
        <p:blipFill rotWithShape="1">
          <a:blip r:embed="rId13" cstate="print">
            <a:extLst>
              <a:ext uri="{28A0092B-C50C-407E-A947-70E740481C1C}">
                <a14:useLocalDpi xmlns:a14="http://schemas.microsoft.com/office/drawing/2010/main" val="0"/>
              </a:ext>
            </a:extLst>
          </a:blip>
          <a:srcRect l="1112"/>
          <a:stretch/>
        </p:blipFill>
        <p:spPr>
          <a:xfrm>
            <a:off x="293884" y="5775850"/>
            <a:ext cx="3134774" cy="688450"/>
          </a:xfrm>
          <a:prstGeom prst="rect">
            <a:avLst/>
          </a:prstGeom>
        </p:spPr>
      </p:pic>
      <p:pic>
        <p:nvPicPr>
          <p:cNvPr id="18" name="Picture 17"/>
          <p:cNvPicPr>
            <a:picLocks noChangeAspect="1"/>
          </p:cNvPicPr>
          <p:nvPr/>
        </p:nvPicPr>
        <p:blipFill rotWithShape="1">
          <a:blip r:embed="rId14" cstate="print">
            <a:extLst>
              <a:ext uri="{28A0092B-C50C-407E-A947-70E740481C1C}">
                <a14:useLocalDpi xmlns:a14="http://schemas.microsoft.com/office/drawing/2010/main" val="0"/>
              </a:ext>
            </a:extLst>
          </a:blip>
          <a:srcRect r="1778" b="1859"/>
          <a:stretch/>
        </p:blipFill>
        <p:spPr>
          <a:xfrm>
            <a:off x="7573910" y="5711926"/>
            <a:ext cx="1085428" cy="81629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9" name="TextBox 18"/>
          <p:cNvSpPr txBox="1"/>
          <p:nvPr/>
        </p:nvSpPr>
        <p:spPr>
          <a:xfrm>
            <a:off x="293884" y="3403600"/>
            <a:ext cx="8451531" cy="1508105"/>
          </a:xfrm>
          <a:prstGeom prst="rect">
            <a:avLst/>
          </a:prstGeom>
          <a:noFill/>
        </p:spPr>
        <p:txBody>
          <a:bodyPr wrap="square" rtlCol="0">
            <a:spAutoFit/>
          </a:bodyPr>
          <a:lstStyle/>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The Cashew Kernels Market 2015</a:t>
            </a:r>
          </a:p>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Perspectives &amp; Outlook </a:t>
            </a:r>
            <a:r>
              <a:rPr lang="en-GB" sz="32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		</a:t>
            </a:r>
          </a:p>
          <a:p>
            <a:r>
              <a:rPr lang="en-GB" sz="20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Jim Fitzpatrick</a:t>
            </a:r>
            <a:endParaRPr lang="en-GB" sz="20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1318544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776" fill="hold"/>
                                        <p:tgtEl>
                                          <p:spTgt spid="12"/>
                                        </p:tgtEl>
                                      </p:cBhvr>
                                    </p:cmd>
                                  </p:childTnLst>
                                </p:cTn>
                              </p:par>
                              <p:par>
                                <p:cTn id="7" presetID="1" presetClass="mediacall" presetSubtype="0" fill="hold" nodeType="withEffect">
                                  <p:stCondLst>
                                    <p:cond delay="0"/>
                                  </p:stCondLst>
                                  <p:childTnLst>
                                    <p:cmd type="call" cmd="playFrom(0.0)">
                                      <p:cBhvr>
                                        <p:cTn id="8" dur="35182" fill="hold"/>
                                        <p:tgtEl>
                                          <p:spTgt spid="3"/>
                                        </p:tgtEl>
                                      </p:cBhvr>
                                    </p:cmd>
                                  </p:childTnLst>
                                </p:cTn>
                              </p:par>
                              <p:par>
                                <p:cTn id="9" presetID="1" presetClass="mediacall" presetSubtype="0" fill="hold" nodeType="withEffect">
                                  <p:stCondLst>
                                    <p:cond delay="0"/>
                                  </p:stCondLst>
                                  <p:childTnLst>
                                    <p:cmd type="call" cmd="playFrom(0.0)">
                                      <p:cBhvr>
                                        <p:cTn id="10" dur="48298"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fill="hold" display="0">
                  <p:stCondLst>
                    <p:cond delay="indefinite"/>
                  </p:stCondLst>
                </p:cTn>
                <p:tgtEl>
                  <p:spTgt spid="3"/>
                </p:tgtEl>
              </p:cMediaNode>
            </p:video>
            <p:video>
              <p:cMediaNode vol="80000" mute="1">
                <p:cTn id="12" fill="hold" display="0">
                  <p:stCondLst>
                    <p:cond delay="indefinite"/>
                  </p:stCondLst>
                </p:cTn>
                <p:tgtEl>
                  <p:spTgt spid="12"/>
                </p:tgtEl>
              </p:cMediaNode>
            </p:video>
            <p:video>
              <p:cMediaNode vol="80000" mute="1">
                <p:cTn id="13" fill="hold" display="0">
                  <p:stCondLst>
                    <p:cond delay="indefinite"/>
                  </p:stCondLst>
                </p:cTn>
                <p:tgtEl>
                  <p:spTgt spid="13"/>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4000" y="5969694"/>
            <a:ext cx="1131442" cy="786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254000" y="254000"/>
            <a:ext cx="7569200" cy="646331"/>
          </a:xfrm>
          <a:prstGeom prst="rect">
            <a:avLst/>
          </a:prstGeom>
          <a:noFill/>
        </p:spPr>
        <p:txBody>
          <a:bodyPr wrap="square" rtlCol="0">
            <a:spAutoFit/>
          </a:bodyPr>
          <a:lstStyle/>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The Cashew Price </a:t>
            </a:r>
            <a:r>
              <a:rPr lang="en-GB" sz="32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WW320 FOB</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graphicFrame>
        <p:nvGraphicFramePr>
          <p:cNvPr id="3" name="Chart 2"/>
          <p:cNvGraphicFramePr>
            <a:graphicFrameLocks/>
          </p:cNvGraphicFramePr>
          <p:nvPr>
            <p:extLst>
              <p:ext uri="{D42A27DB-BD31-4B8C-83A1-F6EECF244321}">
                <p14:modId xmlns:p14="http://schemas.microsoft.com/office/powerpoint/2010/main" val="1179184439"/>
              </p:ext>
            </p:extLst>
          </p:nvPr>
        </p:nvGraphicFramePr>
        <p:xfrm>
          <a:off x="254000" y="900331"/>
          <a:ext cx="8674100" cy="5000001"/>
        </p:xfrm>
        <a:graphic>
          <a:graphicData uri="http://schemas.openxmlformats.org/drawingml/2006/chart">
            <c:chart xmlns:c="http://schemas.openxmlformats.org/drawingml/2006/chart" xmlns:r="http://schemas.openxmlformats.org/officeDocument/2006/relationships" r:id="rId4"/>
          </a:graphicData>
        </a:graphic>
      </p:graphicFrame>
      <p:sp>
        <p:nvSpPr>
          <p:cNvPr id="6" name="TextBox 5"/>
          <p:cNvSpPr txBox="1"/>
          <p:nvPr/>
        </p:nvSpPr>
        <p:spPr>
          <a:xfrm>
            <a:off x="1756913" y="5969694"/>
            <a:ext cx="7023100" cy="646331"/>
          </a:xfrm>
          <a:prstGeom prst="rect">
            <a:avLst/>
          </a:prstGeom>
          <a:noFill/>
          <a:ln>
            <a:noFill/>
          </a:ln>
        </p:spPr>
        <p:txBody>
          <a:bodyPr wrap="square" rtlCol="0">
            <a:spAutoFit/>
          </a:bodyPr>
          <a:lstStyle/>
          <a:p>
            <a:r>
              <a:rPr lang="en-GB" sz="3600" dirty="0" smtClean="0">
                <a:ln>
                  <a:solidFill>
                    <a:schemeClr val="tx1"/>
                  </a:solidFill>
                </a:ln>
                <a:solidFill>
                  <a:srgbClr val="FF9900"/>
                </a:solidFill>
              </a:rPr>
              <a:t>May you live in interesting times !</a:t>
            </a:r>
            <a:endParaRPr lang="en-GB" sz="3600" dirty="0">
              <a:ln>
                <a:solidFill>
                  <a:schemeClr val="tx1"/>
                </a:solidFill>
              </a:ln>
              <a:solidFill>
                <a:srgbClr val="FF9900"/>
              </a:solidFill>
            </a:endParaRPr>
          </a:p>
        </p:txBody>
      </p:sp>
    </p:spTree>
    <p:extLst>
      <p:ext uri="{BB962C8B-B14F-4D97-AF65-F5344CB8AC3E}">
        <p14:creationId xmlns:p14="http://schemas.microsoft.com/office/powerpoint/2010/main" val="145534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l="1112"/>
          <a:stretch/>
        </p:blipFill>
        <p:spPr>
          <a:xfrm>
            <a:off x="293884" y="5775850"/>
            <a:ext cx="3134774" cy="688450"/>
          </a:xfrm>
          <a:prstGeom prst="rect">
            <a:avLst/>
          </a:prstGeom>
        </p:spPr>
      </p:pic>
      <p:pic>
        <p:nvPicPr>
          <p:cNvPr id="18" name="Picture 17"/>
          <p:cNvPicPr>
            <a:picLocks noChangeAspect="1"/>
          </p:cNvPicPr>
          <p:nvPr/>
        </p:nvPicPr>
        <p:blipFill rotWithShape="1">
          <a:blip r:embed="rId4" cstate="print">
            <a:extLst>
              <a:ext uri="{28A0092B-C50C-407E-A947-70E740481C1C}">
                <a14:useLocalDpi xmlns:a14="http://schemas.microsoft.com/office/drawing/2010/main" val="0"/>
              </a:ext>
            </a:extLst>
          </a:blip>
          <a:srcRect r="1778" b="1859"/>
          <a:stretch/>
        </p:blipFill>
        <p:spPr>
          <a:xfrm>
            <a:off x="7573910" y="5711926"/>
            <a:ext cx="1085428" cy="81629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9" name="TextBox 18"/>
          <p:cNvSpPr txBox="1"/>
          <p:nvPr/>
        </p:nvSpPr>
        <p:spPr>
          <a:xfrm>
            <a:off x="207807" y="317500"/>
            <a:ext cx="8451531" cy="646331"/>
          </a:xfrm>
          <a:prstGeom prst="rect">
            <a:avLst/>
          </a:prstGeom>
          <a:noFill/>
        </p:spPr>
        <p:txBody>
          <a:bodyPr wrap="square" rtlCol="0">
            <a:spAutoFit/>
          </a:bodyPr>
          <a:lstStyle/>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Perspectives &amp; Outlook </a:t>
            </a:r>
            <a:r>
              <a:rPr lang="en-GB" sz="3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t>
            </a:r>
          </a:p>
        </p:txBody>
      </p:sp>
      <p:sp>
        <p:nvSpPr>
          <p:cNvPr id="4" name="TextBox 3"/>
          <p:cNvSpPr txBox="1"/>
          <p:nvPr/>
        </p:nvSpPr>
        <p:spPr>
          <a:xfrm>
            <a:off x="736600" y="1320800"/>
            <a:ext cx="7922738" cy="3785652"/>
          </a:xfrm>
          <a:prstGeom prst="rect">
            <a:avLst/>
          </a:prstGeom>
          <a:noFill/>
        </p:spPr>
        <p:txBody>
          <a:bodyPr wrap="square" rtlCol="0">
            <a:spAutoFit/>
          </a:bodyPr>
          <a:lstStyle/>
          <a:p>
            <a:pPr marL="342900" indent="-342900">
              <a:buFont typeface="+mj-lt"/>
              <a:buAutoNum type="arabicPeriod"/>
            </a:pPr>
            <a:r>
              <a:rPr lang="en-GB" sz="24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What is the current market position ?</a:t>
            </a:r>
          </a:p>
          <a:p>
            <a:pPr marL="342900" indent="-342900">
              <a:buFont typeface="+mj-lt"/>
              <a:buAutoNum type="arabicPeriod"/>
            </a:pPr>
            <a:endParaRPr lang="en-GB" sz="24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a:p>
            <a:pPr marL="342900" indent="-342900">
              <a:buFont typeface="+mj-lt"/>
              <a:buAutoNum type="arabicPeriod"/>
            </a:pPr>
            <a:r>
              <a:rPr lang="en-GB" sz="24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What are  the trends in supply, demand and prices?</a:t>
            </a:r>
          </a:p>
          <a:p>
            <a:pPr marL="342900" indent="-342900">
              <a:buFont typeface="+mj-lt"/>
              <a:buAutoNum type="arabicPeriod"/>
            </a:pPr>
            <a:endParaRPr lang="en-GB" sz="24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a:p>
            <a:pPr marL="342900" indent="-342900">
              <a:buFont typeface="+mj-lt"/>
              <a:buAutoNum type="arabicPeriod"/>
            </a:pPr>
            <a:r>
              <a:rPr lang="en-GB" sz="24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What are the key market trends ?</a:t>
            </a:r>
          </a:p>
          <a:p>
            <a:pPr marL="342900" indent="-342900">
              <a:buFont typeface="+mj-lt"/>
              <a:buAutoNum type="arabicPeriod"/>
            </a:pPr>
            <a:endParaRPr lang="en-GB" sz="24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a:p>
            <a:pPr marL="342900" indent="-342900">
              <a:buFont typeface="+mj-lt"/>
              <a:buAutoNum type="arabicPeriod"/>
            </a:pPr>
            <a:r>
              <a:rPr lang="en-GB" sz="24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What is the outlook for 2015 and beyond. Will price volatility return?</a:t>
            </a:r>
          </a:p>
          <a:p>
            <a:pPr marL="342900" indent="-342900">
              <a:buFont typeface="+mj-lt"/>
              <a:buAutoNum type="arabicPeriod"/>
            </a:pPr>
            <a:endParaRPr lang="en-GB" sz="24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a:p>
            <a:pPr marL="342900" indent="-342900">
              <a:buFont typeface="+mj-lt"/>
              <a:buAutoNum type="arabicPeriod"/>
            </a:pPr>
            <a:r>
              <a:rPr lang="en-GB" sz="24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What are the major threats &amp; risks ? </a:t>
            </a:r>
            <a:endParaRPr lang="en-GB" dirty="0"/>
          </a:p>
        </p:txBody>
      </p:sp>
    </p:spTree>
    <p:extLst>
      <p:ext uri="{BB962C8B-B14F-4D97-AF65-F5344CB8AC3E}">
        <p14:creationId xmlns:p14="http://schemas.microsoft.com/office/powerpoint/2010/main" val="2017120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500" fill="hold"/>
                                        <p:tgtEl>
                                          <p:spTgt spid="4">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anim calcmode="lin" valueType="num">
                                      <p:cBhvr additive="base">
                                        <p:cTn id="31" dur="500" fill="hold"/>
                                        <p:tgtEl>
                                          <p:spTgt spid="4">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 y="5969694"/>
            <a:ext cx="1131442" cy="786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254000" y="254000"/>
            <a:ext cx="7569200" cy="646331"/>
          </a:xfrm>
          <a:prstGeom prst="rect">
            <a:avLst/>
          </a:prstGeom>
          <a:noFill/>
        </p:spPr>
        <p:txBody>
          <a:bodyPr wrap="square" rtlCol="0">
            <a:spAutoFit/>
          </a:bodyPr>
          <a:lstStyle/>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The Cashew Price Fairground</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graphicFrame>
        <p:nvGraphicFramePr>
          <p:cNvPr id="3" name="Chart 2"/>
          <p:cNvGraphicFramePr>
            <a:graphicFrameLocks/>
          </p:cNvGraphicFramePr>
          <p:nvPr>
            <p:extLst>
              <p:ext uri="{D42A27DB-BD31-4B8C-83A1-F6EECF244321}">
                <p14:modId xmlns:p14="http://schemas.microsoft.com/office/powerpoint/2010/main" val="2034155096"/>
              </p:ext>
            </p:extLst>
          </p:nvPr>
        </p:nvGraphicFramePr>
        <p:xfrm>
          <a:off x="254000" y="1120369"/>
          <a:ext cx="8674100" cy="4779963"/>
        </p:xfrm>
        <a:graphic>
          <a:graphicData uri="http://schemas.openxmlformats.org/drawingml/2006/chart">
            <c:chart xmlns:c="http://schemas.openxmlformats.org/drawingml/2006/chart" xmlns:r="http://schemas.openxmlformats.org/officeDocument/2006/relationships" r:id="rId4"/>
          </a:graphicData>
        </a:graphic>
      </p:graphicFrame>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37547" y="1348903"/>
            <a:ext cx="6102644" cy="7827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373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graphicEl>
                                              <a:chart seriesIdx="0" categoryIdx="-4" bldStep="series"/>
                                            </p:graphicEl>
                                          </p:spTgt>
                                        </p:tgtEl>
                                        <p:attrNameLst>
                                          <p:attrName>style.visibility</p:attrName>
                                        </p:attrNameLst>
                                      </p:cBhvr>
                                      <p:to>
                                        <p:strVal val="visible"/>
                                      </p:to>
                                    </p:set>
                                    <p:animEffect transition="in" filter="wipe(left)">
                                      <p:cBhvr>
                                        <p:cTn id="7" dur="2500"/>
                                        <p:tgtEl>
                                          <p:spTgt spid="3">
                                            <p:graphicEl>
                                              <a:chart seriesIdx="0" categoryIdx="-4" bldStep="series"/>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graphicEl>
                                              <a:chart seriesIdx="1" categoryIdx="-4" bldStep="series"/>
                                            </p:graphicEl>
                                          </p:spTgt>
                                        </p:tgtEl>
                                        <p:attrNameLst>
                                          <p:attrName>style.visibility</p:attrName>
                                        </p:attrNameLst>
                                      </p:cBhvr>
                                      <p:to>
                                        <p:strVal val="visible"/>
                                      </p:to>
                                    </p:set>
                                    <p:animEffect transition="in" filter="wipe(left)">
                                      <p:cBhvr>
                                        <p:cTn id="12" dur="3250"/>
                                        <p:tgtEl>
                                          <p:spTgt spid="3">
                                            <p:graphicEl>
                                              <a:chart seriesIdx="1" categoryIdx="-4" bldStep="series"/>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graphicEl>
                                              <a:chart seriesIdx="2" categoryIdx="-4" bldStep="series"/>
                                            </p:graphicEl>
                                          </p:spTgt>
                                        </p:tgtEl>
                                        <p:attrNameLst>
                                          <p:attrName>style.visibility</p:attrName>
                                        </p:attrNameLst>
                                      </p:cBhvr>
                                      <p:to>
                                        <p:strVal val="visible"/>
                                      </p:to>
                                    </p:set>
                                    <p:animEffect transition="in" filter="wipe(left)">
                                      <p:cBhvr>
                                        <p:cTn id="17" dur="2500"/>
                                        <p:tgtEl>
                                          <p:spTgt spid="3">
                                            <p:graphicEl>
                                              <a:chart seriesIdx="2" categoryIdx="-4" bldStep="series"/>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9" fill="hold" nodeType="clickEffect">
                                  <p:stCondLst>
                                    <p:cond delay="0"/>
                                  </p:stCondLst>
                                  <p:childTnLst>
                                    <p:set>
                                      <p:cBhvr>
                                        <p:cTn id="21" dur="1" fill="hold">
                                          <p:stCondLst>
                                            <p:cond delay="0"/>
                                          </p:stCondLst>
                                        </p:cTn>
                                        <p:tgtEl>
                                          <p:spTgt spid="2051"/>
                                        </p:tgtEl>
                                        <p:attrNameLst>
                                          <p:attrName>style.visibility</p:attrName>
                                        </p:attrNameLst>
                                      </p:cBhvr>
                                      <p:to>
                                        <p:strVal val="visible"/>
                                      </p:to>
                                    </p:set>
                                    <p:anim calcmode="lin" valueType="num">
                                      <p:cBhvr additive="base">
                                        <p:cTn id="22" dur="2000" fill="hold"/>
                                        <p:tgtEl>
                                          <p:spTgt spid="2051"/>
                                        </p:tgtEl>
                                        <p:attrNameLst>
                                          <p:attrName>ppt_x</p:attrName>
                                        </p:attrNameLst>
                                      </p:cBhvr>
                                      <p:tavLst>
                                        <p:tav tm="0">
                                          <p:val>
                                            <p:strVal val="0-#ppt_w/2"/>
                                          </p:val>
                                        </p:tav>
                                        <p:tav tm="100000">
                                          <p:val>
                                            <p:strVal val="#ppt_x"/>
                                          </p:val>
                                        </p:tav>
                                      </p:tavLst>
                                    </p:anim>
                                    <p:anim calcmode="lin" valueType="num">
                                      <p:cBhvr additive="base">
                                        <p:cTn id="23" dur="2000" fill="hold"/>
                                        <p:tgtEl>
                                          <p:spTgt spid="2051"/>
                                        </p:tgtEl>
                                        <p:attrNameLst>
                                          <p:attrName>ppt_y</p:attrName>
                                        </p:attrNameLst>
                                      </p:cBhvr>
                                      <p:tavLst>
                                        <p:tav tm="0">
                                          <p:val>
                                            <p:strVal val="0-#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6" presetClass="exit" presetSubtype="0" fill="hold" nodeType="clickEffect">
                                  <p:stCondLst>
                                    <p:cond delay="0"/>
                                  </p:stCondLst>
                                  <p:childTnLst>
                                    <p:animEffect transition="out" filter="wipe(down)">
                                      <p:cBhvr>
                                        <p:cTn id="27" dur="180" accel="50000">
                                          <p:stCondLst>
                                            <p:cond delay="1820"/>
                                          </p:stCondLst>
                                        </p:cTn>
                                        <p:tgtEl>
                                          <p:spTgt spid="2051"/>
                                        </p:tgtEl>
                                      </p:cBhvr>
                                    </p:animEffect>
                                    <p:anim calcmode="lin" valueType="num">
                                      <p:cBhvr>
                                        <p:cTn id="28" dur="1822" tmFilter="0,0; 0.14,0.31; 0.43,0.73; 0.71,0.91; 1.0,1.0">
                                          <p:stCondLst>
                                            <p:cond delay="0"/>
                                          </p:stCondLst>
                                        </p:cTn>
                                        <p:tgtEl>
                                          <p:spTgt spid="2051"/>
                                        </p:tgtEl>
                                        <p:attrNameLst>
                                          <p:attrName>ppt_x</p:attrName>
                                        </p:attrNameLst>
                                      </p:cBhvr>
                                      <p:tavLst>
                                        <p:tav tm="0">
                                          <p:val>
                                            <p:strVal val="ppt_x"/>
                                          </p:val>
                                        </p:tav>
                                        <p:tav tm="100000">
                                          <p:val>
                                            <p:strVal val="#ppt_x+0.25"/>
                                          </p:val>
                                        </p:tav>
                                      </p:tavLst>
                                    </p:anim>
                                    <p:anim calcmode="lin" valueType="num">
                                      <p:cBhvr>
                                        <p:cTn id="29" dur="178">
                                          <p:stCondLst>
                                            <p:cond delay="1822"/>
                                          </p:stCondLst>
                                        </p:cTn>
                                        <p:tgtEl>
                                          <p:spTgt spid="2051"/>
                                        </p:tgtEl>
                                        <p:attrNameLst>
                                          <p:attrName>ppt_x</p:attrName>
                                        </p:attrNameLst>
                                      </p:cBhvr>
                                      <p:tavLst>
                                        <p:tav tm="0">
                                          <p:val>
                                            <p:strVal val="ppt_x"/>
                                          </p:val>
                                        </p:tav>
                                        <p:tav tm="100000">
                                          <p:val>
                                            <p:strVal val="ppt_x"/>
                                          </p:val>
                                        </p:tav>
                                      </p:tavLst>
                                    </p:anim>
                                    <p:anim calcmode="lin" valueType="num">
                                      <p:cBhvr>
                                        <p:cTn id="30" dur="664" tmFilter="0.0,0.0;0.25,0.07;0.50,0.2;0.75,0.467;1.0,1.0">
                                          <p:stCondLst>
                                            <p:cond delay="0"/>
                                          </p:stCondLst>
                                        </p:cTn>
                                        <p:tgtEl>
                                          <p:spTgt spid="2051"/>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31" dur="664" tmFilter="0, 0; 0.125,0.2665; 0.25,0.4; 0.375,0.465; 0.5,0.5;  0.625,0.535; 0.75,0.6; 0.875,0.7335; 1,1">
                                          <p:stCondLst>
                                            <p:cond delay="664"/>
                                          </p:stCondLst>
                                        </p:cTn>
                                        <p:tgtEl>
                                          <p:spTgt spid="2051"/>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32" dur="332" tmFilter="0, 0; 0.125,0.2665; 0.25,0.4; 0.375,0.465; 0.5,0.5;  0.625,0.535; 0.75,0.6; 0.875,0.7335; 1,1">
                                          <p:stCondLst>
                                            <p:cond delay="1324"/>
                                          </p:stCondLst>
                                        </p:cTn>
                                        <p:tgtEl>
                                          <p:spTgt spid="2051"/>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33" dur="164" tmFilter="0, 0; 0.125,0.2665; 0.25,0.4; 0.375,0.465; 0.5,0.5;  0.625,0.535; 0.75,0.6; 0.875,0.7335; 1,1">
                                          <p:stCondLst>
                                            <p:cond delay="1656"/>
                                          </p:stCondLst>
                                        </p:cTn>
                                        <p:tgtEl>
                                          <p:spTgt spid="2051"/>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34" dur="180" accel="50000">
                                          <p:stCondLst>
                                            <p:cond delay="1820"/>
                                          </p:stCondLst>
                                        </p:cTn>
                                        <p:tgtEl>
                                          <p:spTgt spid="2051"/>
                                        </p:tgtEl>
                                        <p:attrNameLst>
                                          <p:attrName>ppt_y</p:attrName>
                                        </p:attrNameLst>
                                      </p:cBhvr>
                                      <p:tavLst>
                                        <p:tav tm="0">
                                          <p:val>
                                            <p:strVal val="ppt_y"/>
                                          </p:val>
                                        </p:tav>
                                        <p:tav tm="100000">
                                          <p:val>
                                            <p:strVal val="ppt_y+ppt_h"/>
                                          </p:val>
                                        </p:tav>
                                      </p:tavLst>
                                    </p:anim>
                                    <p:animScale>
                                      <p:cBhvr>
                                        <p:cTn id="35" dur="26">
                                          <p:stCondLst>
                                            <p:cond delay="620"/>
                                          </p:stCondLst>
                                        </p:cTn>
                                        <p:tgtEl>
                                          <p:spTgt spid="2051"/>
                                        </p:tgtEl>
                                      </p:cBhvr>
                                      <p:to x="100000" y="60000"/>
                                    </p:animScale>
                                    <p:animScale>
                                      <p:cBhvr>
                                        <p:cTn id="36" dur="166" decel="50000">
                                          <p:stCondLst>
                                            <p:cond delay="646"/>
                                          </p:stCondLst>
                                        </p:cTn>
                                        <p:tgtEl>
                                          <p:spTgt spid="2051"/>
                                        </p:tgtEl>
                                      </p:cBhvr>
                                      <p:to x="100000" y="100000"/>
                                    </p:animScale>
                                    <p:animScale>
                                      <p:cBhvr>
                                        <p:cTn id="37" dur="26">
                                          <p:stCondLst>
                                            <p:cond delay="1312"/>
                                          </p:stCondLst>
                                        </p:cTn>
                                        <p:tgtEl>
                                          <p:spTgt spid="2051"/>
                                        </p:tgtEl>
                                      </p:cBhvr>
                                      <p:to x="100000" y="80000"/>
                                    </p:animScale>
                                    <p:animScale>
                                      <p:cBhvr>
                                        <p:cTn id="38" dur="166" decel="50000">
                                          <p:stCondLst>
                                            <p:cond delay="1338"/>
                                          </p:stCondLst>
                                        </p:cTn>
                                        <p:tgtEl>
                                          <p:spTgt spid="2051"/>
                                        </p:tgtEl>
                                      </p:cBhvr>
                                      <p:to x="100000" y="100000"/>
                                    </p:animScale>
                                    <p:animScale>
                                      <p:cBhvr>
                                        <p:cTn id="39" dur="26">
                                          <p:stCondLst>
                                            <p:cond delay="1642"/>
                                          </p:stCondLst>
                                        </p:cTn>
                                        <p:tgtEl>
                                          <p:spTgt spid="2051"/>
                                        </p:tgtEl>
                                      </p:cBhvr>
                                      <p:to x="100000" y="90000"/>
                                    </p:animScale>
                                    <p:animScale>
                                      <p:cBhvr>
                                        <p:cTn id="40" dur="166" decel="50000">
                                          <p:stCondLst>
                                            <p:cond delay="1668"/>
                                          </p:stCondLst>
                                        </p:cTn>
                                        <p:tgtEl>
                                          <p:spTgt spid="2051"/>
                                        </p:tgtEl>
                                      </p:cBhvr>
                                      <p:to x="100000" y="100000"/>
                                    </p:animScale>
                                    <p:animScale>
                                      <p:cBhvr>
                                        <p:cTn id="41" dur="26">
                                          <p:stCondLst>
                                            <p:cond delay="1808"/>
                                          </p:stCondLst>
                                        </p:cTn>
                                        <p:tgtEl>
                                          <p:spTgt spid="2051"/>
                                        </p:tgtEl>
                                      </p:cBhvr>
                                      <p:to x="100000" y="95000"/>
                                    </p:animScale>
                                    <p:animScale>
                                      <p:cBhvr>
                                        <p:cTn id="42" dur="166" decel="50000">
                                          <p:stCondLst>
                                            <p:cond delay="1834"/>
                                          </p:stCondLst>
                                        </p:cTn>
                                        <p:tgtEl>
                                          <p:spTgt spid="2051"/>
                                        </p:tgtEl>
                                      </p:cBhvr>
                                      <p:to x="100000" y="100000"/>
                                    </p:animScale>
                                    <p:set>
                                      <p:cBhvr>
                                        <p:cTn id="43" dur="1" fill="hold">
                                          <p:stCondLst>
                                            <p:cond delay="1999"/>
                                          </p:stCondLst>
                                        </p:cTn>
                                        <p:tgtEl>
                                          <p:spTgt spid="205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Chart bld="series"/>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4000" y="1065882"/>
            <a:ext cx="6502400" cy="4381270"/>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721" t="11888" r="68134" b="10852"/>
          <a:stretch/>
        </p:blipFill>
        <p:spPr bwMode="auto">
          <a:xfrm>
            <a:off x="368300" y="5715000"/>
            <a:ext cx="1219200" cy="850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54000" y="254000"/>
            <a:ext cx="7569200" cy="646331"/>
          </a:xfrm>
          <a:prstGeom prst="rect">
            <a:avLst/>
          </a:prstGeom>
          <a:noFill/>
        </p:spPr>
        <p:txBody>
          <a:bodyPr wrap="square" rtlCol="0">
            <a:spAutoFit/>
          </a:bodyPr>
          <a:lstStyle/>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Consumption &amp; Demand</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3" name="Rectangular Callout 2"/>
          <p:cNvSpPr/>
          <p:nvPr/>
        </p:nvSpPr>
        <p:spPr>
          <a:xfrm>
            <a:off x="7048500" y="900331"/>
            <a:ext cx="1892300" cy="1790700"/>
          </a:xfrm>
          <a:prstGeom prst="wedgeRectCallout">
            <a:avLst>
              <a:gd name="adj1" fmla="val -63785"/>
              <a:gd name="adj2" fmla="val 7149"/>
            </a:avLst>
          </a:prstGeom>
          <a:solidFill>
            <a:schemeClr val="bg2">
              <a:lumMod val="20000"/>
              <a:lumOff val="8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10" dirty="0" smtClean="0">
                <a:solidFill>
                  <a:schemeClr val="tx1"/>
                </a:solidFill>
              </a:rPr>
              <a:t>Demand trebled in 15 years. Growth at different rates depending on market conditions</a:t>
            </a:r>
            <a:endParaRPr lang="en-GB" sz="1810" dirty="0">
              <a:solidFill>
                <a:schemeClr val="tx1"/>
              </a:solidFill>
            </a:endParaRPr>
          </a:p>
        </p:txBody>
      </p:sp>
      <p:grpSp>
        <p:nvGrpSpPr>
          <p:cNvPr id="5" name="Group 4"/>
          <p:cNvGrpSpPr/>
          <p:nvPr/>
        </p:nvGrpSpPr>
        <p:grpSpPr>
          <a:xfrm>
            <a:off x="1822450" y="2781300"/>
            <a:ext cx="7118350" cy="1358900"/>
            <a:chOff x="1822450" y="2781300"/>
            <a:chExt cx="7118350" cy="1358900"/>
          </a:xfrm>
        </p:grpSpPr>
        <p:sp>
          <p:nvSpPr>
            <p:cNvPr id="7" name="Line Callout 1 6"/>
            <p:cNvSpPr/>
            <p:nvPr/>
          </p:nvSpPr>
          <p:spPr>
            <a:xfrm>
              <a:off x="7048500" y="2781300"/>
              <a:ext cx="1892300" cy="1358900"/>
            </a:xfrm>
            <a:prstGeom prst="borderCallout1">
              <a:avLst>
                <a:gd name="adj1" fmla="val 19685"/>
                <a:gd name="adj2" fmla="val -950"/>
                <a:gd name="adj3" fmla="val 31447"/>
                <a:gd name="adj4" fmla="val -208132"/>
              </a:avLst>
            </a:prstGeom>
            <a:solidFill>
              <a:schemeClr val="bg2">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2004 – US Atkins diet fast growth</a:t>
              </a:r>
            </a:p>
            <a:p>
              <a:pPr algn="ctr"/>
              <a:r>
                <a:rPr lang="en-GB" dirty="0" smtClean="0">
                  <a:solidFill>
                    <a:schemeClr val="tx1"/>
                  </a:solidFill>
                </a:rPr>
                <a:t>2008 – Financial crisis &amp; volatile prices</a:t>
              </a:r>
              <a:endParaRPr lang="en-GB" dirty="0">
                <a:solidFill>
                  <a:schemeClr val="tx1"/>
                </a:solidFill>
              </a:endParaRPr>
            </a:p>
          </p:txBody>
        </p:sp>
        <p:sp>
          <p:nvSpPr>
            <p:cNvPr id="14" name="Oval 13"/>
            <p:cNvSpPr/>
            <p:nvPr/>
          </p:nvSpPr>
          <p:spPr>
            <a:xfrm>
              <a:off x="1822450" y="2946400"/>
              <a:ext cx="1287759" cy="508000"/>
            </a:xfrm>
            <a:prstGeom prst="ellipse">
              <a:avLst/>
            </a:prstGeom>
            <a:solidFill>
              <a:schemeClr val="bg1">
                <a:alpha val="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p:txBody>
        </p:sp>
      </p:grpSp>
      <p:sp>
        <p:nvSpPr>
          <p:cNvPr id="12" name="TextBox 11"/>
          <p:cNvSpPr txBox="1"/>
          <p:nvPr/>
        </p:nvSpPr>
        <p:spPr>
          <a:xfrm>
            <a:off x="7048500" y="4386124"/>
            <a:ext cx="1892300" cy="1754326"/>
          </a:xfrm>
          <a:prstGeom prst="rect">
            <a:avLst/>
          </a:prstGeom>
          <a:solidFill>
            <a:schemeClr val="bg2">
              <a:lumMod val="20000"/>
              <a:lumOff val="80000"/>
            </a:schemeClr>
          </a:solidFill>
          <a:ln>
            <a:solidFill>
              <a:schemeClr val="tx1"/>
            </a:solidFill>
          </a:ln>
        </p:spPr>
        <p:txBody>
          <a:bodyPr wrap="square" rtlCol="0">
            <a:spAutoFit/>
          </a:bodyPr>
          <a:lstStyle/>
          <a:p>
            <a:r>
              <a:rPr lang="en-GB" dirty="0" smtClean="0"/>
              <a:t>2014: Growth in all main markets India, USA , EU &amp; in smaller markets e.g. Australia &amp; China.</a:t>
            </a:r>
            <a:endParaRPr lang="en-GB" dirty="0"/>
          </a:p>
        </p:txBody>
      </p:sp>
      <p:grpSp>
        <p:nvGrpSpPr>
          <p:cNvPr id="10" name="Group 9"/>
          <p:cNvGrpSpPr/>
          <p:nvPr/>
        </p:nvGrpSpPr>
        <p:grpSpPr>
          <a:xfrm>
            <a:off x="3822700" y="2273300"/>
            <a:ext cx="3225800" cy="673100"/>
            <a:chOff x="3822700" y="2273300"/>
            <a:chExt cx="3225800" cy="673100"/>
          </a:xfrm>
        </p:grpSpPr>
        <p:sp>
          <p:nvSpPr>
            <p:cNvPr id="8" name="Oval 7"/>
            <p:cNvSpPr/>
            <p:nvPr/>
          </p:nvSpPr>
          <p:spPr>
            <a:xfrm>
              <a:off x="3822700" y="2273300"/>
              <a:ext cx="1308100" cy="508000"/>
            </a:xfrm>
            <a:prstGeom prst="ellipse">
              <a:avLst/>
            </a:prstGeom>
            <a:solidFill>
              <a:schemeClr val="bg1">
                <a:alpha val="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p:txBody>
        </p:sp>
        <p:cxnSp>
          <p:nvCxnSpPr>
            <p:cNvPr id="9" name="Straight Connector 8"/>
            <p:cNvCxnSpPr>
              <a:endCxn id="8" idx="6"/>
            </p:cNvCxnSpPr>
            <p:nvPr/>
          </p:nvCxnSpPr>
          <p:spPr>
            <a:xfrm flipH="1" flipV="1">
              <a:off x="5130800" y="2527300"/>
              <a:ext cx="1917700" cy="41910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16" name="TextBox 15"/>
          <p:cNvSpPr txBox="1"/>
          <p:nvPr/>
        </p:nvSpPr>
        <p:spPr>
          <a:xfrm>
            <a:off x="1822450" y="6258123"/>
            <a:ext cx="6356350" cy="307777"/>
          </a:xfrm>
          <a:prstGeom prst="rect">
            <a:avLst/>
          </a:prstGeom>
          <a:noFill/>
        </p:spPr>
        <p:txBody>
          <a:bodyPr wrap="square" rtlCol="0">
            <a:spAutoFit/>
          </a:bodyPr>
          <a:lstStyle/>
          <a:p>
            <a:r>
              <a:rPr lang="en-GB" sz="1400" dirty="0" smtClean="0"/>
              <a:t>Tonnes. Source UNCommTrade, EUStat, The Cashew Cub, ACi , Kaju India 2013</a:t>
            </a:r>
            <a:endParaRPr lang="en-GB" sz="1400" dirty="0"/>
          </a:p>
        </p:txBody>
      </p:sp>
    </p:spTree>
    <p:extLst>
      <p:ext uri="{BB962C8B-B14F-4D97-AF65-F5344CB8AC3E}">
        <p14:creationId xmlns:p14="http://schemas.microsoft.com/office/powerpoint/2010/main" val="1439272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Effect transition="in" filter="barn(inVertical)">
                                      <p:cBhvr>
                                        <p:cTn id="7" dur="500"/>
                                        <p:tgtEl>
                                          <p:spTgt spid="205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down)">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down)">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randombar(horizontal)">
                                      <p:cBhvr>
                                        <p:cTn id="26" dur="4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721" t="11888" r="68134" b="10852"/>
          <a:stretch/>
        </p:blipFill>
        <p:spPr bwMode="auto">
          <a:xfrm>
            <a:off x="368300" y="5715000"/>
            <a:ext cx="1219200" cy="850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3" name="Chart 2"/>
          <p:cNvGraphicFramePr>
            <a:graphicFrameLocks/>
          </p:cNvGraphicFramePr>
          <p:nvPr>
            <p:extLst>
              <p:ext uri="{D42A27DB-BD31-4B8C-83A1-F6EECF244321}">
                <p14:modId xmlns:p14="http://schemas.microsoft.com/office/powerpoint/2010/main" val="816147834"/>
              </p:ext>
            </p:extLst>
          </p:nvPr>
        </p:nvGraphicFramePr>
        <p:xfrm>
          <a:off x="596900" y="965200"/>
          <a:ext cx="8048625" cy="4597400"/>
        </p:xfrm>
        <a:graphic>
          <a:graphicData uri="http://schemas.openxmlformats.org/drawingml/2006/chart">
            <c:chart xmlns:c="http://schemas.openxmlformats.org/drawingml/2006/chart" xmlns:r="http://schemas.openxmlformats.org/officeDocument/2006/relationships" r:id="rId4"/>
          </a:graphicData>
        </a:graphic>
      </p:graphicFrame>
      <p:sp>
        <p:nvSpPr>
          <p:cNvPr id="4" name="TextBox 3"/>
          <p:cNvSpPr txBox="1"/>
          <p:nvPr/>
        </p:nvSpPr>
        <p:spPr>
          <a:xfrm>
            <a:off x="254000" y="254000"/>
            <a:ext cx="7747000" cy="646331"/>
          </a:xfrm>
          <a:prstGeom prst="rect">
            <a:avLst/>
          </a:prstGeom>
          <a:noFill/>
        </p:spPr>
        <p:txBody>
          <a:bodyPr wrap="square" rtlCol="0">
            <a:spAutoFit/>
          </a:bodyPr>
          <a:lstStyle/>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Growth in all markets </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5" name="TextBox 4"/>
          <p:cNvSpPr txBox="1"/>
          <p:nvPr/>
        </p:nvSpPr>
        <p:spPr>
          <a:xfrm>
            <a:off x="1701800" y="6140450"/>
            <a:ext cx="7442200" cy="523220"/>
          </a:xfrm>
          <a:prstGeom prst="rect">
            <a:avLst/>
          </a:prstGeom>
          <a:noFill/>
        </p:spPr>
        <p:txBody>
          <a:bodyPr wrap="square" rtlCol="0">
            <a:spAutoFit/>
          </a:bodyPr>
          <a:lstStyle/>
          <a:p>
            <a:r>
              <a:rPr lang="en-GB" sz="1400" dirty="0" smtClean="0"/>
              <a:t>Metric Tonnes. </a:t>
            </a:r>
          </a:p>
          <a:p>
            <a:r>
              <a:rPr lang="en-GB" sz="1400" dirty="0" smtClean="0"/>
              <a:t>Source UNCommTrade, EUStat, The Cashew Cub, ACi , Kaju India 2013, Vietnam Customs Portal</a:t>
            </a:r>
            <a:endParaRPr lang="en-GB" sz="1400" dirty="0"/>
          </a:p>
        </p:txBody>
      </p:sp>
    </p:spTree>
    <p:extLst>
      <p:ext uri="{BB962C8B-B14F-4D97-AF65-F5344CB8AC3E}">
        <p14:creationId xmlns:p14="http://schemas.microsoft.com/office/powerpoint/2010/main" val="3716995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graphicEl>
                                              <a:chart seriesIdx="0" categoryIdx="-4" bldStep="series"/>
                                            </p:graphicEl>
                                          </p:spTgt>
                                        </p:tgtEl>
                                        <p:attrNameLst>
                                          <p:attrName>style.visibility</p:attrName>
                                        </p:attrNameLst>
                                      </p:cBhvr>
                                      <p:to>
                                        <p:strVal val="visible"/>
                                      </p:to>
                                    </p:set>
                                    <p:animEffect transition="in" filter="wipe(left)">
                                      <p:cBhvr>
                                        <p:cTn id="7" dur="500"/>
                                        <p:tgtEl>
                                          <p:spTgt spid="3">
                                            <p:graphicEl>
                                              <a:chart seriesIdx="0" categoryIdx="-4" bldStep="series"/>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graphicEl>
                                              <a:chart seriesIdx="1" categoryIdx="-4" bldStep="series"/>
                                            </p:graphicEl>
                                          </p:spTgt>
                                        </p:tgtEl>
                                        <p:attrNameLst>
                                          <p:attrName>style.visibility</p:attrName>
                                        </p:attrNameLst>
                                      </p:cBhvr>
                                      <p:to>
                                        <p:strVal val="visible"/>
                                      </p:to>
                                    </p:set>
                                    <p:animEffect transition="in" filter="wipe(left)">
                                      <p:cBhvr>
                                        <p:cTn id="12" dur="500"/>
                                        <p:tgtEl>
                                          <p:spTgt spid="3">
                                            <p:graphicEl>
                                              <a:chart seriesIdx="1" categoryIdx="-4" bldStep="series"/>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graphicEl>
                                              <a:chart seriesIdx="2" categoryIdx="-4" bldStep="series"/>
                                            </p:graphicEl>
                                          </p:spTgt>
                                        </p:tgtEl>
                                        <p:attrNameLst>
                                          <p:attrName>style.visibility</p:attrName>
                                        </p:attrNameLst>
                                      </p:cBhvr>
                                      <p:to>
                                        <p:strVal val="visible"/>
                                      </p:to>
                                    </p:set>
                                    <p:animEffect transition="in" filter="wipe(left)">
                                      <p:cBhvr>
                                        <p:cTn id="17" dur="500"/>
                                        <p:tgtEl>
                                          <p:spTgt spid="3">
                                            <p:graphicEl>
                                              <a:chart seriesIdx="2" categoryIdx="-4" bldStep="series"/>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3">
                                            <p:graphicEl>
                                              <a:chart seriesIdx="3" categoryIdx="-4" bldStep="series"/>
                                            </p:graphicEl>
                                          </p:spTgt>
                                        </p:tgtEl>
                                        <p:attrNameLst>
                                          <p:attrName>style.visibility</p:attrName>
                                        </p:attrNameLst>
                                      </p:cBhvr>
                                      <p:to>
                                        <p:strVal val="visible"/>
                                      </p:to>
                                    </p:set>
                                    <p:animEffect transition="in" filter="wipe(left)">
                                      <p:cBhvr>
                                        <p:cTn id="22" dur="500"/>
                                        <p:tgtEl>
                                          <p:spTgt spid="3">
                                            <p:graphicEl>
                                              <a:chart seriesIdx="3" categoryIdx="-4" bldStep="series"/>
                                            </p:graphicEl>
                                          </p:spTgt>
                                        </p:tgtEl>
                                      </p:cBhvr>
                                    </p:animEffect>
                                  </p:childTnLst>
                                </p:cTn>
                              </p:par>
                            </p:childTnLst>
                          </p:cTn>
                        </p:par>
                        <p:par>
                          <p:cTn id="23" fill="hold">
                            <p:stCondLst>
                              <p:cond delay="500"/>
                            </p:stCondLst>
                            <p:childTnLst>
                              <p:par>
                                <p:cTn id="24" presetID="22" presetClass="entr" presetSubtype="8" fill="hold" grpId="0" nodeType="afterEffect">
                                  <p:stCondLst>
                                    <p:cond delay="0"/>
                                  </p:stCondLst>
                                  <p:childTnLst>
                                    <p:set>
                                      <p:cBhvr>
                                        <p:cTn id="25" dur="1" fill="hold">
                                          <p:stCondLst>
                                            <p:cond delay="0"/>
                                          </p:stCondLst>
                                        </p:cTn>
                                        <p:tgtEl>
                                          <p:spTgt spid="3">
                                            <p:graphicEl>
                                              <a:chart seriesIdx="4" categoryIdx="-4" bldStep="series"/>
                                            </p:graphicEl>
                                          </p:spTgt>
                                        </p:tgtEl>
                                        <p:attrNameLst>
                                          <p:attrName>style.visibility</p:attrName>
                                        </p:attrNameLst>
                                      </p:cBhvr>
                                      <p:to>
                                        <p:strVal val="visible"/>
                                      </p:to>
                                    </p:set>
                                    <p:animEffect transition="in" filter="wipe(left)">
                                      <p:cBhvr>
                                        <p:cTn id="26" dur="500"/>
                                        <p:tgtEl>
                                          <p:spTgt spid="3">
                                            <p:graphicEl>
                                              <a:chart seriesIdx="4" categoryIdx="-4" bldStep="series"/>
                                            </p:graphicEl>
                                          </p:spTgt>
                                        </p:tgtEl>
                                      </p:cBhvr>
                                    </p:animEffect>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
                                            <p:graphicEl>
                                              <a:chart seriesIdx="5" categoryIdx="-4" bldStep="series"/>
                                            </p:graphicEl>
                                          </p:spTgt>
                                        </p:tgtEl>
                                        <p:attrNameLst>
                                          <p:attrName>style.visibility</p:attrName>
                                        </p:attrNameLst>
                                      </p:cBhvr>
                                      <p:to>
                                        <p:strVal val="visible"/>
                                      </p:to>
                                    </p:set>
                                    <p:animEffect transition="in" filter="wipe(left)">
                                      <p:cBhvr>
                                        <p:cTn id="30" dur="500"/>
                                        <p:tgtEl>
                                          <p:spTgt spid="3">
                                            <p:graphicEl>
                                              <a:chart seriesIdx="5" categoryIdx="-4" bldStep="series"/>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uiExpand="1">
        <p:bldSub>
          <a:bldChart bld="series"/>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721" t="11888" r="68134" b="10852"/>
          <a:stretch/>
        </p:blipFill>
        <p:spPr bwMode="auto">
          <a:xfrm>
            <a:off x="533400" y="5715000"/>
            <a:ext cx="1219200" cy="850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3" name="Chart 2"/>
          <p:cNvGraphicFramePr>
            <a:graphicFrameLocks/>
          </p:cNvGraphicFramePr>
          <p:nvPr>
            <p:extLst>
              <p:ext uri="{D42A27DB-BD31-4B8C-83A1-F6EECF244321}">
                <p14:modId xmlns:p14="http://schemas.microsoft.com/office/powerpoint/2010/main" val="2007507369"/>
              </p:ext>
            </p:extLst>
          </p:nvPr>
        </p:nvGraphicFramePr>
        <p:xfrm>
          <a:off x="558800" y="1027331"/>
          <a:ext cx="8001000" cy="4078069"/>
        </p:xfrm>
        <a:graphic>
          <a:graphicData uri="http://schemas.openxmlformats.org/drawingml/2006/chart">
            <c:chart xmlns:c="http://schemas.openxmlformats.org/drawingml/2006/chart" xmlns:r="http://schemas.openxmlformats.org/officeDocument/2006/relationships" r:id="rId4"/>
          </a:graphicData>
        </a:graphic>
      </p:graphicFrame>
      <p:sp>
        <p:nvSpPr>
          <p:cNvPr id="4" name="TextBox 3"/>
          <p:cNvSpPr txBox="1"/>
          <p:nvPr/>
        </p:nvSpPr>
        <p:spPr>
          <a:xfrm>
            <a:off x="254000" y="254000"/>
            <a:ext cx="8585200" cy="646331"/>
          </a:xfrm>
          <a:prstGeom prst="rect">
            <a:avLst/>
          </a:prstGeom>
          <a:noFill/>
        </p:spPr>
        <p:txBody>
          <a:bodyPr wrap="square" rtlCol="0">
            <a:spAutoFit/>
          </a:bodyPr>
          <a:lstStyle/>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Production is growing too  </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2" name="TextBox 1"/>
          <p:cNvSpPr txBox="1"/>
          <p:nvPr/>
        </p:nvSpPr>
        <p:spPr>
          <a:xfrm>
            <a:off x="1981200" y="5434627"/>
            <a:ext cx="7023100" cy="707886"/>
          </a:xfrm>
          <a:prstGeom prst="rect">
            <a:avLst/>
          </a:prstGeom>
          <a:noFill/>
        </p:spPr>
        <p:txBody>
          <a:bodyPr wrap="square" rtlCol="0">
            <a:spAutoFit/>
          </a:bodyPr>
          <a:lstStyle/>
          <a:p>
            <a:pPr marL="177800" indent="-177800">
              <a:buFont typeface="Arial" panose="020B0604020202020204" pitchFamily="34" charset="0"/>
              <a:buChar char="•"/>
            </a:pPr>
            <a:r>
              <a:rPr lang="en-GB" sz="2000" b="1" cap="small"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Growth is slowing especially in established processing countries</a:t>
            </a:r>
          </a:p>
          <a:p>
            <a:pPr marL="177800" indent="-177800">
              <a:buFont typeface="Arial" panose="020B0604020202020204" pitchFamily="34" charset="0"/>
              <a:buChar char="•"/>
            </a:pPr>
            <a:r>
              <a:rPr lang="en-GB" sz="2000" b="1" cap="small"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The International RCN trade becomes more and more significant</a:t>
            </a:r>
            <a:endParaRPr lang="en-GB" dirty="0"/>
          </a:p>
        </p:txBody>
      </p:sp>
    </p:spTree>
    <p:extLst>
      <p:ext uri="{BB962C8B-B14F-4D97-AF65-F5344CB8AC3E}">
        <p14:creationId xmlns:p14="http://schemas.microsoft.com/office/powerpoint/2010/main" val="158234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graphicEl>
                                              <a:chart seriesIdx="-3" categoryIdx="-3" bldStep="gridLegend"/>
                                            </p:graphicEl>
                                          </p:spTgt>
                                        </p:tgtEl>
                                        <p:attrNameLst>
                                          <p:attrName>style.visibility</p:attrName>
                                        </p:attrNameLst>
                                      </p:cBhvr>
                                      <p:to>
                                        <p:strVal val="visible"/>
                                      </p:to>
                                    </p:set>
                                    <p:animEffect transition="in" filter="wipe(left)">
                                      <p:cBhvr>
                                        <p:cTn id="7" dur="750"/>
                                        <p:tgtEl>
                                          <p:spTgt spid="3">
                                            <p:graphicEl>
                                              <a:chart seriesIdx="-3" categoryIdx="-3" bldStep="gridLegen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graphicEl>
                                              <a:chart seriesIdx="-4" categoryIdx="0" bldStep="category"/>
                                            </p:graphicEl>
                                          </p:spTgt>
                                        </p:tgtEl>
                                        <p:attrNameLst>
                                          <p:attrName>style.visibility</p:attrName>
                                        </p:attrNameLst>
                                      </p:cBhvr>
                                      <p:to>
                                        <p:strVal val="visible"/>
                                      </p:to>
                                    </p:set>
                                    <p:animEffect transition="in" filter="wipe(left)">
                                      <p:cBhvr>
                                        <p:cTn id="12" dur="750"/>
                                        <p:tgtEl>
                                          <p:spTgt spid="3">
                                            <p:graphicEl>
                                              <a:chart seriesIdx="-4" categoryIdx="0" bldStep="category"/>
                                            </p:graphic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3">
                                            <p:graphicEl>
                                              <a:chart seriesIdx="-4" categoryIdx="1" bldStep="category"/>
                                            </p:graphicEl>
                                          </p:spTgt>
                                        </p:tgtEl>
                                        <p:attrNameLst>
                                          <p:attrName>style.visibility</p:attrName>
                                        </p:attrNameLst>
                                      </p:cBhvr>
                                      <p:to>
                                        <p:strVal val="visible"/>
                                      </p:to>
                                    </p:set>
                                    <p:animEffect transition="in" filter="wipe(left)">
                                      <p:cBhvr>
                                        <p:cTn id="15" dur="750"/>
                                        <p:tgtEl>
                                          <p:spTgt spid="3">
                                            <p:graphicEl>
                                              <a:chart seriesIdx="-4" categoryIdx="1" bldStep="category"/>
                                            </p:graphicEl>
                                          </p:spTgt>
                                        </p:tgtEl>
                                      </p:cBhvr>
                                    </p:animEffect>
                                  </p:childTnLst>
                                </p:cTn>
                              </p:par>
                            </p:childTnLst>
                          </p:cTn>
                        </p:par>
                        <p:par>
                          <p:cTn id="16" fill="hold">
                            <p:stCondLst>
                              <p:cond delay="750"/>
                            </p:stCondLst>
                            <p:childTnLst>
                              <p:par>
                                <p:cTn id="17" presetID="22" presetClass="entr" presetSubtype="8" fill="hold" grpId="0" nodeType="afterEffect">
                                  <p:stCondLst>
                                    <p:cond delay="0"/>
                                  </p:stCondLst>
                                  <p:childTnLst>
                                    <p:set>
                                      <p:cBhvr>
                                        <p:cTn id="18" dur="1" fill="hold">
                                          <p:stCondLst>
                                            <p:cond delay="0"/>
                                          </p:stCondLst>
                                        </p:cTn>
                                        <p:tgtEl>
                                          <p:spTgt spid="3">
                                            <p:graphicEl>
                                              <a:chart seriesIdx="-4" categoryIdx="2" bldStep="category"/>
                                            </p:graphicEl>
                                          </p:spTgt>
                                        </p:tgtEl>
                                        <p:attrNameLst>
                                          <p:attrName>style.visibility</p:attrName>
                                        </p:attrNameLst>
                                      </p:cBhvr>
                                      <p:to>
                                        <p:strVal val="visible"/>
                                      </p:to>
                                    </p:set>
                                    <p:animEffect transition="in" filter="wipe(left)">
                                      <p:cBhvr>
                                        <p:cTn id="19" dur="750"/>
                                        <p:tgtEl>
                                          <p:spTgt spid="3">
                                            <p:graphicEl>
                                              <a:chart seriesIdx="-4" categoryIdx="2" bldStep="category"/>
                                            </p:graphicEl>
                                          </p:spTgt>
                                        </p:tgtEl>
                                      </p:cBhvr>
                                    </p:animEffect>
                                  </p:childTnLst>
                                </p:cTn>
                              </p:par>
                            </p:childTnLst>
                          </p:cTn>
                        </p:par>
                        <p:par>
                          <p:cTn id="20" fill="hold">
                            <p:stCondLst>
                              <p:cond delay="1500"/>
                            </p:stCondLst>
                            <p:childTnLst>
                              <p:par>
                                <p:cTn id="21" presetID="22" presetClass="entr" presetSubtype="8" fill="hold" grpId="0" nodeType="afterEffect">
                                  <p:stCondLst>
                                    <p:cond delay="0"/>
                                  </p:stCondLst>
                                  <p:childTnLst>
                                    <p:set>
                                      <p:cBhvr>
                                        <p:cTn id="22" dur="1" fill="hold">
                                          <p:stCondLst>
                                            <p:cond delay="0"/>
                                          </p:stCondLst>
                                        </p:cTn>
                                        <p:tgtEl>
                                          <p:spTgt spid="3">
                                            <p:graphicEl>
                                              <a:chart seriesIdx="-4" categoryIdx="3" bldStep="category"/>
                                            </p:graphicEl>
                                          </p:spTgt>
                                        </p:tgtEl>
                                        <p:attrNameLst>
                                          <p:attrName>style.visibility</p:attrName>
                                        </p:attrNameLst>
                                      </p:cBhvr>
                                      <p:to>
                                        <p:strVal val="visible"/>
                                      </p:to>
                                    </p:set>
                                    <p:animEffect transition="in" filter="wipe(left)">
                                      <p:cBhvr>
                                        <p:cTn id="23" dur="750"/>
                                        <p:tgtEl>
                                          <p:spTgt spid="3">
                                            <p:graphicEl>
                                              <a:chart seriesIdx="-4" categoryIdx="3" bldStep="category"/>
                                            </p:graphicEl>
                                          </p:spTgt>
                                        </p:tgtEl>
                                      </p:cBhvr>
                                    </p:animEffect>
                                  </p:childTnLst>
                                </p:cTn>
                              </p:par>
                            </p:childTnLst>
                          </p:cTn>
                        </p:par>
                        <p:par>
                          <p:cTn id="24" fill="hold">
                            <p:stCondLst>
                              <p:cond delay="2250"/>
                            </p:stCondLst>
                            <p:childTnLst>
                              <p:par>
                                <p:cTn id="25" presetID="22" presetClass="entr" presetSubtype="8" fill="hold" grpId="0" nodeType="afterEffect">
                                  <p:stCondLst>
                                    <p:cond delay="0"/>
                                  </p:stCondLst>
                                  <p:childTnLst>
                                    <p:set>
                                      <p:cBhvr>
                                        <p:cTn id="26" dur="1" fill="hold">
                                          <p:stCondLst>
                                            <p:cond delay="0"/>
                                          </p:stCondLst>
                                        </p:cTn>
                                        <p:tgtEl>
                                          <p:spTgt spid="3">
                                            <p:graphicEl>
                                              <a:chart seriesIdx="-4" categoryIdx="4" bldStep="category"/>
                                            </p:graphicEl>
                                          </p:spTgt>
                                        </p:tgtEl>
                                        <p:attrNameLst>
                                          <p:attrName>style.visibility</p:attrName>
                                        </p:attrNameLst>
                                      </p:cBhvr>
                                      <p:to>
                                        <p:strVal val="visible"/>
                                      </p:to>
                                    </p:set>
                                    <p:animEffect transition="in" filter="wipe(left)">
                                      <p:cBhvr>
                                        <p:cTn id="27" dur="750"/>
                                        <p:tgtEl>
                                          <p:spTgt spid="3">
                                            <p:graphicEl>
                                              <a:chart seriesIdx="-4" categoryIdx="4" bldStep="category"/>
                                            </p:graphicEl>
                                          </p:spTgt>
                                        </p:tgtEl>
                                      </p:cBhvr>
                                    </p:animEffect>
                                  </p:childTnLst>
                                </p:cTn>
                              </p:par>
                            </p:childTnLst>
                          </p:cTn>
                        </p:par>
                        <p:par>
                          <p:cTn id="28" fill="hold">
                            <p:stCondLst>
                              <p:cond delay="3000"/>
                            </p:stCondLst>
                            <p:childTnLst>
                              <p:par>
                                <p:cTn id="29" presetID="22" presetClass="entr" presetSubtype="8" fill="hold" grpId="0" nodeType="afterEffect">
                                  <p:stCondLst>
                                    <p:cond delay="0"/>
                                  </p:stCondLst>
                                  <p:childTnLst>
                                    <p:set>
                                      <p:cBhvr>
                                        <p:cTn id="30" dur="1" fill="hold">
                                          <p:stCondLst>
                                            <p:cond delay="0"/>
                                          </p:stCondLst>
                                        </p:cTn>
                                        <p:tgtEl>
                                          <p:spTgt spid="3">
                                            <p:graphicEl>
                                              <a:chart seriesIdx="-4" categoryIdx="5" bldStep="category"/>
                                            </p:graphicEl>
                                          </p:spTgt>
                                        </p:tgtEl>
                                        <p:attrNameLst>
                                          <p:attrName>style.visibility</p:attrName>
                                        </p:attrNameLst>
                                      </p:cBhvr>
                                      <p:to>
                                        <p:strVal val="visible"/>
                                      </p:to>
                                    </p:set>
                                    <p:animEffect transition="in" filter="wipe(left)">
                                      <p:cBhvr>
                                        <p:cTn id="31" dur="750"/>
                                        <p:tgtEl>
                                          <p:spTgt spid="3">
                                            <p:graphicEl>
                                              <a:chart seriesIdx="-4" categoryIdx="5" bldStep="category"/>
                                            </p:graphicEl>
                                          </p:spTgt>
                                        </p:tgtEl>
                                      </p:cBhvr>
                                    </p:animEffect>
                                  </p:childTnLst>
                                </p:cTn>
                              </p:par>
                            </p:childTnLst>
                          </p:cTn>
                        </p:par>
                        <p:par>
                          <p:cTn id="32" fill="hold">
                            <p:stCondLst>
                              <p:cond delay="3750"/>
                            </p:stCondLst>
                            <p:childTnLst>
                              <p:par>
                                <p:cTn id="33" presetID="22" presetClass="entr" presetSubtype="8" fill="hold" grpId="0" nodeType="afterEffect">
                                  <p:stCondLst>
                                    <p:cond delay="0"/>
                                  </p:stCondLst>
                                  <p:childTnLst>
                                    <p:set>
                                      <p:cBhvr>
                                        <p:cTn id="34" dur="1" fill="hold">
                                          <p:stCondLst>
                                            <p:cond delay="0"/>
                                          </p:stCondLst>
                                        </p:cTn>
                                        <p:tgtEl>
                                          <p:spTgt spid="3">
                                            <p:graphicEl>
                                              <a:chart seriesIdx="-4" categoryIdx="6" bldStep="category"/>
                                            </p:graphicEl>
                                          </p:spTgt>
                                        </p:tgtEl>
                                        <p:attrNameLst>
                                          <p:attrName>style.visibility</p:attrName>
                                        </p:attrNameLst>
                                      </p:cBhvr>
                                      <p:to>
                                        <p:strVal val="visible"/>
                                      </p:to>
                                    </p:set>
                                    <p:animEffect transition="in" filter="wipe(left)">
                                      <p:cBhvr>
                                        <p:cTn id="35" dur="750"/>
                                        <p:tgtEl>
                                          <p:spTgt spid="3">
                                            <p:graphicEl>
                                              <a:chart seriesIdx="-4" categoryIdx="6" bldStep="category"/>
                                            </p:graphicEl>
                                          </p:spTgt>
                                        </p:tgtEl>
                                      </p:cBhvr>
                                    </p:animEffect>
                                  </p:childTnLst>
                                </p:cTn>
                              </p:par>
                            </p:childTnLst>
                          </p:cTn>
                        </p:par>
                        <p:par>
                          <p:cTn id="36" fill="hold">
                            <p:stCondLst>
                              <p:cond delay="4500"/>
                            </p:stCondLst>
                            <p:childTnLst>
                              <p:par>
                                <p:cTn id="37" presetID="22" presetClass="entr" presetSubtype="8" fill="hold" grpId="0" nodeType="afterEffect">
                                  <p:stCondLst>
                                    <p:cond delay="0"/>
                                  </p:stCondLst>
                                  <p:childTnLst>
                                    <p:set>
                                      <p:cBhvr>
                                        <p:cTn id="38" dur="1" fill="hold">
                                          <p:stCondLst>
                                            <p:cond delay="0"/>
                                          </p:stCondLst>
                                        </p:cTn>
                                        <p:tgtEl>
                                          <p:spTgt spid="3">
                                            <p:graphicEl>
                                              <a:chart seriesIdx="-4" categoryIdx="7" bldStep="category"/>
                                            </p:graphicEl>
                                          </p:spTgt>
                                        </p:tgtEl>
                                        <p:attrNameLst>
                                          <p:attrName>style.visibility</p:attrName>
                                        </p:attrNameLst>
                                      </p:cBhvr>
                                      <p:to>
                                        <p:strVal val="visible"/>
                                      </p:to>
                                    </p:set>
                                    <p:animEffect transition="in" filter="wipe(left)">
                                      <p:cBhvr>
                                        <p:cTn id="39" dur="750"/>
                                        <p:tgtEl>
                                          <p:spTgt spid="3">
                                            <p:graphicEl>
                                              <a:chart seriesIdx="-4" categoryIdx="7" bldStep="category"/>
                                            </p:graphicEl>
                                          </p:spTgt>
                                        </p:tgtEl>
                                      </p:cBhvr>
                                    </p:animEffect>
                                  </p:childTnLst>
                                </p:cTn>
                              </p:par>
                            </p:childTnLst>
                          </p:cTn>
                        </p:par>
                        <p:par>
                          <p:cTn id="40" fill="hold">
                            <p:stCondLst>
                              <p:cond delay="5250"/>
                            </p:stCondLst>
                            <p:childTnLst>
                              <p:par>
                                <p:cTn id="41" presetID="22" presetClass="entr" presetSubtype="8" fill="hold" grpId="0" nodeType="afterEffect">
                                  <p:stCondLst>
                                    <p:cond delay="0"/>
                                  </p:stCondLst>
                                  <p:childTnLst>
                                    <p:set>
                                      <p:cBhvr>
                                        <p:cTn id="42" dur="1" fill="hold">
                                          <p:stCondLst>
                                            <p:cond delay="0"/>
                                          </p:stCondLst>
                                        </p:cTn>
                                        <p:tgtEl>
                                          <p:spTgt spid="3">
                                            <p:graphicEl>
                                              <a:chart seriesIdx="-4" categoryIdx="8" bldStep="category"/>
                                            </p:graphicEl>
                                          </p:spTgt>
                                        </p:tgtEl>
                                        <p:attrNameLst>
                                          <p:attrName>style.visibility</p:attrName>
                                        </p:attrNameLst>
                                      </p:cBhvr>
                                      <p:to>
                                        <p:strVal val="visible"/>
                                      </p:to>
                                    </p:set>
                                    <p:animEffect transition="in" filter="wipe(left)">
                                      <p:cBhvr>
                                        <p:cTn id="43" dur="750"/>
                                        <p:tgtEl>
                                          <p:spTgt spid="3">
                                            <p:graphicEl>
                                              <a:chart seriesIdx="-4" categoryIdx="8" bldStep="category"/>
                                            </p:graphicEl>
                                          </p:spTgt>
                                        </p:tgtEl>
                                      </p:cBhvr>
                                    </p:animEffect>
                                  </p:childTnLst>
                                </p:cTn>
                              </p:par>
                            </p:childTnLst>
                          </p:cTn>
                        </p:par>
                        <p:par>
                          <p:cTn id="44" fill="hold">
                            <p:stCondLst>
                              <p:cond delay="6000"/>
                            </p:stCondLst>
                            <p:childTnLst>
                              <p:par>
                                <p:cTn id="45" presetID="22" presetClass="entr" presetSubtype="8" fill="hold" grpId="0" nodeType="afterEffect">
                                  <p:stCondLst>
                                    <p:cond delay="0"/>
                                  </p:stCondLst>
                                  <p:childTnLst>
                                    <p:set>
                                      <p:cBhvr>
                                        <p:cTn id="46" dur="1" fill="hold">
                                          <p:stCondLst>
                                            <p:cond delay="0"/>
                                          </p:stCondLst>
                                        </p:cTn>
                                        <p:tgtEl>
                                          <p:spTgt spid="3">
                                            <p:graphicEl>
                                              <a:chart seriesIdx="-4" categoryIdx="9" bldStep="category"/>
                                            </p:graphicEl>
                                          </p:spTgt>
                                        </p:tgtEl>
                                        <p:attrNameLst>
                                          <p:attrName>style.visibility</p:attrName>
                                        </p:attrNameLst>
                                      </p:cBhvr>
                                      <p:to>
                                        <p:strVal val="visible"/>
                                      </p:to>
                                    </p:set>
                                    <p:animEffect transition="in" filter="wipe(left)">
                                      <p:cBhvr>
                                        <p:cTn id="47" dur="750"/>
                                        <p:tgtEl>
                                          <p:spTgt spid="3">
                                            <p:graphicEl>
                                              <a:chart seriesIdx="-4" categoryIdx="9" bldStep="category"/>
                                            </p:graphicEl>
                                          </p:spTgt>
                                        </p:tgtEl>
                                      </p:cBhvr>
                                    </p:animEffect>
                                  </p:childTnLst>
                                </p:cTn>
                              </p:par>
                            </p:childTnLst>
                          </p:cTn>
                        </p:par>
                        <p:par>
                          <p:cTn id="48" fill="hold">
                            <p:stCondLst>
                              <p:cond delay="6750"/>
                            </p:stCondLst>
                            <p:childTnLst>
                              <p:par>
                                <p:cTn id="49" presetID="22" presetClass="entr" presetSubtype="8" fill="hold" grpId="0" nodeType="afterEffect">
                                  <p:stCondLst>
                                    <p:cond delay="0"/>
                                  </p:stCondLst>
                                  <p:childTnLst>
                                    <p:set>
                                      <p:cBhvr>
                                        <p:cTn id="50" dur="1" fill="hold">
                                          <p:stCondLst>
                                            <p:cond delay="0"/>
                                          </p:stCondLst>
                                        </p:cTn>
                                        <p:tgtEl>
                                          <p:spTgt spid="3">
                                            <p:graphicEl>
                                              <a:chart seriesIdx="-4" categoryIdx="10" bldStep="category"/>
                                            </p:graphicEl>
                                          </p:spTgt>
                                        </p:tgtEl>
                                        <p:attrNameLst>
                                          <p:attrName>style.visibility</p:attrName>
                                        </p:attrNameLst>
                                      </p:cBhvr>
                                      <p:to>
                                        <p:strVal val="visible"/>
                                      </p:to>
                                    </p:set>
                                    <p:animEffect transition="in" filter="wipe(left)">
                                      <p:cBhvr>
                                        <p:cTn id="51" dur="750"/>
                                        <p:tgtEl>
                                          <p:spTgt spid="3">
                                            <p:graphicEl>
                                              <a:chart seriesIdx="-4" categoryIdx="10" bldStep="category"/>
                                            </p:graphicEl>
                                          </p:spTgt>
                                        </p:tgtEl>
                                      </p:cBhvr>
                                    </p:animEffect>
                                  </p:childTnLst>
                                </p:cTn>
                              </p:par>
                            </p:childTnLst>
                          </p:cTn>
                        </p:par>
                        <p:par>
                          <p:cTn id="52" fill="hold">
                            <p:stCondLst>
                              <p:cond delay="7500"/>
                            </p:stCondLst>
                            <p:childTnLst>
                              <p:par>
                                <p:cTn id="53" presetID="22" presetClass="entr" presetSubtype="8" fill="hold" grpId="0" nodeType="afterEffect">
                                  <p:stCondLst>
                                    <p:cond delay="0"/>
                                  </p:stCondLst>
                                  <p:childTnLst>
                                    <p:set>
                                      <p:cBhvr>
                                        <p:cTn id="54" dur="1" fill="hold">
                                          <p:stCondLst>
                                            <p:cond delay="0"/>
                                          </p:stCondLst>
                                        </p:cTn>
                                        <p:tgtEl>
                                          <p:spTgt spid="3">
                                            <p:graphicEl>
                                              <a:chart seriesIdx="-4" categoryIdx="11" bldStep="category"/>
                                            </p:graphicEl>
                                          </p:spTgt>
                                        </p:tgtEl>
                                        <p:attrNameLst>
                                          <p:attrName>style.visibility</p:attrName>
                                        </p:attrNameLst>
                                      </p:cBhvr>
                                      <p:to>
                                        <p:strVal val="visible"/>
                                      </p:to>
                                    </p:set>
                                    <p:animEffect transition="in" filter="wipe(left)">
                                      <p:cBhvr>
                                        <p:cTn id="55" dur="2500"/>
                                        <p:tgtEl>
                                          <p:spTgt spid="3">
                                            <p:graphicEl>
                                              <a:chart seriesIdx="-4" categoryIdx="11" bldStep="category"/>
                                            </p:graphicEl>
                                          </p:spTgt>
                                        </p:tgtEl>
                                      </p:cBhvr>
                                    </p:animEffect>
                                  </p:childTnLst>
                                </p:cTn>
                              </p:par>
                            </p:childTnLst>
                          </p:cTn>
                        </p:par>
                        <p:par>
                          <p:cTn id="56" fill="hold">
                            <p:stCondLst>
                              <p:cond delay="10000"/>
                            </p:stCondLst>
                            <p:childTnLst>
                              <p:par>
                                <p:cTn id="57" presetID="22" presetClass="entr" presetSubtype="8" fill="hold" grpId="0" nodeType="afterEffect">
                                  <p:stCondLst>
                                    <p:cond delay="0"/>
                                  </p:stCondLst>
                                  <p:childTnLst>
                                    <p:set>
                                      <p:cBhvr>
                                        <p:cTn id="58" dur="1" fill="hold">
                                          <p:stCondLst>
                                            <p:cond delay="0"/>
                                          </p:stCondLst>
                                        </p:cTn>
                                        <p:tgtEl>
                                          <p:spTgt spid="3">
                                            <p:graphicEl>
                                              <a:chart seriesIdx="-4" categoryIdx="12" bldStep="category"/>
                                            </p:graphicEl>
                                          </p:spTgt>
                                        </p:tgtEl>
                                        <p:attrNameLst>
                                          <p:attrName>style.visibility</p:attrName>
                                        </p:attrNameLst>
                                      </p:cBhvr>
                                      <p:to>
                                        <p:strVal val="visible"/>
                                      </p:to>
                                    </p:set>
                                    <p:animEffect transition="in" filter="wipe(left)">
                                      <p:cBhvr>
                                        <p:cTn id="59" dur="2500"/>
                                        <p:tgtEl>
                                          <p:spTgt spid="3">
                                            <p:graphicEl>
                                              <a:chart seriesIdx="-4" categoryIdx="12" bldStep="category"/>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8" fill="hold" grpId="0" nodeType="clickEffect">
                                  <p:stCondLst>
                                    <p:cond delay="0"/>
                                  </p:stCondLst>
                                  <p:childTnLst>
                                    <p:set>
                                      <p:cBhvr>
                                        <p:cTn id="63" dur="1" fill="hold">
                                          <p:stCondLst>
                                            <p:cond delay="0"/>
                                          </p:stCondLst>
                                        </p:cTn>
                                        <p:tgtEl>
                                          <p:spTgt spid="3">
                                            <p:graphicEl>
                                              <a:chart seriesIdx="-4" categoryIdx="13" bldStep="category"/>
                                            </p:graphicEl>
                                          </p:spTgt>
                                        </p:tgtEl>
                                        <p:attrNameLst>
                                          <p:attrName>style.visibility</p:attrName>
                                        </p:attrNameLst>
                                      </p:cBhvr>
                                      <p:to>
                                        <p:strVal val="visible"/>
                                      </p:to>
                                    </p:set>
                                    <p:animEffect transition="in" filter="wipe(left)">
                                      <p:cBhvr>
                                        <p:cTn id="64" dur="3000"/>
                                        <p:tgtEl>
                                          <p:spTgt spid="3">
                                            <p:graphicEl>
                                              <a:chart seriesIdx="-4" categoryIdx="13" bldStep="category"/>
                                            </p:graphicEl>
                                          </p:spTgt>
                                        </p:tgtEl>
                                      </p:cBhvr>
                                    </p:animEffect>
                                  </p:childTnLst>
                                </p:cTn>
                              </p:par>
                            </p:childTnLst>
                          </p:cTn>
                        </p:par>
                        <p:par>
                          <p:cTn id="65" fill="hold">
                            <p:stCondLst>
                              <p:cond delay="3000"/>
                            </p:stCondLst>
                            <p:childTnLst>
                              <p:par>
                                <p:cTn id="66" presetID="10" presetClass="entr" presetSubtype="0" fill="hold" grpId="0" nodeType="afterEffect">
                                  <p:stCondLst>
                                    <p:cond delay="0"/>
                                  </p:stCondLst>
                                  <p:childTnLst>
                                    <p:set>
                                      <p:cBhvr>
                                        <p:cTn id="67" dur="1" fill="hold">
                                          <p:stCondLst>
                                            <p:cond delay="0"/>
                                          </p:stCondLst>
                                        </p:cTn>
                                        <p:tgtEl>
                                          <p:spTgt spid="2"/>
                                        </p:tgtEl>
                                        <p:attrNameLst>
                                          <p:attrName>style.visibility</p:attrName>
                                        </p:attrNameLst>
                                      </p:cBhvr>
                                      <p:to>
                                        <p:strVal val="visible"/>
                                      </p:to>
                                    </p:set>
                                    <p:animEffect transition="in" filter="fade">
                                      <p:cBhvr>
                                        <p:cTn id="6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uiExpand="1">
        <p:bldSub>
          <a:bldChart bld="category"/>
        </p:bldSub>
      </p:bldGraphic>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721" t="11888" r="68134" b="10852"/>
          <a:stretch/>
        </p:blipFill>
        <p:spPr bwMode="auto">
          <a:xfrm>
            <a:off x="495300" y="5797550"/>
            <a:ext cx="1219200" cy="850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254000" y="254000"/>
            <a:ext cx="8585200" cy="646331"/>
          </a:xfrm>
          <a:prstGeom prst="rect">
            <a:avLst/>
          </a:prstGeom>
          <a:noFill/>
        </p:spPr>
        <p:txBody>
          <a:bodyPr wrap="square" rtlCol="0">
            <a:spAutoFit/>
          </a:bodyPr>
          <a:lstStyle/>
          <a:p>
            <a:r>
              <a:rPr lang="en-GB" sz="32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Uneven Production Growth</a:t>
            </a:r>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   </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graphicFrame>
        <p:nvGraphicFramePr>
          <p:cNvPr id="4" name="Chart 3"/>
          <p:cNvGraphicFramePr>
            <a:graphicFrameLocks/>
          </p:cNvGraphicFramePr>
          <p:nvPr>
            <p:extLst>
              <p:ext uri="{D42A27DB-BD31-4B8C-83A1-F6EECF244321}">
                <p14:modId xmlns:p14="http://schemas.microsoft.com/office/powerpoint/2010/main" val="3406967247"/>
              </p:ext>
            </p:extLst>
          </p:nvPr>
        </p:nvGraphicFramePr>
        <p:xfrm>
          <a:off x="712787" y="1079500"/>
          <a:ext cx="7667625" cy="4330700"/>
        </p:xfrm>
        <a:graphic>
          <a:graphicData uri="http://schemas.openxmlformats.org/drawingml/2006/chart">
            <c:chart xmlns:c="http://schemas.openxmlformats.org/drawingml/2006/chart" xmlns:r="http://schemas.openxmlformats.org/officeDocument/2006/relationships" r:id="rId4"/>
          </a:graphicData>
        </a:graphic>
      </p:graphicFrame>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69100" y="97295"/>
            <a:ext cx="1454150" cy="959739"/>
          </a:xfrm>
          <a:prstGeom prst="ellipse">
            <a:avLst/>
          </a:prstGeom>
          <a:ln>
            <a:noFill/>
          </a:ln>
          <a:effectLst>
            <a:softEdge rad="112500"/>
          </a:effectLst>
        </p:spPr>
      </p:pic>
      <p:sp>
        <p:nvSpPr>
          <p:cNvPr id="6" name="TextBox 5"/>
          <p:cNvSpPr txBox="1"/>
          <p:nvPr/>
        </p:nvSpPr>
        <p:spPr>
          <a:xfrm>
            <a:off x="1816100" y="5625127"/>
            <a:ext cx="7023100" cy="707886"/>
          </a:xfrm>
          <a:prstGeom prst="rect">
            <a:avLst/>
          </a:prstGeom>
          <a:noFill/>
        </p:spPr>
        <p:txBody>
          <a:bodyPr wrap="square" rtlCol="0">
            <a:spAutoFit/>
          </a:bodyPr>
          <a:lstStyle/>
          <a:p>
            <a:pPr marL="177800" indent="-177800">
              <a:buFont typeface="Arial" panose="020B0604020202020204" pitchFamily="34" charset="0"/>
              <a:buChar char="•"/>
            </a:pPr>
            <a:r>
              <a:rPr lang="en-GB" sz="2000" b="1" cap="small"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West Africa becomes the most important producing region </a:t>
            </a:r>
          </a:p>
          <a:p>
            <a:pPr marL="177800" indent="-177800">
              <a:buFont typeface="Arial" panose="020B0604020202020204" pitchFamily="34" charset="0"/>
              <a:buChar char="•"/>
            </a:pPr>
            <a:r>
              <a:rPr lang="en-GB" sz="2000" b="1" cap="small"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Slow or no production growth in India/Vietnam and Brazil</a:t>
            </a:r>
            <a:endParaRPr lang="en-GB" dirty="0"/>
          </a:p>
        </p:txBody>
      </p:sp>
    </p:spTree>
    <p:extLst>
      <p:ext uri="{BB962C8B-B14F-4D97-AF65-F5344CB8AC3E}">
        <p14:creationId xmlns:p14="http://schemas.microsoft.com/office/powerpoint/2010/main" val="25757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4">
                                            <p:graphicEl>
                                              <a:chart seriesIdx="0" categoryIdx="-4" bldStep="series"/>
                                            </p:graphicEl>
                                          </p:spTgt>
                                        </p:tgtEl>
                                        <p:attrNameLst>
                                          <p:attrName>style.visibility</p:attrName>
                                        </p:attrNameLst>
                                      </p:cBhvr>
                                      <p:to>
                                        <p:strVal val="visible"/>
                                      </p:to>
                                    </p:set>
                                    <p:animEffect transition="in" filter="wipe(left)">
                                      <p:cBhvr>
                                        <p:cTn id="7" dur="1500"/>
                                        <p:tgtEl>
                                          <p:spTgt spid="4">
                                            <p:graphicEl>
                                              <a:chart seriesIdx="0" categoryIdx="-4" bldStep="series"/>
                                            </p:graphic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4">
                                            <p:graphicEl>
                                              <a:chart seriesIdx="1" categoryIdx="-4" bldStep="series"/>
                                            </p:graphicEl>
                                          </p:spTgt>
                                        </p:tgtEl>
                                        <p:attrNameLst>
                                          <p:attrName>style.visibility</p:attrName>
                                        </p:attrNameLst>
                                      </p:cBhvr>
                                      <p:to>
                                        <p:strVal val="visible"/>
                                      </p:to>
                                    </p:set>
                                    <p:animEffect transition="in" filter="wipe(left)">
                                      <p:cBhvr>
                                        <p:cTn id="10" dur="1500"/>
                                        <p:tgtEl>
                                          <p:spTgt spid="4">
                                            <p:graphicEl>
                                              <a:chart seriesIdx="1" categoryIdx="-4" bldStep="series"/>
                                            </p:graphic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4">
                                            <p:graphicEl>
                                              <a:chart seriesIdx="2" categoryIdx="-4" bldStep="series"/>
                                            </p:graphicEl>
                                          </p:spTgt>
                                        </p:tgtEl>
                                        <p:attrNameLst>
                                          <p:attrName>style.visibility</p:attrName>
                                        </p:attrNameLst>
                                      </p:cBhvr>
                                      <p:to>
                                        <p:strVal val="visible"/>
                                      </p:to>
                                    </p:set>
                                    <p:animEffect transition="in" filter="wipe(left)">
                                      <p:cBhvr>
                                        <p:cTn id="13" dur="1500"/>
                                        <p:tgtEl>
                                          <p:spTgt spid="4">
                                            <p:graphicEl>
                                              <a:chart seriesIdx="2" categoryIdx="-4" bldStep="series"/>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4">
                                            <p:graphicEl>
                                              <a:chart seriesIdx="3" categoryIdx="-4" bldStep="series"/>
                                            </p:graphicEl>
                                          </p:spTgt>
                                        </p:tgtEl>
                                        <p:attrNameLst>
                                          <p:attrName>style.visibility</p:attrName>
                                        </p:attrNameLst>
                                      </p:cBhvr>
                                      <p:to>
                                        <p:strVal val="visible"/>
                                      </p:to>
                                    </p:set>
                                    <p:animEffect transition="in" filter="wipe(left)">
                                      <p:cBhvr>
                                        <p:cTn id="18" dur="1500"/>
                                        <p:tgtEl>
                                          <p:spTgt spid="4">
                                            <p:graphicEl>
                                              <a:chart seriesIdx="3" categoryIdx="-4" bldStep="series"/>
                                            </p:graphicEl>
                                          </p:spTgt>
                                        </p:tgtEl>
                                      </p:cBhvr>
                                    </p:animEffect>
                                  </p:childTnLst>
                                </p:cTn>
                              </p:par>
                            </p:childTnLst>
                          </p:cTn>
                        </p:par>
                        <p:par>
                          <p:cTn id="19" fill="hold">
                            <p:stCondLst>
                              <p:cond delay="1500"/>
                            </p:stCondLst>
                            <p:childTnLst>
                              <p:par>
                                <p:cTn id="20" presetID="22" presetClass="entr" presetSubtype="8" fill="hold" grpId="0" nodeType="afterEffect">
                                  <p:stCondLst>
                                    <p:cond delay="0"/>
                                  </p:stCondLst>
                                  <p:childTnLst>
                                    <p:set>
                                      <p:cBhvr>
                                        <p:cTn id="21" dur="1" fill="hold">
                                          <p:stCondLst>
                                            <p:cond delay="0"/>
                                          </p:stCondLst>
                                        </p:cTn>
                                        <p:tgtEl>
                                          <p:spTgt spid="4">
                                            <p:graphicEl>
                                              <a:chart seriesIdx="4" categoryIdx="-4" bldStep="series"/>
                                            </p:graphicEl>
                                          </p:spTgt>
                                        </p:tgtEl>
                                        <p:attrNameLst>
                                          <p:attrName>style.visibility</p:attrName>
                                        </p:attrNameLst>
                                      </p:cBhvr>
                                      <p:to>
                                        <p:strVal val="visible"/>
                                      </p:to>
                                    </p:set>
                                    <p:animEffect transition="in" filter="wipe(left)">
                                      <p:cBhvr>
                                        <p:cTn id="22" dur="1500"/>
                                        <p:tgtEl>
                                          <p:spTgt spid="4">
                                            <p:graphicEl>
                                              <a:chart seriesIdx="4" categoryIdx="-4" bldStep="series"/>
                                            </p:graphicEl>
                                          </p:spTgt>
                                        </p:tgtEl>
                                      </p:cBhvr>
                                    </p:animEffect>
                                  </p:childTnLst>
                                </p:cTn>
                              </p:par>
                            </p:childTnLst>
                          </p:cTn>
                        </p:par>
                        <p:par>
                          <p:cTn id="23" fill="hold">
                            <p:stCondLst>
                              <p:cond delay="3000"/>
                            </p:stCondLst>
                            <p:childTnLst>
                              <p:par>
                                <p:cTn id="24" presetID="10" presetClass="entr" presetSubtype="0" fill="hold" grpId="0" nodeType="after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Chart bld="series"/>
        </p:bldSub>
      </p:bldGraphic>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5961" y="780410"/>
            <a:ext cx="5444091" cy="4369378"/>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254000" y="134079"/>
            <a:ext cx="8585200" cy="646331"/>
          </a:xfrm>
          <a:prstGeom prst="rect">
            <a:avLst/>
          </a:prstGeom>
          <a:noFill/>
        </p:spPr>
        <p:txBody>
          <a:bodyPr wrap="square" rtlCol="0">
            <a:spAutoFit/>
          </a:bodyPr>
          <a:lstStyle/>
          <a:p>
            <a:r>
              <a:rPr lang="en-GB" sz="32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Processing has consolidated</a:t>
            </a:r>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   </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9" name="Rounded Rectangular Callout 8"/>
          <p:cNvSpPr/>
          <p:nvPr/>
        </p:nvSpPr>
        <p:spPr>
          <a:xfrm>
            <a:off x="134911" y="1154243"/>
            <a:ext cx="1768840" cy="1708878"/>
          </a:xfrm>
          <a:prstGeom prst="wedgeRoundRectCallout">
            <a:avLst>
              <a:gd name="adj1" fmla="val 84054"/>
              <a:gd name="adj2" fmla="val 20433"/>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rPr>
              <a:t>Indian consumers are more and more dependent on African growers </a:t>
            </a:r>
          </a:p>
        </p:txBody>
      </p:sp>
      <p:sp>
        <p:nvSpPr>
          <p:cNvPr id="10" name="Rounded Rectangular Callout 9"/>
          <p:cNvSpPr/>
          <p:nvPr/>
        </p:nvSpPr>
        <p:spPr>
          <a:xfrm>
            <a:off x="7090349" y="457244"/>
            <a:ext cx="1888760" cy="2076094"/>
          </a:xfrm>
          <a:prstGeom prst="wedgeRoundRectCallout">
            <a:avLst>
              <a:gd name="adj1" fmla="val -58415"/>
              <a:gd name="adj2" fmla="val 59015"/>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Production has </a:t>
            </a:r>
            <a:r>
              <a:rPr lang="en-GB" dirty="0" smtClean="0">
                <a:solidFill>
                  <a:schemeClr val="tx1"/>
                </a:solidFill>
              </a:rPr>
              <a:t>diversified </a:t>
            </a:r>
            <a:r>
              <a:rPr lang="en-GB" dirty="0">
                <a:solidFill>
                  <a:schemeClr val="tx1"/>
                </a:solidFill>
              </a:rPr>
              <a:t>but processing has consolidated in India and Vietnam</a:t>
            </a:r>
          </a:p>
        </p:txBody>
      </p:sp>
      <p:sp>
        <p:nvSpPr>
          <p:cNvPr id="13" name="Rounded Rectangular Callout 12"/>
          <p:cNvSpPr/>
          <p:nvPr/>
        </p:nvSpPr>
        <p:spPr>
          <a:xfrm>
            <a:off x="254000" y="4429593"/>
            <a:ext cx="2098623" cy="1641423"/>
          </a:xfrm>
          <a:prstGeom prst="wedgeRoundRectCallout">
            <a:avLst>
              <a:gd name="adj1" fmla="val 72738"/>
              <a:gd name="adj2" fmla="val -31393"/>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solidFill>
                  <a:schemeClr val="tx1"/>
                </a:solidFill>
              </a:rPr>
              <a:t>Indian 53% &amp; Vietnamese 65% Processors depend on African growers , shippers and exporters</a:t>
            </a:r>
            <a:endParaRPr lang="en-GB" dirty="0">
              <a:solidFill>
                <a:schemeClr val="tx1"/>
              </a:solidFill>
            </a:endParaRPr>
          </a:p>
        </p:txBody>
      </p:sp>
      <p:sp>
        <p:nvSpPr>
          <p:cNvPr id="14" name="Rounded Rectangular Callout 13"/>
          <p:cNvSpPr/>
          <p:nvPr/>
        </p:nvSpPr>
        <p:spPr>
          <a:xfrm>
            <a:off x="6420788" y="4860560"/>
            <a:ext cx="2558322" cy="1210456"/>
          </a:xfrm>
          <a:prstGeom prst="wedgeRoundRectCallout">
            <a:avLst>
              <a:gd name="adj1" fmla="val -31291"/>
              <a:gd name="adj2" fmla="val -8750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solidFill>
                  <a:schemeClr val="tx1"/>
                </a:solidFill>
              </a:rPr>
              <a:t>International consumers depend on  Vietnam 65% &amp; India 25%</a:t>
            </a:r>
            <a:endParaRPr lang="en-GB" dirty="0">
              <a:solidFill>
                <a:schemeClr val="tx1"/>
              </a:solidFill>
            </a:endParaRPr>
          </a:p>
        </p:txBody>
      </p:sp>
      <p:sp>
        <p:nvSpPr>
          <p:cNvPr id="16" name="Rounded Rectangular Callout 15"/>
          <p:cNvSpPr/>
          <p:nvPr/>
        </p:nvSpPr>
        <p:spPr>
          <a:xfrm>
            <a:off x="3267439" y="5465788"/>
            <a:ext cx="2558322" cy="1069923"/>
          </a:xfrm>
          <a:prstGeom prst="wedgeRoundRectCallout">
            <a:avLst>
              <a:gd name="adj1" fmla="val -19572"/>
              <a:gd name="adj2" fmla="val -145704"/>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solidFill>
                  <a:schemeClr val="tx1"/>
                </a:solidFill>
              </a:rPr>
              <a:t>RCN traded &amp; shipped volumes have boomed</a:t>
            </a:r>
            <a:endParaRPr lang="en-GB" dirty="0">
              <a:solidFill>
                <a:schemeClr val="tx1"/>
              </a:solidFill>
            </a:endParaRPr>
          </a:p>
        </p:txBody>
      </p:sp>
    </p:spTree>
    <p:extLst>
      <p:ext uri="{BB962C8B-B14F-4D97-AF65-F5344CB8AC3E}">
        <p14:creationId xmlns:p14="http://schemas.microsoft.com/office/powerpoint/2010/main" val="1131758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1" nodeType="clickEffect">
                                  <p:stCondLst>
                                    <p:cond delay="0"/>
                                  </p:stCondLst>
                                  <p:childTnLst>
                                    <p:animEffect transition="out" filter="fade">
                                      <p:cBhvr>
                                        <p:cTn id="10" dur="500"/>
                                        <p:tgtEl>
                                          <p:spTgt spid="10"/>
                                        </p:tgtEl>
                                      </p:cBhvr>
                                    </p:animEffect>
                                    <p:set>
                                      <p:cBhvr>
                                        <p:cTn id="11" dur="1" fill="hold">
                                          <p:stCondLst>
                                            <p:cond delay="499"/>
                                          </p:stCondLst>
                                        </p:cTn>
                                        <p:tgtEl>
                                          <p:spTgt spid="10"/>
                                        </p:tgtEl>
                                        <p:attrNameLst>
                                          <p:attrName>style.visibility</p:attrName>
                                        </p:attrNameLst>
                                      </p:cBhvr>
                                      <p:to>
                                        <p:strVal val="hidden"/>
                                      </p:to>
                                    </p:set>
                                  </p:childTnLst>
                                </p:cTn>
                              </p:par>
                              <p:par>
                                <p:cTn id="12" presetID="1" presetClass="entr" presetSubtype="0" fill="hold" grpId="0" nodeType="withEffect">
                                  <p:stCondLst>
                                    <p:cond delay="0"/>
                                  </p:stCondLst>
                                  <p:childTnLst>
                                    <p:set>
                                      <p:cBhvr>
                                        <p:cTn id="13" dur="1" fill="hold">
                                          <p:stCondLst>
                                            <p:cond delay="0"/>
                                          </p:stCondLst>
                                        </p:cTn>
                                        <p:tgtEl>
                                          <p:spTgt spid="13"/>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xit" presetSubtype="0" fill="hold" grpId="1" nodeType="clickEffect">
                                  <p:stCondLst>
                                    <p:cond delay="0"/>
                                  </p:stCondLst>
                                  <p:childTnLst>
                                    <p:animEffect transition="out" filter="fade">
                                      <p:cBhvr>
                                        <p:cTn id="17" dur="500"/>
                                        <p:tgtEl>
                                          <p:spTgt spid="13"/>
                                        </p:tgtEl>
                                      </p:cBhvr>
                                    </p:animEffect>
                                    <p:set>
                                      <p:cBhvr>
                                        <p:cTn id="18" dur="1" fill="hold">
                                          <p:stCondLst>
                                            <p:cond delay="499"/>
                                          </p:stCondLst>
                                        </p:cTn>
                                        <p:tgtEl>
                                          <p:spTgt spid="13"/>
                                        </p:tgtEl>
                                        <p:attrNameLst>
                                          <p:attrName>style.visibility</p:attrName>
                                        </p:attrNameLst>
                                      </p:cBhvr>
                                      <p:to>
                                        <p:strVal val="hidden"/>
                                      </p:to>
                                    </p:set>
                                  </p:childTnLst>
                                </p:cTn>
                              </p:par>
                            </p:childTnLst>
                          </p:cTn>
                        </p:par>
                        <p:par>
                          <p:cTn id="19" fill="hold">
                            <p:stCondLst>
                              <p:cond delay="500"/>
                            </p:stCondLst>
                            <p:childTnLst>
                              <p:par>
                                <p:cTn id="20" presetID="1" presetClass="entr" presetSubtype="0" fill="hold" grpId="0" nodeType="afterEffect">
                                  <p:stCondLst>
                                    <p:cond delay="0"/>
                                  </p:stCondLst>
                                  <p:childTnLst>
                                    <p:set>
                                      <p:cBhvr>
                                        <p:cTn id="21" dur="1" fill="hold">
                                          <p:stCondLst>
                                            <p:cond delay="0"/>
                                          </p:stCondLst>
                                        </p:cTn>
                                        <p:tgtEl>
                                          <p:spTgt spid="9"/>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0" presetClass="exit" presetSubtype="0" fill="hold" grpId="1" nodeType="clickEffect">
                                  <p:stCondLst>
                                    <p:cond delay="0"/>
                                  </p:stCondLst>
                                  <p:childTnLst>
                                    <p:animEffect transition="out" filter="fade">
                                      <p:cBhvr>
                                        <p:cTn id="25" dur="500"/>
                                        <p:tgtEl>
                                          <p:spTgt spid="9"/>
                                        </p:tgtEl>
                                      </p:cBhvr>
                                    </p:animEffect>
                                    <p:set>
                                      <p:cBhvr>
                                        <p:cTn id="26" dur="1" fill="hold">
                                          <p:stCondLst>
                                            <p:cond delay="499"/>
                                          </p:stCondLst>
                                        </p:cTn>
                                        <p:tgtEl>
                                          <p:spTgt spid="9"/>
                                        </p:tgtEl>
                                        <p:attrNameLst>
                                          <p:attrName>style.visibility</p:attrName>
                                        </p:attrNameLst>
                                      </p:cBhvr>
                                      <p:to>
                                        <p:strVal val="hidden"/>
                                      </p:to>
                                    </p:set>
                                  </p:childTnLst>
                                </p:cTn>
                              </p:par>
                              <p:par>
                                <p:cTn id="27" presetID="10"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par>
                                <p:cTn id="30" presetID="1" presetClass="exit" presetSubtype="0" fill="hold" grpId="1" nodeType="withEffect">
                                  <p:stCondLst>
                                    <p:cond delay="0"/>
                                  </p:stCondLst>
                                  <p:childTnLst>
                                    <p:set>
                                      <p:cBhvr>
                                        <p:cTn id="31" dur="1" fill="hold">
                                          <p:stCondLst>
                                            <p:cond delay="0"/>
                                          </p:stCondLst>
                                        </p:cTn>
                                        <p:tgtEl>
                                          <p:spTgt spid="14"/>
                                        </p:tgtEl>
                                        <p:attrNameLst>
                                          <p:attrName>style.visibility</p:attrName>
                                        </p:attrNameLst>
                                      </p:cBhvr>
                                      <p:to>
                                        <p:strVal val="hidden"/>
                                      </p:to>
                                    </p:set>
                                  </p:childTnLst>
                                </p:cTn>
                              </p:par>
                              <p:par>
                                <p:cTn id="32" presetID="1" presetClass="entr" presetSubtype="0" fill="hold" grpId="2" nodeType="withEffect">
                                  <p:stCondLst>
                                    <p:cond delay="0"/>
                                  </p:stCondLst>
                                  <p:childTnLst>
                                    <p:set>
                                      <p:cBhvr>
                                        <p:cTn id="33" dur="1" fill="hold">
                                          <p:stCondLst>
                                            <p:cond delay="0"/>
                                          </p:stCondLst>
                                        </p:cTn>
                                        <p:tgtEl>
                                          <p:spTgt spid="14"/>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xit" presetSubtype="0" fill="hold" grpId="1" nodeType="clickEffect">
                                  <p:stCondLst>
                                    <p:cond delay="0"/>
                                  </p:stCondLst>
                                  <p:childTnLst>
                                    <p:set>
                                      <p:cBhvr>
                                        <p:cTn id="41" dur="1" fill="hold">
                                          <p:stCondLst>
                                            <p:cond delay="0"/>
                                          </p:stCondLst>
                                        </p:cTn>
                                        <p:tgtEl>
                                          <p:spTgt spid="16"/>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2" nodeType="clickEffect">
                                  <p:stCondLst>
                                    <p:cond delay="0"/>
                                  </p:stCondLst>
                                  <p:childTnLst>
                                    <p:set>
                                      <p:cBhvr>
                                        <p:cTn id="45" dur="1" fill="hold">
                                          <p:stCondLst>
                                            <p:cond delay="0"/>
                                          </p:stCondLst>
                                        </p:cTn>
                                        <p:tgtEl>
                                          <p:spTgt spid="10"/>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2" nodeType="clickEffect">
                                  <p:stCondLst>
                                    <p:cond delay="0"/>
                                  </p:stCondLst>
                                  <p:childTnLst>
                                    <p:set>
                                      <p:cBhvr>
                                        <p:cTn id="49" dur="1" fill="hold">
                                          <p:stCondLst>
                                            <p:cond delay="0"/>
                                          </p:stCondLst>
                                        </p:cTn>
                                        <p:tgtEl>
                                          <p:spTgt spid="13"/>
                                        </p:tgtEl>
                                        <p:attrNameLst>
                                          <p:attrName>style.visibility</p:attrName>
                                        </p:attrNameLst>
                                      </p:cBhvr>
                                      <p:to>
                                        <p:strVal val="visible"/>
                                      </p:to>
                                    </p:set>
                                  </p:childTnLst>
                                </p:cTn>
                              </p:par>
                              <p:par>
                                <p:cTn id="50" presetID="1" presetClass="entr" presetSubtype="0" fill="hold" grpId="2" nodeType="withEffect">
                                  <p:stCondLst>
                                    <p:cond delay="0"/>
                                  </p:stCondLst>
                                  <p:childTnLst>
                                    <p:set>
                                      <p:cBhvr>
                                        <p:cTn id="51" dur="1" fill="hold">
                                          <p:stCondLst>
                                            <p:cond delay="0"/>
                                          </p:stCondLst>
                                        </p:cTn>
                                        <p:tgtEl>
                                          <p:spTgt spid="9"/>
                                        </p:tgtEl>
                                        <p:attrNameLst>
                                          <p:attrName>style.visibility</p:attrName>
                                        </p:attrNameLst>
                                      </p:cBhvr>
                                      <p:to>
                                        <p:strVal val="visible"/>
                                      </p:to>
                                    </p:set>
                                  </p:childTnLst>
                                </p:cTn>
                              </p:par>
                              <p:par>
                                <p:cTn id="52" presetID="1" presetClass="entr" presetSubtype="0" fill="hold" grpId="2" nodeType="withEffect">
                                  <p:stCondLst>
                                    <p:cond delay="0"/>
                                  </p:stCondLst>
                                  <p:childTnLst>
                                    <p:set>
                                      <p:cBhvr>
                                        <p:cTn id="53" dur="1" fill="hold">
                                          <p:stCondLst>
                                            <p:cond delay="0"/>
                                          </p:stCondLst>
                                        </p:cTn>
                                        <p:tgtEl>
                                          <p:spTgt spid="16"/>
                                        </p:tgtEl>
                                        <p:attrNameLst>
                                          <p:attrName>style.visibility</p:attrName>
                                        </p:attrNameLst>
                                      </p:cBhvr>
                                      <p:to>
                                        <p:strVal val="visible"/>
                                      </p:to>
                                    </p:set>
                                  </p:childTnLst>
                                </p:cTn>
                              </p:par>
                              <p:par>
                                <p:cTn id="54" presetID="1" presetClass="entr" presetSubtype="0" fill="hold" grpId="3" nodeType="withEffect">
                                  <p:stCondLst>
                                    <p:cond delay="0"/>
                                  </p:stCondLst>
                                  <p:childTnLst>
                                    <p:set>
                                      <p:cBhvr>
                                        <p:cTn id="55"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P spid="9" grpId="2" animBg="1"/>
      <p:bldP spid="10" grpId="0" animBg="1"/>
      <p:bldP spid="10" grpId="1" animBg="1"/>
      <p:bldP spid="10" grpId="2" animBg="1"/>
      <p:bldP spid="13" grpId="0" animBg="1"/>
      <p:bldP spid="13" grpId="1" animBg="1"/>
      <p:bldP spid="13" grpId="2" animBg="1"/>
      <p:bldP spid="14" grpId="0" animBg="1"/>
      <p:bldP spid="14" grpId="1" animBg="1"/>
      <p:bldP spid="14" grpId="2" animBg="1"/>
      <p:bldP spid="14" grpId="3" animBg="1"/>
      <p:bldP spid="16" grpId="0" animBg="1"/>
      <p:bldP spid="16" grpId="1" animBg="1"/>
      <p:bldP spid="16" grpId="2"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 y="5969694"/>
            <a:ext cx="1131442" cy="786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299" y="1022214"/>
            <a:ext cx="8474075" cy="4614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9" name="Group 8"/>
          <p:cNvGrpSpPr/>
          <p:nvPr/>
        </p:nvGrpSpPr>
        <p:grpSpPr>
          <a:xfrm>
            <a:off x="1028700" y="2712097"/>
            <a:ext cx="3962400" cy="1375646"/>
            <a:chOff x="1028700" y="2712097"/>
            <a:chExt cx="3962400" cy="1375646"/>
          </a:xfrm>
        </p:grpSpPr>
        <p:sp>
          <p:nvSpPr>
            <p:cNvPr id="21" name="TextBox 20"/>
            <p:cNvSpPr txBox="1"/>
            <p:nvPr/>
          </p:nvSpPr>
          <p:spPr>
            <a:xfrm rot="21115768">
              <a:off x="2641600" y="3749189"/>
              <a:ext cx="1041400" cy="338554"/>
            </a:xfrm>
            <a:prstGeom prst="rect">
              <a:avLst/>
            </a:prstGeom>
            <a:noFill/>
          </p:spPr>
          <p:txBody>
            <a:bodyPr wrap="square" rtlCol="0">
              <a:spAutoFit/>
            </a:bodyPr>
            <a:lstStyle/>
            <a:p>
              <a:r>
                <a:rPr lang="en-GB" sz="1600" dirty="0" smtClean="0"/>
                <a:t>$1.70/lb.</a:t>
              </a:r>
              <a:endParaRPr lang="en-GB" sz="1600" dirty="0"/>
            </a:p>
          </p:txBody>
        </p:sp>
        <p:grpSp>
          <p:nvGrpSpPr>
            <p:cNvPr id="4" name="Group 3"/>
            <p:cNvGrpSpPr/>
            <p:nvPr/>
          </p:nvGrpSpPr>
          <p:grpSpPr>
            <a:xfrm>
              <a:off x="1028700" y="2712097"/>
              <a:ext cx="3962400" cy="1288403"/>
              <a:chOff x="1028700" y="2712097"/>
              <a:chExt cx="3962400" cy="1288403"/>
            </a:xfrm>
          </p:grpSpPr>
          <p:cxnSp>
            <p:nvCxnSpPr>
              <p:cNvPr id="5" name="Straight Connector 4"/>
              <p:cNvCxnSpPr/>
              <p:nvPr/>
            </p:nvCxnSpPr>
            <p:spPr>
              <a:xfrm flipV="1">
                <a:off x="1028700" y="2806700"/>
                <a:ext cx="3784600" cy="5715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1028700" y="3467100"/>
                <a:ext cx="3962400" cy="533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rot="21150916">
                <a:off x="2489200" y="2712097"/>
                <a:ext cx="1397000" cy="338554"/>
              </a:xfrm>
              <a:prstGeom prst="rect">
                <a:avLst/>
              </a:prstGeom>
              <a:noFill/>
            </p:spPr>
            <p:txBody>
              <a:bodyPr wrap="square" rtlCol="0">
                <a:spAutoFit/>
              </a:bodyPr>
              <a:lstStyle/>
              <a:p>
                <a:r>
                  <a:rPr lang="en-GB" sz="1600" dirty="0" smtClean="0"/>
                  <a:t>$. </a:t>
                </a:r>
                <a:r>
                  <a:rPr lang="en-GB" sz="1600" dirty="0"/>
                  <a:t>2.70/lb</a:t>
                </a:r>
              </a:p>
            </p:txBody>
          </p:sp>
          <p:cxnSp>
            <p:nvCxnSpPr>
              <p:cNvPr id="29" name="Straight Connector 28"/>
              <p:cNvCxnSpPr/>
              <p:nvPr/>
            </p:nvCxnSpPr>
            <p:spPr>
              <a:xfrm>
                <a:off x="4813300" y="2806700"/>
                <a:ext cx="88900" cy="66040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21090572">
                <a:off x="3902299" y="2955531"/>
                <a:ext cx="999901" cy="369332"/>
              </a:xfrm>
              <a:prstGeom prst="rect">
                <a:avLst/>
              </a:prstGeom>
              <a:noFill/>
            </p:spPr>
            <p:txBody>
              <a:bodyPr wrap="square" rtlCol="0">
                <a:spAutoFit/>
              </a:bodyPr>
              <a:lstStyle/>
              <a:p>
                <a:r>
                  <a:rPr lang="en-GB" dirty="0" smtClean="0"/>
                  <a:t>$1.00/lb</a:t>
                </a:r>
                <a:endParaRPr lang="en-GB" dirty="0"/>
              </a:p>
            </p:txBody>
          </p:sp>
        </p:grpSp>
      </p:grpSp>
      <p:grpSp>
        <p:nvGrpSpPr>
          <p:cNvPr id="8" name="Group 7"/>
          <p:cNvGrpSpPr/>
          <p:nvPr/>
        </p:nvGrpSpPr>
        <p:grpSpPr>
          <a:xfrm>
            <a:off x="4605337" y="1282700"/>
            <a:ext cx="2925763" cy="2279650"/>
            <a:chOff x="4605337" y="1282700"/>
            <a:chExt cx="2925763" cy="2279650"/>
          </a:xfrm>
        </p:grpSpPr>
        <p:cxnSp>
          <p:nvCxnSpPr>
            <p:cNvPr id="14" name="Straight Connector 13"/>
            <p:cNvCxnSpPr/>
            <p:nvPr/>
          </p:nvCxnSpPr>
          <p:spPr>
            <a:xfrm flipV="1">
              <a:off x="4605337" y="1282700"/>
              <a:ext cx="2468563" cy="1041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5130800" y="2622550"/>
              <a:ext cx="2400300" cy="9398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rot="20267083">
              <a:off x="5429248" y="1485898"/>
              <a:ext cx="939800" cy="338554"/>
            </a:xfrm>
            <a:prstGeom prst="rect">
              <a:avLst/>
            </a:prstGeom>
            <a:noFill/>
          </p:spPr>
          <p:txBody>
            <a:bodyPr wrap="square" rtlCol="0">
              <a:spAutoFit/>
            </a:bodyPr>
            <a:lstStyle/>
            <a:p>
              <a:r>
                <a:rPr lang="en-GB" sz="1600" dirty="0" smtClean="0"/>
                <a:t>$4.60/lb</a:t>
              </a:r>
              <a:endParaRPr lang="en-GB" sz="1600" dirty="0"/>
            </a:p>
          </p:txBody>
        </p:sp>
        <p:sp>
          <p:nvSpPr>
            <p:cNvPr id="23" name="TextBox 22"/>
            <p:cNvSpPr txBox="1"/>
            <p:nvPr/>
          </p:nvSpPr>
          <p:spPr>
            <a:xfrm rot="20280513">
              <a:off x="6051550" y="3013217"/>
              <a:ext cx="1174750" cy="369332"/>
            </a:xfrm>
            <a:prstGeom prst="rect">
              <a:avLst/>
            </a:prstGeom>
            <a:noFill/>
          </p:spPr>
          <p:txBody>
            <a:bodyPr wrap="square" rtlCol="0">
              <a:spAutoFit/>
            </a:bodyPr>
            <a:lstStyle/>
            <a:p>
              <a:r>
                <a:rPr lang="en-GB" dirty="0" smtClean="0"/>
                <a:t>$2.15/lb</a:t>
              </a:r>
              <a:endParaRPr lang="en-GB" dirty="0"/>
            </a:p>
          </p:txBody>
        </p:sp>
        <p:cxnSp>
          <p:nvCxnSpPr>
            <p:cNvPr id="25" name="Straight Connector 24"/>
            <p:cNvCxnSpPr/>
            <p:nvPr/>
          </p:nvCxnSpPr>
          <p:spPr>
            <a:xfrm>
              <a:off x="7073900" y="1282700"/>
              <a:ext cx="457200" cy="133985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048" name="TextBox 2047"/>
            <p:cNvSpPr txBox="1"/>
            <p:nvPr/>
          </p:nvSpPr>
          <p:spPr>
            <a:xfrm rot="20321361">
              <a:off x="6391741" y="1882249"/>
              <a:ext cx="879301" cy="338554"/>
            </a:xfrm>
            <a:prstGeom prst="rect">
              <a:avLst/>
            </a:prstGeom>
            <a:noFill/>
          </p:spPr>
          <p:txBody>
            <a:bodyPr wrap="square" rtlCol="0">
              <a:spAutoFit/>
            </a:bodyPr>
            <a:lstStyle/>
            <a:p>
              <a:r>
                <a:rPr lang="en-GB" sz="1600" dirty="0" smtClean="0"/>
                <a:t>$2.45/lb</a:t>
              </a:r>
              <a:endParaRPr lang="en-GB" sz="1600" dirty="0"/>
            </a:p>
          </p:txBody>
        </p:sp>
      </p:grpSp>
      <p:cxnSp>
        <p:nvCxnSpPr>
          <p:cNvPr id="2058" name="Straight Connector 2057"/>
          <p:cNvCxnSpPr/>
          <p:nvPr/>
        </p:nvCxnSpPr>
        <p:spPr>
          <a:xfrm>
            <a:off x="8699500" y="2146300"/>
            <a:ext cx="31621" cy="437690"/>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grpSp>
        <p:nvGrpSpPr>
          <p:cNvPr id="12" name="Group 11"/>
          <p:cNvGrpSpPr/>
          <p:nvPr/>
        </p:nvGrpSpPr>
        <p:grpSpPr>
          <a:xfrm>
            <a:off x="7531100" y="1893433"/>
            <a:ext cx="1239930" cy="1122101"/>
            <a:chOff x="7531100" y="1893433"/>
            <a:chExt cx="1239930" cy="1122101"/>
          </a:xfrm>
        </p:grpSpPr>
        <p:cxnSp>
          <p:nvCxnSpPr>
            <p:cNvPr id="2052" name="Straight Connector 2051"/>
            <p:cNvCxnSpPr/>
            <p:nvPr/>
          </p:nvCxnSpPr>
          <p:spPr>
            <a:xfrm flipV="1">
              <a:off x="7531100" y="2146300"/>
              <a:ext cx="1168400" cy="22270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flipV="1">
              <a:off x="7531100" y="2583990"/>
              <a:ext cx="1200021" cy="2227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055" name="TextBox 2054"/>
            <p:cNvSpPr txBox="1"/>
            <p:nvPr/>
          </p:nvSpPr>
          <p:spPr>
            <a:xfrm rot="21056173">
              <a:off x="7707392" y="1893433"/>
              <a:ext cx="1003326" cy="338554"/>
            </a:xfrm>
            <a:prstGeom prst="rect">
              <a:avLst/>
            </a:prstGeom>
            <a:noFill/>
          </p:spPr>
          <p:txBody>
            <a:bodyPr wrap="square" rtlCol="0">
              <a:spAutoFit/>
            </a:bodyPr>
            <a:lstStyle/>
            <a:p>
              <a:r>
                <a:rPr lang="en-GB" sz="1600" dirty="0" smtClean="0"/>
                <a:t>$3.60/lb</a:t>
              </a:r>
              <a:endParaRPr lang="en-GB" sz="1600" dirty="0"/>
            </a:p>
          </p:txBody>
        </p:sp>
        <p:sp>
          <p:nvSpPr>
            <p:cNvPr id="42" name="TextBox 41"/>
            <p:cNvSpPr txBox="1"/>
            <p:nvPr/>
          </p:nvSpPr>
          <p:spPr>
            <a:xfrm rot="21056173">
              <a:off x="7671035" y="2676980"/>
              <a:ext cx="1003326" cy="338554"/>
            </a:xfrm>
            <a:prstGeom prst="rect">
              <a:avLst/>
            </a:prstGeom>
            <a:noFill/>
          </p:spPr>
          <p:txBody>
            <a:bodyPr wrap="square" rtlCol="0">
              <a:spAutoFit/>
            </a:bodyPr>
            <a:lstStyle/>
            <a:p>
              <a:r>
                <a:rPr lang="en-GB" sz="1600" dirty="0" smtClean="0"/>
                <a:t>$3.15/lb</a:t>
              </a:r>
              <a:endParaRPr lang="en-GB" sz="1600" dirty="0"/>
            </a:p>
          </p:txBody>
        </p:sp>
        <p:sp>
          <p:nvSpPr>
            <p:cNvPr id="2059" name="TextBox 2058"/>
            <p:cNvSpPr txBox="1"/>
            <p:nvPr/>
          </p:nvSpPr>
          <p:spPr>
            <a:xfrm>
              <a:off x="7861365" y="2245436"/>
              <a:ext cx="909665" cy="338554"/>
            </a:xfrm>
            <a:prstGeom prst="rect">
              <a:avLst/>
            </a:prstGeom>
            <a:noFill/>
          </p:spPr>
          <p:txBody>
            <a:bodyPr wrap="square" rtlCol="0">
              <a:spAutoFit/>
            </a:bodyPr>
            <a:lstStyle/>
            <a:p>
              <a:r>
                <a:rPr lang="en-GB" sz="1600" dirty="0" smtClean="0"/>
                <a:t>$0.45/lb</a:t>
              </a:r>
              <a:endParaRPr lang="en-GB" sz="1600" dirty="0"/>
            </a:p>
          </p:txBody>
        </p:sp>
      </p:grpSp>
      <p:sp>
        <p:nvSpPr>
          <p:cNvPr id="15" name="TextBox 14"/>
          <p:cNvSpPr txBox="1"/>
          <p:nvPr/>
        </p:nvSpPr>
        <p:spPr>
          <a:xfrm>
            <a:off x="6398169" y="4655315"/>
            <a:ext cx="2240120" cy="369332"/>
          </a:xfrm>
          <a:prstGeom prst="rect">
            <a:avLst/>
          </a:prstGeom>
          <a:noFill/>
        </p:spPr>
        <p:txBody>
          <a:bodyPr wrap="square" rtlCol="0">
            <a:spAutoFit/>
          </a:bodyPr>
          <a:lstStyle/>
          <a:p>
            <a:r>
              <a:rPr lang="en-GB" dirty="0" smtClean="0"/>
              <a:t>WW320 FOB US$/Lb.</a:t>
            </a:r>
            <a:endParaRPr lang="en-GB" dirty="0"/>
          </a:p>
        </p:txBody>
      </p:sp>
      <p:sp>
        <p:nvSpPr>
          <p:cNvPr id="39" name="TextBox 38"/>
          <p:cNvSpPr txBox="1"/>
          <p:nvPr/>
        </p:nvSpPr>
        <p:spPr>
          <a:xfrm>
            <a:off x="254000" y="134079"/>
            <a:ext cx="8585200" cy="646331"/>
          </a:xfrm>
          <a:prstGeom prst="rect">
            <a:avLst/>
          </a:prstGeom>
          <a:noFill/>
        </p:spPr>
        <p:txBody>
          <a:bodyPr wrap="square" rtlCol="0">
            <a:spAutoFit/>
          </a:bodyPr>
          <a:lstStyle/>
          <a:p>
            <a:r>
              <a:rPr lang="en-GB" sz="32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Let’s talk price !</a:t>
            </a:r>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   </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2413959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 y="5969694"/>
            <a:ext cx="1131442" cy="786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550" y="621987"/>
            <a:ext cx="6007100" cy="2787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rotWithShape="1">
          <a:blip r:embed="rId5">
            <a:extLst>
              <a:ext uri="{28A0092B-C50C-407E-A947-70E740481C1C}">
                <a14:useLocalDpi xmlns:a14="http://schemas.microsoft.com/office/drawing/2010/main" val="0"/>
              </a:ext>
            </a:extLst>
          </a:blip>
          <a:srcRect l="8232"/>
          <a:stretch/>
        </p:blipFill>
        <p:spPr bwMode="auto">
          <a:xfrm>
            <a:off x="584512" y="3500041"/>
            <a:ext cx="6007100" cy="2334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3"/>
          <p:cNvSpPr/>
          <p:nvPr/>
        </p:nvSpPr>
        <p:spPr>
          <a:xfrm>
            <a:off x="908621" y="1663700"/>
            <a:ext cx="2113979" cy="977900"/>
          </a:xfrm>
          <a:prstGeom prst="ellipse">
            <a:avLst/>
          </a:prstGeom>
          <a:solidFill>
            <a:schemeClr val="bg1">
              <a:alpha val="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p:cNvSpPr/>
          <p:nvPr/>
        </p:nvSpPr>
        <p:spPr>
          <a:xfrm>
            <a:off x="908621" y="4178300"/>
            <a:ext cx="2113979" cy="977900"/>
          </a:xfrm>
          <a:prstGeom prst="ellipse">
            <a:avLst/>
          </a:prstGeom>
          <a:solidFill>
            <a:schemeClr val="bg1">
              <a:alpha val="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p:cNvSpPr/>
          <p:nvPr/>
        </p:nvSpPr>
        <p:spPr>
          <a:xfrm>
            <a:off x="4604321" y="933639"/>
            <a:ext cx="2113979" cy="977900"/>
          </a:xfrm>
          <a:prstGeom prst="ellipse">
            <a:avLst/>
          </a:prstGeom>
          <a:solidFill>
            <a:schemeClr val="bg1">
              <a:alpha val="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p:cNvSpPr/>
          <p:nvPr/>
        </p:nvSpPr>
        <p:spPr>
          <a:xfrm>
            <a:off x="4845621" y="3689350"/>
            <a:ext cx="1752029" cy="977900"/>
          </a:xfrm>
          <a:prstGeom prst="ellipse">
            <a:avLst/>
          </a:prstGeom>
          <a:solidFill>
            <a:schemeClr val="bg1">
              <a:alpha val="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Up-Down Arrow 5"/>
          <p:cNvSpPr/>
          <p:nvPr/>
        </p:nvSpPr>
        <p:spPr>
          <a:xfrm>
            <a:off x="1781460" y="2641600"/>
            <a:ext cx="368300" cy="1536700"/>
          </a:xfrm>
          <a:prstGeom prst="upDownArrow">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Up-Down Arrow 12"/>
          <p:cNvSpPr/>
          <p:nvPr/>
        </p:nvSpPr>
        <p:spPr>
          <a:xfrm>
            <a:off x="5661310" y="1911538"/>
            <a:ext cx="371190" cy="1777811"/>
          </a:xfrm>
          <a:prstGeom prst="upDownArrow">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p:cNvSpPr txBox="1"/>
          <p:nvPr/>
        </p:nvSpPr>
        <p:spPr>
          <a:xfrm>
            <a:off x="254000" y="38100"/>
            <a:ext cx="7747000" cy="646331"/>
          </a:xfrm>
          <a:prstGeom prst="rect">
            <a:avLst/>
          </a:prstGeom>
          <a:noFill/>
        </p:spPr>
        <p:txBody>
          <a:bodyPr wrap="square" rtlCol="0">
            <a:spAutoFit/>
          </a:bodyPr>
          <a:lstStyle/>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Price Impacts Demand Growth</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2" name="TextBox 1"/>
          <p:cNvSpPr txBox="1"/>
          <p:nvPr/>
        </p:nvSpPr>
        <p:spPr>
          <a:xfrm>
            <a:off x="6718300" y="3566992"/>
            <a:ext cx="2311400" cy="2308324"/>
          </a:xfrm>
          <a:prstGeom prst="rect">
            <a:avLst/>
          </a:prstGeom>
          <a:solidFill>
            <a:schemeClr val="bg1"/>
          </a:solidFill>
        </p:spPr>
        <p:txBody>
          <a:bodyPr wrap="square" rtlCol="0">
            <a:spAutoFit/>
          </a:bodyPr>
          <a:lstStyle/>
          <a:p>
            <a:r>
              <a:rPr lang="en-GB" dirty="0" smtClean="0"/>
              <a:t>Demand can  grow even at higher price levels</a:t>
            </a:r>
          </a:p>
          <a:p>
            <a:endParaRPr lang="en-GB" dirty="0"/>
          </a:p>
          <a:p>
            <a:r>
              <a:rPr lang="en-GB" dirty="0" smtClean="0"/>
              <a:t>Volatile prices &amp; uncertainty inhibits demand growth</a:t>
            </a:r>
          </a:p>
          <a:p>
            <a:endParaRPr lang="en-GB" dirty="0"/>
          </a:p>
        </p:txBody>
      </p:sp>
      <p:sp>
        <p:nvSpPr>
          <p:cNvPr id="3" name="TextBox 2"/>
          <p:cNvSpPr txBox="1"/>
          <p:nvPr/>
        </p:nvSpPr>
        <p:spPr>
          <a:xfrm>
            <a:off x="6718300" y="621987"/>
            <a:ext cx="2311400" cy="2585323"/>
          </a:xfrm>
          <a:prstGeom prst="rect">
            <a:avLst/>
          </a:prstGeom>
          <a:solidFill>
            <a:schemeClr val="bg1"/>
          </a:solidFill>
        </p:spPr>
        <p:txBody>
          <a:bodyPr wrap="square" rtlCol="0">
            <a:spAutoFit/>
          </a:bodyPr>
          <a:lstStyle/>
          <a:p>
            <a:r>
              <a:rPr lang="en-GB" dirty="0" smtClean="0"/>
              <a:t>Ten years ago demand rising quickly in gradual price rise low volatility</a:t>
            </a:r>
          </a:p>
          <a:p>
            <a:endParaRPr lang="en-GB" dirty="0" smtClean="0"/>
          </a:p>
          <a:p>
            <a:r>
              <a:rPr lang="en-GB" dirty="0" smtClean="0"/>
              <a:t>Last 2 years demand rising quickly in stable price environment</a:t>
            </a:r>
            <a:endParaRPr lang="en-GB" dirty="0"/>
          </a:p>
          <a:p>
            <a:endParaRPr lang="en-GB" dirty="0"/>
          </a:p>
        </p:txBody>
      </p:sp>
      <p:sp>
        <p:nvSpPr>
          <p:cNvPr id="5" name="TextBox 4"/>
          <p:cNvSpPr txBox="1"/>
          <p:nvPr/>
        </p:nvSpPr>
        <p:spPr>
          <a:xfrm>
            <a:off x="1663700" y="6210300"/>
            <a:ext cx="7213600" cy="523220"/>
          </a:xfrm>
          <a:prstGeom prst="rect">
            <a:avLst/>
          </a:prstGeom>
          <a:noFill/>
        </p:spPr>
        <p:txBody>
          <a:bodyPr wrap="square" rtlCol="0">
            <a:spAutoFit/>
          </a:bodyPr>
          <a:lstStyle/>
          <a:p>
            <a:r>
              <a:rPr lang="en-GB" sz="1400" dirty="0" smtClean="0"/>
              <a:t>WW320 FOB</a:t>
            </a:r>
          </a:p>
          <a:p>
            <a:r>
              <a:rPr lang="en-GB" sz="1400" dirty="0" smtClean="0"/>
              <a:t>Source </a:t>
            </a:r>
            <a:r>
              <a:rPr lang="en-GB" sz="1400" dirty="0"/>
              <a:t>UNCommTrade, EUStat, The Cashew Cub, ACi , Kaju India 2013, Vietnam Customs Portal</a:t>
            </a:r>
          </a:p>
        </p:txBody>
      </p:sp>
      <p:sp>
        <p:nvSpPr>
          <p:cNvPr id="20" name="Explosion 2 19"/>
          <p:cNvSpPr/>
          <p:nvPr/>
        </p:nvSpPr>
        <p:spPr>
          <a:xfrm>
            <a:off x="3686382" y="3689350"/>
            <a:ext cx="1837752" cy="1213787"/>
          </a:xfrm>
          <a:prstGeom prst="irregularSeal2">
            <a:avLst/>
          </a:prstGeom>
          <a:noFill/>
          <a:ln>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F9900"/>
                </a:solidFill>
              </a:ln>
            </a:endParaRPr>
          </a:p>
        </p:txBody>
      </p:sp>
      <p:cxnSp>
        <p:nvCxnSpPr>
          <p:cNvPr id="22" name="Straight Arrow Connector 21"/>
          <p:cNvCxnSpPr/>
          <p:nvPr/>
        </p:nvCxnSpPr>
        <p:spPr>
          <a:xfrm flipV="1">
            <a:off x="4422098" y="1663700"/>
            <a:ext cx="182223" cy="2353664"/>
          </a:xfrm>
          <a:prstGeom prst="straightConnector1">
            <a:avLst/>
          </a:prstGeom>
          <a:ln w="57150">
            <a:solidFill>
              <a:srgbClr val="FF99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4941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down)">
                                      <p:cBhvr>
                                        <p:cTn id="11" dur="500"/>
                                        <p:tgtEl>
                                          <p:spTgt spid="9"/>
                                        </p:tgtEl>
                                      </p:cBhvr>
                                    </p:animEffect>
                                  </p:childTnLst>
                                </p:cTn>
                              </p:par>
                            </p:childTnLst>
                          </p:cTn>
                        </p:par>
                        <p:par>
                          <p:cTn id="12" fill="hold">
                            <p:stCondLst>
                              <p:cond delay="1000"/>
                            </p:stCondLst>
                            <p:childTnLst>
                              <p:par>
                                <p:cTn id="13" presetID="16" presetClass="entr" presetSubtype="42"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barn(outHorizontal)">
                                      <p:cBhvr>
                                        <p:cTn id="15" dur="500"/>
                                        <p:tgtEl>
                                          <p:spTgt spid="6"/>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down)">
                                      <p:cBhvr>
                                        <p:cTn id="19" dur="500"/>
                                        <p:tgtEl>
                                          <p:spTgt spid="10"/>
                                        </p:tgtEl>
                                      </p:cBhvr>
                                    </p:animEffect>
                                  </p:childTnLst>
                                </p:cTn>
                              </p:par>
                            </p:childTnLst>
                          </p:cTn>
                        </p:par>
                        <p:par>
                          <p:cTn id="20" fill="hold">
                            <p:stCondLst>
                              <p:cond delay="2000"/>
                            </p:stCondLst>
                            <p:childTnLst>
                              <p:par>
                                <p:cTn id="21" presetID="22" presetClass="entr" presetSubtype="4" fill="hold" grpId="0"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wipe(down)">
                                      <p:cBhvr>
                                        <p:cTn id="23" dur="500"/>
                                        <p:tgtEl>
                                          <p:spTgt spid="11"/>
                                        </p:tgtEl>
                                      </p:cBhvr>
                                    </p:animEffect>
                                  </p:childTnLst>
                                </p:cTn>
                              </p:par>
                            </p:childTnLst>
                          </p:cTn>
                        </p:par>
                        <p:par>
                          <p:cTn id="24" fill="hold">
                            <p:stCondLst>
                              <p:cond delay="2500"/>
                            </p:stCondLst>
                            <p:childTnLst>
                              <p:par>
                                <p:cTn id="25" presetID="16" presetClass="entr" presetSubtype="42" fill="hold" grpId="0" nodeType="after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barn(outHorizontal)">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2"/>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20"/>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nodeType="click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wipe(down)">
                                      <p:cBhvr>
                                        <p:cTn id="40"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11" grpId="0" animBg="1"/>
      <p:bldP spid="6" grpId="0" animBg="1"/>
      <p:bldP spid="13" grpId="0" animBg="1"/>
      <p:bldP spid="2" grpId="0" animBg="1"/>
      <p:bldP spid="2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721" t="11888" r="68134" b="10852"/>
          <a:stretch/>
        </p:blipFill>
        <p:spPr bwMode="auto">
          <a:xfrm>
            <a:off x="404471" y="5435065"/>
            <a:ext cx="1219200" cy="850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503274" y="1679944"/>
            <a:ext cx="8449339" cy="1815882"/>
          </a:xfrm>
          <a:prstGeom prst="rect">
            <a:avLst/>
          </a:prstGeom>
        </p:spPr>
        <p:txBody>
          <a:bodyPr wrap="square">
            <a:spAutoFit/>
          </a:bodyPr>
          <a:lstStyle/>
          <a:p>
            <a:pPr marL="342900" indent="-342900">
              <a:buFont typeface="+mj-lt"/>
              <a:buAutoNum type="arabicPeriod"/>
            </a:pPr>
            <a:r>
              <a:rPr lang="en-GB" sz="28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What is the outlook for 2015 and beyond. Will price volatility return?</a:t>
            </a:r>
          </a:p>
          <a:p>
            <a:pPr marL="342900" indent="-342900">
              <a:buFont typeface="+mj-lt"/>
              <a:buAutoNum type="arabicPeriod"/>
            </a:pPr>
            <a:endParaRPr lang="en-GB" sz="28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a:p>
            <a:pPr marL="342900" indent="-342900">
              <a:buFont typeface="+mj-lt"/>
              <a:buAutoNum type="arabicPeriod"/>
            </a:pPr>
            <a:r>
              <a:rPr lang="en-GB" sz="28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What are the major threats &amp; risks ? </a:t>
            </a:r>
            <a:endParaRPr lang="en-GB" sz="2800" dirty="0"/>
          </a:p>
        </p:txBody>
      </p:sp>
      <p:sp>
        <p:nvSpPr>
          <p:cNvPr id="4" name="TextBox 3"/>
          <p:cNvSpPr txBox="1"/>
          <p:nvPr/>
        </p:nvSpPr>
        <p:spPr>
          <a:xfrm>
            <a:off x="254000" y="232972"/>
            <a:ext cx="8320374" cy="646331"/>
          </a:xfrm>
          <a:prstGeom prst="rect">
            <a:avLst/>
          </a:prstGeom>
          <a:noFill/>
        </p:spPr>
        <p:txBody>
          <a:bodyPr wrap="square" rtlCol="0">
            <a:spAutoFit/>
          </a:bodyPr>
          <a:lstStyle/>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Looking to the Future </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30250563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721" t="11888" r="68134" b="10852"/>
          <a:stretch/>
        </p:blipFill>
        <p:spPr bwMode="auto">
          <a:xfrm>
            <a:off x="404471" y="5505948"/>
            <a:ext cx="1219200" cy="850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4" name="Chart 3"/>
          <p:cNvGraphicFramePr>
            <a:graphicFrameLocks/>
          </p:cNvGraphicFramePr>
          <p:nvPr>
            <p:extLst>
              <p:ext uri="{D42A27DB-BD31-4B8C-83A1-F6EECF244321}">
                <p14:modId xmlns:p14="http://schemas.microsoft.com/office/powerpoint/2010/main" val="605645076"/>
              </p:ext>
            </p:extLst>
          </p:nvPr>
        </p:nvGraphicFramePr>
        <p:xfrm>
          <a:off x="368300" y="1115518"/>
          <a:ext cx="8216900" cy="3987800"/>
        </p:xfrm>
        <a:graphic>
          <a:graphicData uri="http://schemas.openxmlformats.org/drawingml/2006/chart">
            <c:chart xmlns:c="http://schemas.openxmlformats.org/drawingml/2006/chart" xmlns:r="http://schemas.openxmlformats.org/officeDocument/2006/relationships" r:id="rId4"/>
          </a:graphicData>
        </a:graphic>
      </p:graphicFrame>
      <p:sp>
        <p:nvSpPr>
          <p:cNvPr id="5" name="TextBox 4"/>
          <p:cNvSpPr txBox="1"/>
          <p:nvPr/>
        </p:nvSpPr>
        <p:spPr>
          <a:xfrm>
            <a:off x="254000" y="232972"/>
            <a:ext cx="8320374" cy="646331"/>
          </a:xfrm>
          <a:prstGeom prst="rect">
            <a:avLst/>
          </a:prstGeom>
          <a:noFill/>
        </p:spPr>
        <p:txBody>
          <a:bodyPr wrap="square" rtlCol="0">
            <a:spAutoFit/>
          </a:bodyPr>
          <a:lstStyle/>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Looking to the Future: 1. Demand Trend </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2" name="TextBox 1"/>
          <p:cNvSpPr txBox="1"/>
          <p:nvPr/>
        </p:nvSpPr>
        <p:spPr>
          <a:xfrm>
            <a:off x="1926939" y="5286208"/>
            <a:ext cx="6805534" cy="1200329"/>
          </a:xfrm>
          <a:prstGeom prst="rect">
            <a:avLst/>
          </a:prstGeom>
          <a:noFill/>
          <a:ln>
            <a:solidFill>
              <a:schemeClr val="accent1"/>
            </a:solidFill>
          </a:ln>
        </p:spPr>
        <p:txBody>
          <a:bodyPr wrap="square" rtlCol="0">
            <a:spAutoFit/>
          </a:bodyPr>
          <a:lstStyle/>
          <a:p>
            <a:pPr marL="342900" indent="-342900">
              <a:buFont typeface="Arial" panose="020B0604020202020204" pitchFamily="34" charset="0"/>
              <a:buChar char="•"/>
            </a:pPr>
            <a:r>
              <a:rPr lang="en-GB" sz="2400" b="1" dirty="0" smtClean="0">
                <a:ln w="12700">
                  <a:solidFill>
                    <a:schemeClr val="tx1"/>
                  </a:solidFill>
                  <a:prstDash val="solid"/>
                </a:ln>
                <a:solidFill>
                  <a:srgbClr val="FF9900"/>
                </a:solidFill>
                <a:effectLst>
                  <a:outerShdw blurRad="41275" dist="20320" dir="1800000" algn="tl" rotWithShape="0">
                    <a:srgbClr val="000000">
                      <a:alpha val="40000"/>
                    </a:srgbClr>
                  </a:outerShdw>
                </a:effectLst>
              </a:rPr>
              <a:t>Demand projection comparing the most conservative &amp; most aggressive assumptions</a:t>
            </a:r>
          </a:p>
          <a:p>
            <a:pPr marL="342900" indent="-342900">
              <a:buFont typeface="Arial" panose="020B0604020202020204" pitchFamily="34" charset="0"/>
              <a:buChar char="•"/>
            </a:pPr>
            <a:r>
              <a:rPr lang="en-GB" sz="2400" b="1" dirty="0" smtClean="0">
                <a:ln w="12700">
                  <a:solidFill>
                    <a:schemeClr val="tx1"/>
                  </a:solidFill>
                  <a:prstDash val="solid"/>
                </a:ln>
                <a:solidFill>
                  <a:srgbClr val="FF9900"/>
                </a:solidFill>
                <a:effectLst>
                  <a:outerShdw blurRad="41275" dist="20320" dir="1800000" algn="tl" rotWithShape="0">
                    <a:srgbClr val="000000">
                      <a:alpha val="40000"/>
                    </a:srgbClr>
                  </a:outerShdw>
                </a:effectLst>
              </a:rPr>
              <a:t>Conservative figures used</a:t>
            </a:r>
            <a:endParaRPr lang="en-GB" sz="2400" b="1" dirty="0">
              <a:ln w="12700">
                <a:solidFill>
                  <a:schemeClr val="tx1"/>
                </a:solidFill>
                <a:prstDash val="solid"/>
              </a:ln>
              <a:solidFill>
                <a:srgbClr val="FF9900"/>
              </a:solidFill>
              <a:effectLst>
                <a:outerShdw blurRad="41275" dist="20320" dir="1800000" algn="tl" rotWithShape="0">
                  <a:srgbClr val="000000">
                    <a:alpha val="40000"/>
                  </a:srgbClr>
                </a:outerShdw>
              </a:effectLst>
            </a:endParaRPr>
          </a:p>
        </p:txBody>
      </p:sp>
      <p:grpSp>
        <p:nvGrpSpPr>
          <p:cNvPr id="11" name="Group 10"/>
          <p:cNvGrpSpPr/>
          <p:nvPr/>
        </p:nvGrpSpPr>
        <p:grpSpPr>
          <a:xfrm>
            <a:off x="2848130" y="2608289"/>
            <a:ext cx="2151887" cy="2897659"/>
            <a:chOff x="2848130" y="2608289"/>
            <a:chExt cx="3057997" cy="3957612"/>
          </a:xfrm>
        </p:grpSpPr>
        <p:cxnSp>
          <p:nvCxnSpPr>
            <p:cNvPr id="6" name="Straight Connector 5"/>
            <p:cNvCxnSpPr>
              <a:endCxn id="9" idx="4"/>
            </p:cNvCxnSpPr>
            <p:nvPr/>
          </p:nvCxnSpPr>
          <p:spPr>
            <a:xfrm flipH="1" flipV="1">
              <a:off x="3710065" y="3492708"/>
              <a:ext cx="2196062" cy="3073193"/>
            </a:xfrm>
            <a:prstGeom prst="line">
              <a:avLst/>
            </a:prstGeom>
            <a:ln w="38100">
              <a:solidFill>
                <a:srgbClr val="FF9900"/>
              </a:solidFill>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2848130" y="2608289"/>
              <a:ext cx="1723869" cy="884419"/>
            </a:xfrm>
            <a:prstGeom prst="ellipse">
              <a:avLst/>
            </a:prstGeom>
            <a:noFill/>
            <a:ln>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447534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chart seriesIdx="-3" categoryIdx="-3" bldStep="gridLegen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chart seriesIdx="-4" categoryIdx="0" bldStep="category"/>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chart seriesIdx="-4" categoryIdx="1" bldStep="category"/>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chart seriesIdx="-4" categoryIdx="2" bldStep="category"/>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chart seriesIdx="-4" categoryIdx="3" bldStep="category"/>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chart seriesIdx="-4" categoryIdx="4" bldStep="category"/>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graphicEl>
                                              <a:chart seriesIdx="-4" categoryIdx="5" bldStep="category"/>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graphicEl>
                                              <a:chart seriesIdx="-4" categoryIdx="6" bldStep="category"/>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graphicEl>
                                              <a:chart seriesIdx="-4" categoryIdx="7" bldStep="category"/>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wipe(down)">
                                      <p:cBhvr>
                                        <p:cTn id="4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Chart bld="category"/>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721" t="11888" r="68134" b="10852"/>
          <a:stretch/>
        </p:blipFill>
        <p:spPr bwMode="auto">
          <a:xfrm>
            <a:off x="389565" y="5737756"/>
            <a:ext cx="1013933" cy="707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3" name="Chart 2"/>
          <p:cNvGraphicFramePr>
            <a:graphicFrameLocks/>
          </p:cNvGraphicFramePr>
          <p:nvPr>
            <p:extLst>
              <p:ext uri="{D42A27DB-BD31-4B8C-83A1-F6EECF244321}">
                <p14:modId xmlns:p14="http://schemas.microsoft.com/office/powerpoint/2010/main" val="1844048368"/>
              </p:ext>
            </p:extLst>
          </p:nvPr>
        </p:nvGraphicFramePr>
        <p:xfrm>
          <a:off x="368300" y="900112"/>
          <a:ext cx="8229600" cy="4676775"/>
        </p:xfrm>
        <a:graphic>
          <a:graphicData uri="http://schemas.openxmlformats.org/drawingml/2006/chart">
            <c:chart xmlns:c="http://schemas.openxmlformats.org/drawingml/2006/chart" xmlns:r="http://schemas.openxmlformats.org/officeDocument/2006/relationships" r:id="rId4"/>
          </a:graphicData>
        </a:graphic>
      </p:graphicFrame>
      <p:sp>
        <p:nvSpPr>
          <p:cNvPr id="4" name="TextBox 3"/>
          <p:cNvSpPr txBox="1"/>
          <p:nvPr/>
        </p:nvSpPr>
        <p:spPr>
          <a:xfrm>
            <a:off x="254000" y="232972"/>
            <a:ext cx="8320374" cy="646331"/>
          </a:xfrm>
          <a:prstGeom prst="rect">
            <a:avLst/>
          </a:prstGeom>
          <a:noFill/>
        </p:spPr>
        <p:txBody>
          <a:bodyPr wrap="square" rtlCol="0">
            <a:spAutoFit/>
          </a:bodyPr>
          <a:lstStyle/>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Looking to the Future: 2. Supply Trend </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3637099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graphicEl>
                                              <a:chart seriesIdx="-3" categoryIdx="-3" bldStep="gridLegend"/>
                                            </p:graphicEl>
                                          </p:spTgt>
                                        </p:tgtEl>
                                        <p:attrNameLst>
                                          <p:attrName>style.visibility</p:attrName>
                                        </p:attrNameLst>
                                      </p:cBhvr>
                                      <p:to>
                                        <p:strVal val="visible"/>
                                      </p:to>
                                    </p:set>
                                    <p:animEffect transition="in" filter="wipe(left)">
                                      <p:cBhvr>
                                        <p:cTn id="7" dur="500"/>
                                        <p:tgtEl>
                                          <p:spTgt spid="3">
                                            <p:graphicEl>
                                              <a:chart seriesIdx="-3" categoryIdx="-3" bldStep="gridLegen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graphicEl>
                                              <a:chart seriesIdx="0" categoryIdx="-4" bldStep="series"/>
                                            </p:graphicEl>
                                          </p:spTgt>
                                        </p:tgtEl>
                                        <p:attrNameLst>
                                          <p:attrName>style.visibility</p:attrName>
                                        </p:attrNameLst>
                                      </p:cBhvr>
                                      <p:to>
                                        <p:strVal val="visible"/>
                                      </p:to>
                                    </p:set>
                                    <p:animEffect transition="in" filter="wipe(left)">
                                      <p:cBhvr>
                                        <p:cTn id="12" dur="500"/>
                                        <p:tgtEl>
                                          <p:spTgt spid="3">
                                            <p:graphicEl>
                                              <a:chart seriesIdx="0" categoryIdx="-4" bldStep="series"/>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graphicEl>
                                              <a:chart seriesIdx="1" categoryIdx="-4" bldStep="series"/>
                                            </p:graphicEl>
                                          </p:spTgt>
                                        </p:tgtEl>
                                        <p:attrNameLst>
                                          <p:attrName>style.visibility</p:attrName>
                                        </p:attrNameLst>
                                      </p:cBhvr>
                                      <p:to>
                                        <p:strVal val="visible"/>
                                      </p:to>
                                    </p:set>
                                    <p:animEffect transition="in" filter="wipe(left)">
                                      <p:cBhvr>
                                        <p:cTn id="17" dur="500"/>
                                        <p:tgtEl>
                                          <p:spTgt spid="3">
                                            <p:graphicEl>
                                              <a:chart seriesIdx="1" categoryIdx="-4" bldStep="series"/>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3">
                                            <p:graphicEl>
                                              <a:chart seriesIdx="2" categoryIdx="-4" bldStep="series"/>
                                            </p:graphicEl>
                                          </p:spTgt>
                                        </p:tgtEl>
                                        <p:attrNameLst>
                                          <p:attrName>style.visibility</p:attrName>
                                        </p:attrNameLst>
                                      </p:cBhvr>
                                      <p:to>
                                        <p:strVal val="visible"/>
                                      </p:to>
                                    </p:set>
                                    <p:animEffect transition="in" filter="wipe(left)">
                                      <p:cBhvr>
                                        <p:cTn id="22" dur="500"/>
                                        <p:tgtEl>
                                          <p:spTgt spid="3">
                                            <p:graphicEl>
                                              <a:chart seriesIdx="2" categoryIdx="-4" bldStep="series"/>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Chart bld="series"/>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721" t="11888" r="68134" b="10852"/>
          <a:stretch/>
        </p:blipFill>
        <p:spPr bwMode="auto">
          <a:xfrm>
            <a:off x="368300" y="5715000"/>
            <a:ext cx="1219200" cy="850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3" name="Chart 2"/>
          <p:cNvGraphicFramePr>
            <a:graphicFrameLocks/>
          </p:cNvGraphicFramePr>
          <p:nvPr>
            <p:extLst>
              <p:ext uri="{D42A27DB-BD31-4B8C-83A1-F6EECF244321}">
                <p14:modId xmlns:p14="http://schemas.microsoft.com/office/powerpoint/2010/main" val="731945305"/>
              </p:ext>
            </p:extLst>
          </p:nvPr>
        </p:nvGraphicFramePr>
        <p:xfrm>
          <a:off x="368300" y="900112"/>
          <a:ext cx="8229600" cy="4706209"/>
        </p:xfrm>
        <a:graphic>
          <a:graphicData uri="http://schemas.openxmlformats.org/drawingml/2006/chart">
            <c:chart xmlns:c="http://schemas.openxmlformats.org/drawingml/2006/chart" xmlns:r="http://schemas.openxmlformats.org/officeDocument/2006/relationships" r:id="rId4"/>
          </a:graphicData>
        </a:graphic>
      </p:graphicFrame>
      <p:sp>
        <p:nvSpPr>
          <p:cNvPr id="4" name="TextBox 3"/>
          <p:cNvSpPr txBox="1"/>
          <p:nvPr/>
        </p:nvSpPr>
        <p:spPr>
          <a:xfrm>
            <a:off x="254000" y="232972"/>
            <a:ext cx="8320374" cy="646331"/>
          </a:xfrm>
          <a:prstGeom prst="rect">
            <a:avLst/>
          </a:prstGeom>
          <a:noFill/>
        </p:spPr>
        <p:txBody>
          <a:bodyPr wrap="square" rtlCol="0">
            <a:spAutoFit/>
          </a:bodyPr>
          <a:lstStyle/>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Looking to the Future: Supply/Demand </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244579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graphicEl>
                                              <a:chart seriesIdx="-3" categoryIdx="-3" bldStep="gridLegend"/>
                                            </p:graphicEl>
                                          </p:spTgt>
                                        </p:tgtEl>
                                        <p:attrNameLst>
                                          <p:attrName>style.visibility</p:attrName>
                                        </p:attrNameLst>
                                      </p:cBhvr>
                                      <p:to>
                                        <p:strVal val="visible"/>
                                      </p:to>
                                    </p:set>
                                    <p:animEffect transition="in" filter="wipe(left)">
                                      <p:cBhvr>
                                        <p:cTn id="7" dur="500"/>
                                        <p:tgtEl>
                                          <p:spTgt spid="3">
                                            <p:graphicEl>
                                              <a:chart seriesIdx="-3" categoryIdx="-3" bldStep="gridLegen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graphicEl>
                                              <a:chart seriesIdx="0" categoryIdx="-4" bldStep="series"/>
                                            </p:graphicEl>
                                          </p:spTgt>
                                        </p:tgtEl>
                                        <p:attrNameLst>
                                          <p:attrName>style.visibility</p:attrName>
                                        </p:attrNameLst>
                                      </p:cBhvr>
                                      <p:to>
                                        <p:strVal val="visible"/>
                                      </p:to>
                                    </p:set>
                                    <p:animEffect transition="in" filter="wipe(left)">
                                      <p:cBhvr>
                                        <p:cTn id="12" dur="500"/>
                                        <p:tgtEl>
                                          <p:spTgt spid="3">
                                            <p:graphicEl>
                                              <a:chart seriesIdx="0" categoryIdx="-4" bldStep="series"/>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graphicEl>
                                              <a:chart seriesIdx="1" categoryIdx="-4" bldStep="series"/>
                                            </p:graphicEl>
                                          </p:spTgt>
                                        </p:tgtEl>
                                        <p:attrNameLst>
                                          <p:attrName>style.visibility</p:attrName>
                                        </p:attrNameLst>
                                      </p:cBhvr>
                                      <p:to>
                                        <p:strVal val="visible"/>
                                      </p:to>
                                    </p:set>
                                    <p:animEffect transition="in" filter="wipe(left)">
                                      <p:cBhvr>
                                        <p:cTn id="17" dur="500"/>
                                        <p:tgtEl>
                                          <p:spTgt spid="3">
                                            <p:graphicEl>
                                              <a:chart seriesIdx="1" categoryIdx="-4" bldStep="series"/>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3">
                                            <p:graphicEl>
                                              <a:chart seriesIdx="2" categoryIdx="-4" bldStep="series"/>
                                            </p:graphicEl>
                                          </p:spTgt>
                                        </p:tgtEl>
                                        <p:attrNameLst>
                                          <p:attrName>style.visibility</p:attrName>
                                        </p:attrNameLst>
                                      </p:cBhvr>
                                      <p:to>
                                        <p:strVal val="visible"/>
                                      </p:to>
                                    </p:set>
                                    <p:animEffect transition="in" filter="wipe(left)">
                                      <p:cBhvr>
                                        <p:cTn id="22" dur="500"/>
                                        <p:tgtEl>
                                          <p:spTgt spid="3">
                                            <p:graphicEl>
                                              <a:chart seriesIdx="2" categoryIdx="-4" bldStep="series"/>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3">
                                            <p:graphicEl>
                                              <a:chart seriesIdx="3" categoryIdx="-4" bldStep="series"/>
                                            </p:graphicEl>
                                          </p:spTgt>
                                        </p:tgtEl>
                                        <p:attrNameLst>
                                          <p:attrName>style.visibility</p:attrName>
                                        </p:attrNameLst>
                                      </p:cBhvr>
                                      <p:to>
                                        <p:strVal val="visible"/>
                                      </p:to>
                                    </p:set>
                                    <p:animEffect transition="in" filter="wipe(left)">
                                      <p:cBhvr>
                                        <p:cTn id="27" dur="500"/>
                                        <p:tgtEl>
                                          <p:spTgt spid="3">
                                            <p:graphicEl>
                                              <a:chart seriesIdx="3" categoryIdx="-4" bldStep="series"/>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3">
                                            <p:graphicEl>
                                              <a:chart seriesIdx="4" categoryIdx="-4" bldStep="series"/>
                                            </p:graphicEl>
                                          </p:spTgt>
                                        </p:tgtEl>
                                        <p:attrNameLst>
                                          <p:attrName>style.visibility</p:attrName>
                                        </p:attrNameLst>
                                      </p:cBhvr>
                                      <p:to>
                                        <p:strVal val="visible"/>
                                      </p:to>
                                    </p:set>
                                    <p:animEffect transition="in" filter="wipe(left)">
                                      <p:cBhvr>
                                        <p:cTn id="32" dur="500"/>
                                        <p:tgtEl>
                                          <p:spTgt spid="3">
                                            <p:graphicEl>
                                              <a:chart seriesIdx="4" categoryIdx="-4" bldStep="series"/>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3">
                                            <p:graphicEl>
                                              <a:chart seriesIdx="5" categoryIdx="-4" bldStep="series"/>
                                            </p:graphicEl>
                                          </p:spTgt>
                                        </p:tgtEl>
                                        <p:attrNameLst>
                                          <p:attrName>style.visibility</p:attrName>
                                        </p:attrNameLst>
                                      </p:cBhvr>
                                      <p:to>
                                        <p:strVal val="visible"/>
                                      </p:to>
                                    </p:set>
                                    <p:animEffect transition="in" filter="wipe(left)">
                                      <p:cBhvr>
                                        <p:cTn id="37" dur="500"/>
                                        <p:tgtEl>
                                          <p:spTgt spid="3">
                                            <p:graphicEl>
                                              <a:chart seriesIdx="5" categoryIdx="-4" bldStep="series"/>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Chart bld="series"/>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721" t="11888" r="68134" b="10852"/>
          <a:stretch/>
        </p:blipFill>
        <p:spPr bwMode="auto">
          <a:xfrm>
            <a:off x="7355174" y="5715000"/>
            <a:ext cx="1219200" cy="850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254000" y="232972"/>
            <a:ext cx="8320374" cy="646331"/>
          </a:xfrm>
          <a:prstGeom prst="rect">
            <a:avLst/>
          </a:prstGeom>
          <a:noFill/>
        </p:spPr>
        <p:txBody>
          <a:bodyPr wrap="square" rtlCol="0">
            <a:spAutoFit/>
          </a:bodyPr>
          <a:lstStyle/>
          <a:p>
            <a:r>
              <a:rPr lang="en-GB" sz="3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Looking to the Future: Supply/Demand </a:t>
            </a:r>
            <a:endParaRPr lang="en-GB" sz="3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pic>
        <p:nvPicPr>
          <p:cNvPr id="307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4774" y="1164117"/>
            <a:ext cx="4069413" cy="22970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Striped Right Arrow 5"/>
          <p:cNvSpPr/>
          <p:nvPr/>
        </p:nvSpPr>
        <p:spPr>
          <a:xfrm>
            <a:off x="4107305" y="1930440"/>
            <a:ext cx="1147701" cy="749508"/>
          </a:xfrm>
          <a:prstGeom prst="stripedRigh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76743" y="866125"/>
            <a:ext cx="2640013" cy="2878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344773" y="3757662"/>
            <a:ext cx="8229601" cy="2677656"/>
          </a:xfrm>
          <a:prstGeom prst="rect">
            <a:avLst/>
          </a:prstGeom>
          <a:noFill/>
        </p:spPr>
        <p:txBody>
          <a:bodyPr wrap="square" rtlCol="0">
            <a:spAutoFit/>
          </a:bodyPr>
          <a:lstStyle/>
          <a:p>
            <a:pPr marL="177800" indent="-177800">
              <a:buFont typeface="Arial" panose="020B0604020202020204" pitchFamily="34" charset="0"/>
              <a:buChar char="•"/>
            </a:pPr>
            <a:r>
              <a:rPr lang="en-GB" sz="2400" b="1" cap="small"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Emerging gap in supply and demand </a:t>
            </a:r>
          </a:p>
          <a:p>
            <a:pPr marL="177800" indent="-177800">
              <a:buFont typeface="Arial" panose="020B0604020202020204" pitchFamily="34" charset="0"/>
              <a:buChar char="•"/>
            </a:pPr>
            <a:r>
              <a:rPr lang="en-GB" sz="2400" b="1" cap="small"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Supply may react to higher prices but changes slowly</a:t>
            </a:r>
          </a:p>
          <a:p>
            <a:pPr marL="177800" indent="-177800">
              <a:buFont typeface="Arial" panose="020B0604020202020204" pitchFamily="34" charset="0"/>
              <a:buChar char="•"/>
            </a:pPr>
            <a:r>
              <a:rPr lang="en-GB" sz="2400" b="1" cap="small"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Demand can continue to grow but will react to volatility </a:t>
            </a:r>
          </a:p>
          <a:p>
            <a:pPr marL="177800" indent="-177800">
              <a:buFont typeface="Arial" panose="020B0604020202020204" pitchFamily="34" charset="0"/>
              <a:buChar char="•"/>
            </a:pPr>
            <a:r>
              <a:rPr lang="en-GB" sz="2400" b="1" cap="small"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Prices are likely to rise until supply catches up</a:t>
            </a:r>
          </a:p>
          <a:p>
            <a:pPr marL="177800" indent="-177800">
              <a:buFont typeface="Arial" panose="020B0604020202020204" pitchFamily="34" charset="0"/>
              <a:buChar char="•"/>
            </a:pPr>
            <a:r>
              <a:rPr lang="en-GB" sz="2400" b="1" cap="small"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The rollercoaster pattern is likely to re-emerge if there are crop problems or major disruption to RCN shipments</a:t>
            </a:r>
          </a:p>
          <a:p>
            <a:pPr marL="177800" indent="-177800">
              <a:buFont typeface="Arial" panose="020B0604020202020204" pitchFamily="34" charset="0"/>
              <a:buChar char="•"/>
            </a:pPr>
            <a:r>
              <a:rPr lang="en-GB" sz="2400" b="1" cap="small"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Increased prices are likely</a:t>
            </a:r>
          </a:p>
        </p:txBody>
      </p:sp>
    </p:spTree>
    <p:extLst>
      <p:ext uri="{BB962C8B-B14F-4D97-AF65-F5344CB8AC3E}">
        <p14:creationId xmlns:p14="http://schemas.microsoft.com/office/powerpoint/2010/main" val="94522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075"/>
                                        </p:tgtEl>
                                        <p:attrNameLst>
                                          <p:attrName>style.visibility</p:attrName>
                                        </p:attrNameLst>
                                      </p:cBhvr>
                                      <p:to>
                                        <p:strVal val="visible"/>
                                      </p:to>
                                    </p:set>
                                    <p:anim calcmode="lin" valueType="num">
                                      <p:cBhvr>
                                        <p:cTn id="7" dur="500" fill="hold"/>
                                        <p:tgtEl>
                                          <p:spTgt spid="3075"/>
                                        </p:tgtEl>
                                        <p:attrNameLst>
                                          <p:attrName>ppt_w</p:attrName>
                                        </p:attrNameLst>
                                      </p:cBhvr>
                                      <p:tavLst>
                                        <p:tav tm="0">
                                          <p:val>
                                            <p:fltVal val="0"/>
                                          </p:val>
                                        </p:tav>
                                        <p:tav tm="100000">
                                          <p:val>
                                            <p:strVal val="#ppt_w"/>
                                          </p:val>
                                        </p:tav>
                                      </p:tavLst>
                                    </p:anim>
                                    <p:anim calcmode="lin" valueType="num">
                                      <p:cBhvr>
                                        <p:cTn id="8" dur="500" fill="hold"/>
                                        <p:tgtEl>
                                          <p:spTgt spid="3075"/>
                                        </p:tgtEl>
                                        <p:attrNameLst>
                                          <p:attrName>ppt_h</p:attrName>
                                        </p:attrNameLst>
                                      </p:cBhvr>
                                      <p:tavLst>
                                        <p:tav tm="0">
                                          <p:val>
                                            <p:fltVal val="0"/>
                                          </p:val>
                                        </p:tav>
                                        <p:tav tm="100000">
                                          <p:val>
                                            <p:strVal val="#ppt_h"/>
                                          </p:val>
                                        </p:tav>
                                      </p:tavLst>
                                    </p:anim>
                                    <p:animEffect transition="in" filter="fade">
                                      <p:cBhvr>
                                        <p:cTn id="9" dur="500"/>
                                        <p:tgtEl>
                                          <p:spTgt spid="3075"/>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500" fill="hold"/>
                                        <p:tgtEl>
                                          <p:spTgt spid="6"/>
                                        </p:tgtEl>
                                        <p:attrNameLst>
                                          <p:attrName>ppt_w</p:attrName>
                                        </p:attrNameLst>
                                      </p:cBhvr>
                                      <p:tavLst>
                                        <p:tav tm="0">
                                          <p:val>
                                            <p:fltVal val="0"/>
                                          </p:val>
                                        </p:tav>
                                        <p:tav tm="100000">
                                          <p:val>
                                            <p:strVal val="#ppt_w"/>
                                          </p:val>
                                        </p:tav>
                                      </p:tavLst>
                                    </p:anim>
                                    <p:anim calcmode="lin" valueType="num">
                                      <p:cBhvr>
                                        <p:cTn id="15" dur="500" fill="hold"/>
                                        <p:tgtEl>
                                          <p:spTgt spid="6"/>
                                        </p:tgtEl>
                                        <p:attrNameLst>
                                          <p:attrName>ppt_h</p:attrName>
                                        </p:attrNameLst>
                                      </p:cBhvr>
                                      <p:tavLst>
                                        <p:tav tm="0">
                                          <p:val>
                                            <p:fltVal val="0"/>
                                          </p:val>
                                        </p:tav>
                                        <p:tav tm="100000">
                                          <p:val>
                                            <p:strVal val="#ppt_h"/>
                                          </p:val>
                                        </p:tav>
                                      </p:tavLst>
                                    </p:anim>
                                    <p:animEffect transition="in" filter="fade">
                                      <p:cBhvr>
                                        <p:cTn id="16" dur="500"/>
                                        <p:tgtEl>
                                          <p:spTgt spid="6"/>
                                        </p:tgtEl>
                                      </p:cBhvr>
                                    </p:animEffect>
                                  </p:childTnLst>
                                </p:cTn>
                              </p:par>
                              <p:par>
                                <p:cTn id="17" presetID="63" presetClass="path" presetSubtype="0" accel="50000" decel="50000" fill="hold" nodeType="withEffect">
                                  <p:stCondLst>
                                    <p:cond delay="0"/>
                                  </p:stCondLst>
                                  <p:childTnLst>
                                    <p:animMotion origin="layout" path="M 8.33333E-7 -1.11111E-6 L 0.25 -1.11111E-6 " pathEditMode="relative" rAng="0" ptsTypes="AA">
                                      <p:cBhvr>
                                        <p:cTn id="18" dur="2750" fill="hold"/>
                                        <p:tgtEl>
                                          <p:spTgt spid="3075"/>
                                        </p:tgtEl>
                                        <p:attrNameLst>
                                          <p:attrName>ppt_x</p:attrName>
                                          <p:attrName>ppt_y</p:attrName>
                                        </p:attrNameLst>
                                      </p:cBhvr>
                                      <p:rCtr x="12500" y="0"/>
                                    </p:animMotion>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animEffect transition="in" filter="wipe(left)">
                                      <p:cBhvr>
                                        <p:cTn id="23" dur="500"/>
                                        <p:tgtEl>
                                          <p:spTgt spid="10">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10">
                                            <p:txEl>
                                              <p:pRg st="1" end="1"/>
                                            </p:txEl>
                                          </p:spTgt>
                                        </p:tgtEl>
                                        <p:attrNameLst>
                                          <p:attrName>style.visibility</p:attrName>
                                        </p:attrNameLst>
                                      </p:cBhvr>
                                      <p:to>
                                        <p:strVal val="visible"/>
                                      </p:to>
                                    </p:set>
                                    <p:animEffect transition="in" filter="wipe(left)">
                                      <p:cBhvr>
                                        <p:cTn id="28" dur="500"/>
                                        <p:tgtEl>
                                          <p:spTgt spid="10">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grpId="0" nodeType="clickEffect">
                                  <p:stCondLst>
                                    <p:cond delay="0"/>
                                  </p:stCondLst>
                                  <p:childTnLst>
                                    <p:set>
                                      <p:cBhvr>
                                        <p:cTn id="32" dur="1" fill="hold">
                                          <p:stCondLst>
                                            <p:cond delay="0"/>
                                          </p:stCondLst>
                                        </p:cTn>
                                        <p:tgtEl>
                                          <p:spTgt spid="10">
                                            <p:txEl>
                                              <p:pRg st="2" end="2"/>
                                            </p:txEl>
                                          </p:spTgt>
                                        </p:tgtEl>
                                        <p:attrNameLst>
                                          <p:attrName>style.visibility</p:attrName>
                                        </p:attrNameLst>
                                      </p:cBhvr>
                                      <p:to>
                                        <p:strVal val="visible"/>
                                      </p:to>
                                    </p:set>
                                    <p:animEffect transition="in" filter="wipe(left)">
                                      <p:cBhvr>
                                        <p:cTn id="33" dur="500"/>
                                        <p:tgtEl>
                                          <p:spTgt spid="10">
                                            <p:txEl>
                                              <p:pRg st="2" end="2"/>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8" fill="hold" grpId="0" nodeType="clickEffect">
                                  <p:stCondLst>
                                    <p:cond delay="0"/>
                                  </p:stCondLst>
                                  <p:childTnLst>
                                    <p:set>
                                      <p:cBhvr>
                                        <p:cTn id="37" dur="1" fill="hold">
                                          <p:stCondLst>
                                            <p:cond delay="0"/>
                                          </p:stCondLst>
                                        </p:cTn>
                                        <p:tgtEl>
                                          <p:spTgt spid="10">
                                            <p:txEl>
                                              <p:pRg st="3" end="3"/>
                                            </p:txEl>
                                          </p:spTgt>
                                        </p:tgtEl>
                                        <p:attrNameLst>
                                          <p:attrName>style.visibility</p:attrName>
                                        </p:attrNameLst>
                                      </p:cBhvr>
                                      <p:to>
                                        <p:strVal val="visible"/>
                                      </p:to>
                                    </p:set>
                                    <p:animEffect transition="in" filter="wipe(left)">
                                      <p:cBhvr>
                                        <p:cTn id="38" dur="500"/>
                                        <p:tgtEl>
                                          <p:spTgt spid="10">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grpId="0" nodeType="clickEffect">
                                  <p:stCondLst>
                                    <p:cond delay="0"/>
                                  </p:stCondLst>
                                  <p:childTnLst>
                                    <p:set>
                                      <p:cBhvr>
                                        <p:cTn id="42" dur="1" fill="hold">
                                          <p:stCondLst>
                                            <p:cond delay="0"/>
                                          </p:stCondLst>
                                        </p:cTn>
                                        <p:tgtEl>
                                          <p:spTgt spid="10">
                                            <p:txEl>
                                              <p:pRg st="4" end="4"/>
                                            </p:txEl>
                                          </p:spTgt>
                                        </p:tgtEl>
                                        <p:attrNameLst>
                                          <p:attrName>style.visibility</p:attrName>
                                        </p:attrNameLst>
                                      </p:cBhvr>
                                      <p:to>
                                        <p:strVal val="visible"/>
                                      </p:to>
                                    </p:set>
                                    <p:animEffect transition="in" filter="wipe(left)">
                                      <p:cBhvr>
                                        <p:cTn id="43" dur="500"/>
                                        <p:tgtEl>
                                          <p:spTgt spid="10">
                                            <p:txEl>
                                              <p:pRg st="4" end="4"/>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grpId="0" nodeType="clickEffect">
                                  <p:stCondLst>
                                    <p:cond delay="0"/>
                                  </p:stCondLst>
                                  <p:childTnLst>
                                    <p:set>
                                      <p:cBhvr>
                                        <p:cTn id="47" dur="1" fill="hold">
                                          <p:stCondLst>
                                            <p:cond delay="0"/>
                                          </p:stCondLst>
                                        </p:cTn>
                                        <p:tgtEl>
                                          <p:spTgt spid="10">
                                            <p:txEl>
                                              <p:pRg st="5" end="5"/>
                                            </p:txEl>
                                          </p:spTgt>
                                        </p:tgtEl>
                                        <p:attrNameLst>
                                          <p:attrName>style.visibility</p:attrName>
                                        </p:attrNameLst>
                                      </p:cBhvr>
                                      <p:to>
                                        <p:strVal val="visible"/>
                                      </p:to>
                                    </p:set>
                                    <p:animEffect transition="in" filter="wipe(left)">
                                      <p:cBhvr>
                                        <p:cTn id="48" dur="500"/>
                                        <p:tgtEl>
                                          <p:spTgt spid="1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254000" y="232972"/>
            <a:ext cx="8320374" cy="646331"/>
          </a:xfrm>
          <a:prstGeom prst="rect">
            <a:avLst/>
          </a:prstGeom>
          <a:noFill/>
        </p:spPr>
        <p:txBody>
          <a:bodyPr wrap="square" rtlCol="0">
            <a:spAutoFit/>
          </a:bodyPr>
          <a:lstStyle/>
          <a:p>
            <a:r>
              <a:rPr lang="en-GB" sz="3600" b="1" dirty="0" smtClean="0">
                <a:ln w="12700">
                  <a:solidFill>
                    <a:srgbClr val="FF9900"/>
                  </a:solidFill>
                  <a:prstDash val="solid"/>
                </a:ln>
                <a:effectLst>
                  <a:outerShdw blurRad="41275" dist="20320" dir="1800000" algn="tl" rotWithShape="0">
                    <a:srgbClr val="000000">
                      <a:alpha val="40000"/>
                    </a:srgbClr>
                  </a:outerShdw>
                </a:effectLst>
              </a:rPr>
              <a:t>Will this happen in 2015 ?</a:t>
            </a:r>
            <a:endParaRPr lang="en-GB" sz="3600" b="1" dirty="0">
              <a:ln w="12700">
                <a:solidFill>
                  <a:srgbClr val="FF9900"/>
                </a:solidFill>
                <a:prstDash val="solid"/>
              </a:ln>
              <a:effectLst>
                <a:outerShdw blurRad="41275" dist="20320" dir="1800000" algn="tl" rotWithShape="0">
                  <a:srgbClr val="000000">
                    <a:alpha val="40000"/>
                  </a:srgbClr>
                </a:outerShdw>
              </a:effectLst>
            </a:endParaRPr>
          </a:p>
        </p:txBody>
      </p:sp>
      <p:sp>
        <p:nvSpPr>
          <p:cNvPr id="3" name="TextBox 2"/>
          <p:cNvSpPr txBox="1"/>
          <p:nvPr/>
        </p:nvSpPr>
        <p:spPr>
          <a:xfrm>
            <a:off x="404730" y="1138142"/>
            <a:ext cx="8289561" cy="4801314"/>
          </a:xfrm>
          <a:prstGeom prst="rect">
            <a:avLst/>
          </a:prstGeom>
          <a:noFill/>
        </p:spPr>
        <p:txBody>
          <a:bodyPr wrap="square" rtlCol="0">
            <a:spAutoFit/>
          </a:bodyPr>
          <a:lstStyle/>
          <a:p>
            <a:pPr marL="457200" indent="-457200">
              <a:buFont typeface="+mj-lt"/>
              <a:buAutoNum type="arabicPeriod"/>
            </a:pPr>
            <a:r>
              <a:rPr lang="en-GB" sz="2400" b="1" cap="small" dirty="0" smtClean="0"/>
              <a:t>Crops forecasts are positive ; crops already in were good or better than last year</a:t>
            </a:r>
          </a:p>
          <a:p>
            <a:pPr marL="457200" indent="-457200">
              <a:buFont typeface="+mj-lt"/>
              <a:buAutoNum type="arabicPeriod"/>
            </a:pPr>
            <a:r>
              <a:rPr lang="en-GB" sz="2400" b="1" cap="small" dirty="0" smtClean="0"/>
              <a:t>Reports from Vietnam and Cote D’Ivoire of an early crop may or may not be good news.</a:t>
            </a:r>
          </a:p>
          <a:p>
            <a:pPr marL="457200" indent="-457200">
              <a:buFont typeface="+mj-lt"/>
              <a:buAutoNum type="arabicPeriod"/>
            </a:pPr>
            <a:r>
              <a:rPr lang="en-GB" sz="2400" b="1" cap="small" dirty="0" smtClean="0"/>
              <a:t>EU demand may come under pressure due to Euro weakness loss of 17% in a year = 60 cents per lb price rise </a:t>
            </a:r>
          </a:p>
          <a:p>
            <a:pPr marL="457200" indent="-457200">
              <a:buFont typeface="+mj-lt"/>
              <a:buAutoNum type="arabicPeriod"/>
            </a:pPr>
            <a:r>
              <a:rPr lang="en-GB" sz="2400" b="1" cap="small" dirty="0" smtClean="0"/>
              <a:t>Elsewhere demand will continue to rise based on rising affluence in India &amp; consumer food trends in the West </a:t>
            </a:r>
          </a:p>
          <a:p>
            <a:pPr marL="457200" indent="-457200">
              <a:buFont typeface="+mj-lt"/>
              <a:buAutoNum type="arabicPeriod"/>
            </a:pPr>
            <a:r>
              <a:rPr lang="en-GB" sz="2400" b="1" cap="small" dirty="0" smtClean="0"/>
              <a:t>Market seems likely to stay in its current range maybe testing the lows during the harvest season. </a:t>
            </a:r>
          </a:p>
          <a:p>
            <a:pPr marL="457200" indent="-457200">
              <a:buFont typeface="+mj-lt"/>
              <a:buAutoNum type="arabicPeriod"/>
            </a:pPr>
            <a:r>
              <a:rPr lang="en-GB" sz="2400" b="1" cap="small" dirty="0" smtClean="0"/>
              <a:t>Any serious crop problem in Vietnam, India, Ivory Coast or Guinea Bissau changes all.</a:t>
            </a:r>
            <a:endParaRPr lang="en-GB" cap="small" dirty="0"/>
          </a:p>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0426" y="5371410"/>
            <a:ext cx="1464039" cy="1017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0211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254000" y="232972"/>
            <a:ext cx="8320374" cy="646331"/>
          </a:xfrm>
          <a:prstGeom prst="rect">
            <a:avLst/>
          </a:prstGeom>
          <a:noFill/>
        </p:spPr>
        <p:txBody>
          <a:bodyPr wrap="square" rtlCol="0">
            <a:spAutoFit/>
          </a:bodyPr>
          <a:lstStyle/>
          <a:p>
            <a:r>
              <a:rPr lang="en-GB" sz="3600" b="1" dirty="0" smtClean="0">
                <a:ln w="12700">
                  <a:solidFill>
                    <a:srgbClr val="FF9900"/>
                  </a:solidFill>
                  <a:prstDash val="solid"/>
                </a:ln>
                <a:effectLst>
                  <a:outerShdw blurRad="41275" dist="20320" dir="1800000" algn="tl" rotWithShape="0">
                    <a:srgbClr val="000000">
                      <a:alpha val="40000"/>
                    </a:srgbClr>
                  </a:outerShdw>
                </a:effectLst>
              </a:rPr>
              <a:t>Risk &amp; Threats to growth  </a:t>
            </a:r>
            <a:endParaRPr lang="en-GB" sz="3600" b="1" dirty="0">
              <a:ln w="12700">
                <a:solidFill>
                  <a:srgbClr val="FF9900"/>
                </a:solidFill>
                <a:prstDash val="solid"/>
              </a:ln>
              <a:effectLst>
                <a:outerShdw blurRad="41275" dist="20320" dir="1800000" algn="tl" rotWithShape="0">
                  <a:srgbClr val="000000">
                    <a:alpha val="40000"/>
                  </a:srgbClr>
                </a:outerShdw>
              </a:effectLst>
            </a:endParaRPr>
          </a:p>
        </p:txBody>
      </p:sp>
      <p:graphicFrame>
        <p:nvGraphicFramePr>
          <p:cNvPr id="3" name="Diagram 2"/>
          <p:cNvGraphicFramePr/>
          <p:nvPr>
            <p:extLst>
              <p:ext uri="{D42A27DB-BD31-4B8C-83A1-F6EECF244321}">
                <p14:modId xmlns:p14="http://schemas.microsoft.com/office/powerpoint/2010/main" val="1889932059"/>
              </p:ext>
            </p:extLst>
          </p:nvPr>
        </p:nvGraphicFramePr>
        <p:xfrm>
          <a:off x="399737" y="992266"/>
          <a:ext cx="8504419" cy="54385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681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graphicEl>
                                              <a:dgm id="{B1BD9404-352F-4400-973F-83763FA86166}"/>
                                            </p:graphicEl>
                                          </p:spTgt>
                                        </p:tgtEl>
                                        <p:attrNameLst>
                                          <p:attrName>style.visibility</p:attrName>
                                        </p:attrNameLst>
                                      </p:cBhvr>
                                      <p:to>
                                        <p:strVal val="visible"/>
                                      </p:to>
                                    </p:set>
                                    <p:anim calcmode="lin" valueType="num">
                                      <p:cBhvr>
                                        <p:cTn id="7" dur="500" fill="hold"/>
                                        <p:tgtEl>
                                          <p:spTgt spid="3">
                                            <p:graphicEl>
                                              <a:dgm id="{B1BD9404-352F-4400-973F-83763FA86166}"/>
                                            </p:graphicEl>
                                          </p:spTgt>
                                        </p:tgtEl>
                                        <p:attrNameLst>
                                          <p:attrName>ppt_w</p:attrName>
                                        </p:attrNameLst>
                                      </p:cBhvr>
                                      <p:tavLst>
                                        <p:tav tm="0">
                                          <p:val>
                                            <p:fltVal val="0"/>
                                          </p:val>
                                        </p:tav>
                                        <p:tav tm="100000">
                                          <p:val>
                                            <p:strVal val="#ppt_w"/>
                                          </p:val>
                                        </p:tav>
                                      </p:tavLst>
                                    </p:anim>
                                    <p:anim calcmode="lin" valueType="num">
                                      <p:cBhvr>
                                        <p:cTn id="8" dur="500" fill="hold"/>
                                        <p:tgtEl>
                                          <p:spTgt spid="3">
                                            <p:graphicEl>
                                              <a:dgm id="{B1BD9404-352F-4400-973F-83763FA86166}"/>
                                            </p:graphicEl>
                                          </p:spTgt>
                                        </p:tgtEl>
                                        <p:attrNameLst>
                                          <p:attrName>ppt_h</p:attrName>
                                        </p:attrNameLst>
                                      </p:cBhvr>
                                      <p:tavLst>
                                        <p:tav tm="0">
                                          <p:val>
                                            <p:fltVal val="0"/>
                                          </p:val>
                                        </p:tav>
                                        <p:tav tm="100000">
                                          <p:val>
                                            <p:strVal val="#ppt_h"/>
                                          </p:val>
                                        </p:tav>
                                      </p:tavLst>
                                    </p:anim>
                                    <p:animEffect transition="in" filter="fade">
                                      <p:cBhvr>
                                        <p:cTn id="9" dur="500"/>
                                        <p:tgtEl>
                                          <p:spTgt spid="3">
                                            <p:graphicEl>
                                              <a:dgm id="{B1BD9404-352F-4400-973F-83763FA86166}"/>
                                            </p:graphic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graphicEl>
                                              <a:dgm id="{155ED0F0-DB69-4C2A-A221-2E2CE72224FC}"/>
                                            </p:graphicEl>
                                          </p:spTgt>
                                        </p:tgtEl>
                                        <p:attrNameLst>
                                          <p:attrName>style.visibility</p:attrName>
                                        </p:attrNameLst>
                                      </p:cBhvr>
                                      <p:to>
                                        <p:strVal val="visible"/>
                                      </p:to>
                                    </p:set>
                                    <p:anim calcmode="lin" valueType="num">
                                      <p:cBhvr>
                                        <p:cTn id="12" dur="500" fill="hold"/>
                                        <p:tgtEl>
                                          <p:spTgt spid="3">
                                            <p:graphicEl>
                                              <a:dgm id="{155ED0F0-DB69-4C2A-A221-2E2CE72224FC}"/>
                                            </p:graphicEl>
                                          </p:spTgt>
                                        </p:tgtEl>
                                        <p:attrNameLst>
                                          <p:attrName>ppt_w</p:attrName>
                                        </p:attrNameLst>
                                      </p:cBhvr>
                                      <p:tavLst>
                                        <p:tav tm="0">
                                          <p:val>
                                            <p:fltVal val="0"/>
                                          </p:val>
                                        </p:tav>
                                        <p:tav tm="100000">
                                          <p:val>
                                            <p:strVal val="#ppt_w"/>
                                          </p:val>
                                        </p:tav>
                                      </p:tavLst>
                                    </p:anim>
                                    <p:anim calcmode="lin" valueType="num">
                                      <p:cBhvr>
                                        <p:cTn id="13" dur="500" fill="hold"/>
                                        <p:tgtEl>
                                          <p:spTgt spid="3">
                                            <p:graphicEl>
                                              <a:dgm id="{155ED0F0-DB69-4C2A-A221-2E2CE72224FC}"/>
                                            </p:graphicEl>
                                          </p:spTgt>
                                        </p:tgtEl>
                                        <p:attrNameLst>
                                          <p:attrName>ppt_h</p:attrName>
                                        </p:attrNameLst>
                                      </p:cBhvr>
                                      <p:tavLst>
                                        <p:tav tm="0">
                                          <p:val>
                                            <p:fltVal val="0"/>
                                          </p:val>
                                        </p:tav>
                                        <p:tav tm="100000">
                                          <p:val>
                                            <p:strVal val="#ppt_h"/>
                                          </p:val>
                                        </p:tav>
                                      </p:tavLst>
                                    </p:anim>
                                    <p:animEffect transition="in" filter="fade">
                                      <p:cBhvr>
                                        <p:cTn id="14" dur="500"/>
                                        <p:tgtEl>
                                          <p:spTgt spid="3">
                                            <p:graphicEl>
                                              <a:dgm id="{155ED0F0-DB69-4C2A-A221-2E2CE72224FC}"/>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graphicEl>
                                              <a:dgm id="{FDE69BDD-1725-495A-8695-0D1A9EE691F0}"/>
                                            </p:graphicEl>
                                          </p:spTgt>
                                        </p:tgtEl>
                                        <p:attrNameLst>
                                          <p:attrName>style.visibility</p:attrName>
                                        </p:attrNameLst>
                                      </p:cBhvr>
                                      <p:to>
                                        <p:strVal val="visible"/>
                                      </p:to>
                                    </p:set>
                                    <p:anim calcmode="lin" valueType="num">
                                      <p:cBhvr>
                                        <p:cTn id="19" dur="500" fill="hold"/>
                                        <p:tgtEl>
                                          <p:spTgt spid="3">
                                            <p:graphicEl>
                                              <a:dgm id="{FDE69BDD-1725-495A-8695-0D1A9EE691F0}"/>
                                            </p:graphicEl>
                                          </p:spTgt>
                                        </p:tgtEl>
                                        <p:attrNameLst>
                                          <p:attrName>ppt_w</p:attrName>
                                        </p:attrNameLst>
                                      </p:cBhvr>
                                      <p:tavLst>
                                        <p:tav tm="0">
                                          <p:val>
                                            <p:fltVal val="0"/>
                                          </p:val>
                                        </p:tav>
                                        <p:tav tm="100000">
                                          <p:val>
                                            <p:strVal val="#ppt_w"/>
                                          </p:val>
                                        </p:tav>
                                      </p:tavLst>
                                    </p:anim>
                                    <p:anim calcmode="lin" valueType="num">
                                      <p:cBhvr>
                                        <p:cTn id="20" dur="500" fill="hold"/>
                                        <p:tgtEl>
                                          <p:spTgt spid="3">
                                            <p:graphicEl>
                                              <a:dgm id="{FDE69BDD-1725-495A-8695-0D1A9EE691F0}"/>
                                            </p:graphicEl>
                                          </p:spTgt>
                                        </p:tgtEl>
                                        <p:attrNameLst>
                                          <p:attrName>ppt_h</p:attrName>
                                        </p:attrNameLst>
                                      </p:cBhvr>
                                      <p:tavLst>
                                        <p:tav tm="0">
                                          <p:val>
                                            <p:fltVal val="0"/>
                                          </p:val>
                                        </p:tav>
                                        <p:tav tm="100000">
                                          <p:val>
                                            <p:strVal val="#ppt_h"/>
                                          </p:val>
                                        </p:tav>
                                      </p:tavLst>
                                    </p:anim>
                                    <p:animEffect transition="in" filter="fade">
                                      <p:cBhvr>
                                        <p:cTn id="21" dur="500"/>
                                        <p:tgtEl>
                                          <p:spTgt spid="3">
                                            <p:graphicEl>
                                              <a:dgm id="{FDE69BDD-1725-495A-8695-0D1A9EE691F0}"/>
                                            </p:graphicEl>
                                          </p:spTgt>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3">
                                            <p:graphicEl>
                                              <a:dgm id="{33EC4698-656A-4350-8644-28327FC6540F}"/>
                                            </p:graphicEl>
                                          </p:spTgt>
                                        </p:tgtEl>
                                        <p:attrNameLst>
                                          <p:attrName>style.visibility</p:attrName>
                                        </p:attrNameLst>
                                      </p:cBhvr>
                                      <p:to>
                                        <p:strVal val="visible"/>
                                      </p:to>
                                    </p:set>
                                    <p:anim calcmode="lin" valueType="num">
                                      <p:cBhvr>
                                        <p:cTn id="24" dur="500" fill="hold"/>
                                        <p:tgtEl>
                                          <p:spTgt spid="3">
                                            <p:graphicEl>
                                              <a:dgm id="{33EC4698-656A-4350-8644-28327FC6540F}"/>
                                            </p:graphicEl>
                                          </p:spTgt>
                                        </p:tgtEl>
                                        <p:attrNameLst>
                                          <p:attrName>ppt_w</p:attrName>
                                        </p:attrNameLst>
                                      </p:cBhvr>
                                      <p:tavLst>
                                        <p:tav tm="0">
                                          <p:val>
                                            <p:fltVal val="0"/>
                                          </p:val>
                                        </p:tav>
                                        <p:tav tm="100000">
                                          <p:val>
                                            <p:strVal val="#ppt_w"/>
                                          </p:val>
                                        </p:tav>
                                      </p:tavLst>
                                    </p:anim>
                                    <p:anim calcmode="lin" valueType="num">
                                      <p:cBhvr>
                                        <p:cTn id="25" dur="500" fill="hold"/>
                                        <p:tgtEl>
                                          <p:spTgt spid="3">
                                            <p:graphicEl>
                                              <a:dgm id="{33EC4698-656A-4350-8644-28327FC6540F}"/>
                                            </p:graphicEl>
                                          </p:spTgt>
                                        </p:tgtEl>
                                        <p:attrNameLst>
                                          <p:attrName>ppt_h</p:attrName>
                                        </p:attrNameLst>
                                      </p:cBhvr>
                                      <p:tavLst>
                                        <p:tav tm="0">
                                          <p:val>
                                            <p:fltVal val="0"/>
                                          </p:val>
                                        </p:tav>
                                        <p:tav tm="100000">
                                          <p:val>
                                            <p:strVal val="#ppt_h"/>
                                          </p:val>
                                        </p:tav>
                                      </p:tavLst>
                                    </p:anim>
                                    <p:animEffect transition="in" filter="fade">
                                      <p:cBhvr>
                                        <p:cTn id="26" dur="500"/>
                                        <p:tgtEl>
                                          <p:spTgt spid="3">
                                            <p:graphicEl>
                                              <a:dgm id="{33EC4698-656A-4350-8644-28327FC6540F}"/>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3">
                                            <p:graphicEl>
                                              <a:dgm id="{EEA52ABB-3F53-488C-9DC6-2BD459B332B7}"/>
                                            </p:graphicEl>
                                          </p:spTgt>
                                        </p:tgtEl>
                                        <p:attrNameLst>
                                          <p:attrName>style.visibility</p:attrName>
                                        </p:attrNameLst>
                                      </p:cBhvr>
                                      <p:to>
                                        <p:strVal val="visible"/>
                                      </p:to>
                                    </p:set>
                                    <p:anim calcmode="lin" valueType="num">
                                      <p:cBhvr>
                                        <p:cTn id="31" dur="500" fill="hold"/>
                                        <p:tgtEl>
                                          <p:spTgt spid="3">
                                            <p:graphicEl>
                                              <a:dgm id="{EEA52ABB-3F53-488C-9DC6-2BD459B332B7}"/>
                                            </p:graphicEl>
                                          </p:spTgt>
                                        </p:tgtEl>
                                        <p:attrNameLst>
                                          <p:attrName>ppt_w</p:attrName>
                                        </p:attrNameLst>
                                      </p:cBhvr>
                                      <p:tavLst>
                                        <p:tav tm="0">
                                          <p:val>
                                            <p:fltVal val="0"/>
                                          </p:val>
                                        </p:tav>
                                        <p:tav tm="100000">
                                          <p:val>
                                            <p:strVal val="#ppt_w"/>
                                          </p:val>
                                        </p:tav>
                                      </p:tavLst>
                                    </p:anim>
                                    <p:anim calcmode="lin" valueType="num">
                                      <p:cBhvr>
                                        <p:cTn id="32" dur="500" fill="hold"/>
                                        <p:tgtEl>
                                          <p:spTgt spid="3">
                                            <p:graphicEl>
                                              <a:dgm id="{EEA52ABB-3F53-488C-9DC6-2BD459B332B7}"/>
                                            </p:graphicEl>
                                          </p:spTgt>
                                        </p:tgtEl>
                                        <p:attrNameLst>
                                          <p:attrName>ppt_h</p:attrName>
                                        </p:attrNameLst>
                                      </p:cBhvr>
                                      <p:tavLst>
                                        <p:tav tm="0">
                                          <p:val>
                                            <p:fltVal val="0"/>
                                          </p:val>
                                        </p:tav>
                                        <p:tav tm="100000">
                                          <p:val>
                                            <p:strVal val="#ppt_h"/>
                                          </p:val>
                                        </p:tav>
                                      </p:tavLst>
                                    </p:anim>
                                    <p:animEffect transition="in" filter="fade">
                                      <p:cBhvr>
                                        <p:cTn id="33" dur="500"/>
                                        <p:tgtEl>
                                          <p:spTgt spid="3">
                                            <p:graphicEl>
                                              <a:dgm id="{EEA52ABB-3F53-488C-9DC6-2BD459B332B7}"/>
                                            </p:graphicEl>
                                          </p:spTgt>
                                        </p:tgtEl>
                                      </p:cBhvr>
                                    </p:animEffect>
                                  </p:childTnLst>
                                </p:cTn>
                              </p:par>
                              <p:par>
                                <p:cTn id="34" presetID="53" presetClass="entr" presetSubtype="16" fill="hold" grpId="0" nodeType="withEffect">
                                  <p:stCondLst>
                                    <p:cond delay="0"/>
                                  </p:stCondLst>
                                  <p:childTnLst>
                                    <p:set>
                                      <p:cBhvr>
                                        <p:cTn id="35" dur="1" fill="hold">
                                          <p:stCondLst>
                                            <p:cond delay="0"/>
                                          </p:stCondLst>
                                        </p:cTn>
                                        <p:tgtEl>
                                          <p:spTgt spid="3">
                                            <p:graphicEl>
                                              <a:dgm id="{E15D4E4A-BB1D-4FBD-8926-646ED41392DA}"/>
                                            </p:graphicEl>
                                          </p:spTgt>
                                        </p:tgtEl>
                                        <p:attrNameLst>
                                          <p:attrName>style.visibility</p:attrName>
                                        </p:attrNameLst>
                                      </p:cBhvr>
                                      <p:to>
                                        <p:strVal val="visible"/>
                                      </p:to>
                                    </p:set>
                                    <p:anim calcmode="lin" valueType="num">
                                      <p:cBhvr>
                                        <p:cTn id="36" dur="500" fill="hold"/>
                                        <p:tgtEl>
                                          <p:spTgt spid="3">
                                            <p:graphicEl>
                                              <a:dgm id="{E15D4E4A-BB1D-4FBD-8926-646ED41392DA}"/>
                                            </p:graphicEl>
                                          </p:spTgt>
                                        </p:tgtEl>
                                        <p:attrNameLst>
                                          <p:attrName>ppt_w</p:attrName>
                                        </p:attrNameLst>
                                      </p:cBhvr>
                                      <p:tavLst>
                                        <p:tav tm="0">
                                          <p:val>
                                            <p:fltVal val="0"/>
                                          </p:val>
                                        </p:tav>
                                        <p:tav tm="100000">
                                          <p:val>
                                            <p:strVal val="#ppt_w"/>
                                          </p:val>
                                        </p:tav>
                                      </p:tavLst>
                                    </p:anim>
                                    <p:anim calcmode="lin" valueType="num">
                                      <p:cBhvr>
                                        <p:cTn id="37" dur="500" fill="hold"/>
                                        <p:tgtEl>
                                          <p:spTgt spid="3">
                                            <p:graphicEl>
                                              <a:dgm id="{E15D4E4A-BB1D-4FBD-8926-646ED41392DA}"/>
                                            </p:graphicEl>
                                          </p:spTgt>
                                        </p:tgtEl>
                                        <p:attrNameLst>
                                          <p:attrName>ppt_h</p:attrName>
                                        </p:attrNameLst>
                                      </p:cBhvr>
                                      <p:tavLst>
                                        <p:tav tm="0">
                                          <p:val>
                                            <p:fltVal val="0"/>
                                          </p:val>
                                        </p:tav>
                                        <p:tav tm="100000">
                                          <p:val>
                                            <p:strVal val="#ppt_h"/>
                                          </p:val>
                                        </p:tav>
                                      </p:tavLst>
                                    </p:anim>
                                    <p:animEffect transition="in" filter="fade">
                                      <p:cBhvr>
                                        <p:cTn id="38" dur="500"/>
                                        <p:tgtEl>
                                          <p:spTgt spid="3">
                                            <p:graphicEl>
                                              <a:dgm id="{E15D4E4A-BB1D-4FBD-8926-646ED41392DA}"/>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3">
                                            <p:graphicEl>
                                              <a:dgm id="{49A5D290-4922-45EC-8A19-79ABE0742669}"/>
                                            </p:graphicEl>
                                          </p:spTgt>
                                        </p:tgtEl>
                                        <p:attrNameLst>
                                          <p:attrName>style.visibility</p:attrName>
                                        </p:attrNameLst>
                                      </p:cBhvr>
                                      <p:to>
                                        <p:strVal val="visible"/>
                                      </p:to>
                                    </p:set>
                                    <p:anim calcmode="lin" valueType="num">
                                      <p:cBhvr>
                                        <p:cTn id="43" dur="500" fill="hold"/>
                                        <p:tgtEl>
                                          <p:spTgt spid="3">
                                            <p:graphicEl>
                                              <a:dgm id="{49A5D290-4922-45EC-8A19-79ABE0742669}"/>
                                            </p:graphicEl>
                                          </p:spTgt>
                                        </p:tgtEl>
                                        <p:attrNameLst>
                                          <p:attrName>ppt_w</p:attrName>
                                        </p:attrNameLst>
                                      </p:cBhvr>
                                      <p:tavLst>
                                        <p:tav tm="0">
                                          <p:val>
                                            <p:fltVal val="0"/>
                                          </p:val>
                                        </p:tav>
                                        <p:tav tm="100000">
                                          <p:val>
                                            <p:strVal val="#ppt_w"/>
                                          </p:val>
                                        </p:tav>
                                      </p:tavLst>
                                    </p:anim>
                                    <p:anim calcmode="lin" valueType="num">
                                      <p:cBhvr>
                                        <p:cTn id="44" dur="500" fill="hold"/>
                                        <p:tgtEl>
                                          <p:spTgt spid="3">
                                            <p:graphicEl>
                                              <a:dgm id="{49A5D290-4922-45EC-8A19-79ABE0742669}"/>
                                            </p:graphicEl>
                                          </p:spTgt>
                                        </p:tgtEl>
                                        <p:attrNameLst>
                                          <p:attrName>ppt_h</p:attrName>
                                        </p:attrNameLst>
                                      </p:cBhvr>
                                      <p:tavLst>
                                        <p:tav tm="0">
                                          <p:val>
                                            <p:fltVal val="0"/>
                                          </p:val>
                                        </p:tav>
                                        <p:tav tm="100000">
                                          <p:val>
                                            <p:strVal val="#ppt_h"/>
                                          </p:val>
                                        </p:tav>
                                      </p:tavLst>
                                    </p:anim>
                                    <p:animEffect transition="in" filter="fade">
                                      <p:cBhvr>
                                        <p:cTn id="45" dur="500"/>
                                        <p:tgtEl>
                                          <p:spTgt spid="3">
                                            <p:graphicEl>
                                              <a:dgm id="{49A5D290-4922-45EC-8A19-79ABE0742669}"/>
                                            </p:graphicEl>
                                          </p:spTgt>
                                        </p:tgtEl>
                                      </p:cBhvr>
                                    </p:animEffect>
                                  </p:childTnLst>
                                </p:cTn>
                              </p:par>
                              <p:par>
                                <p:cTn id="46" presetID="53" presetClass="entr" presetSubtype="16" fill="hold" grpId="0" nodeType="withEffect">
                                  <p:stCondLst>
                                    <p:cond delay="0"/>
                                  </p:stCondLst>
                                  <p:childTnLst>
                                    <p:set>
                                      <p:cBhvr>
                                        <p:cTn id="47" dur="1" fill="hold">
                                          <p:stCondLst>
                                            <p:cond delay="0"/>
                                          </p:stCondLst>
                                        </p:cTn>
                                        <p:tgtEl>
                                          <p:spTgt spid="3">
                                            <p:graphicEl>
                                              <a:dgm id="{CB7BCED6-42C8-471F-BA57-C8DE208E05A9}"/>
                                            </p:graphicEl>
                                          </p:spTgt>
                                        </p:tgtEl>
                                        <p:attrNameLst>
                                          <p:attrName>style.visibility</p:attrName>
                                        </p:attrNameLst>
                                      </p:cBhvr>
                                      <p:to>
                                        <p:strVal val="visible"/>
                                      </p:to>
                                    </p:set>
                                    <p:anim calcmode="lin" valueType="num">
                                      <p:cBhvr>
                                        <p:cTn id="48" dur="500" fill="hold"/>
                                        <p:tgtEl>
                                          <p:spTgt spid="3">
                                            <p:graphicEl>
                                              <a:dgm id="{CB7BCED6-42C8-471F-BA57-C8DE208E05A9}"/>
                                            </p:graphicEl>
                                          </p:spTgt>
                                        </p:tgtEl>
                                        <p:attrNameLst>
                                          <p:attrName>ppt_w</p:attrName>
                                        </p:attrNameLst>
                                      </p:cBhvr>
                                      <p:tavLst>
                                        <p:tav tm="0">
                                          <p:val>
                                            <p:fltVal val="0"/>
                                          </p:val>
                                        </p:tav>
                                        <p:tav tm="100000">
                                          <p:val>
                                            <p:strVal val="#ppt_w"/>
                                          </p:val>
                                        </p:tav>
                                      </p:tavLst>
                                    </p:anim>
                                    <p:anim calcmode="lin" valueType="num">
                                      <p:cBhvr>
                                        <p:cTn id="49" dur="500" fill="hold"/>
                                        <p:tgtEl>
                                          <p:spTgt spid="3">
                                            <p:graphicEl>
                                              <a:dgm id="{CB7BCED6-42C8-471F-BA57-C8DE208E05A9}"/>
                                            </p:graphicEl>
                                          </p:spTgt>
                                        </p:tgtEl>
                                        <p:attrNameLst>
                                          <p:attrName>ppt_h</p:attrName>
                                        </p:attrNameLst>
                                      </p:cBhvr>
                                      <p:tavLst>
                                        <p:tav tm="0">
                                          <p:val>
                                            <p:fltVal val="0"/>
                                          </p:val>
                                        </p:tav>
                                        <p:tav tm="100000">
                                          <p:val>
                                            <p:strVal val="#ppt_h"/>
                                          </p:val>
                                        </p:tav>
                                      </p:tavLst>
                                    </p:anim>
                                    <p:animEffect transition="in" filter="fade">
                                      <p:cBhvr>
                                        <p:cTn id="50" dur="500"/>
                                        <p:tgtEl>
                                          <p:spTgt spid="3">
                                            <p:graphicEl>
                                              <a:dgm id="{CB7BCED6-42C8-471F-BA57-C8DE208E05A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l="1112"/>
          <a:stretch/>
        </p:blipFill>
        <p:spPr>
          <a:xfrm>
            <a:off x="293884" y="5312714"/>
            <a:ext cx="3693500" cy="1215510"/>
          </a:xfrm>
          <a:prstGeom prst="rect">
            <a:avLst/>
          </a:prstGeom>
        </p:spPr>
      </p:pic>
      <p:pic>
        <p:nvPicPr>
          <p:cNvPr id="18" name="Picture 17"/>
          <p:cNvPicPr>
            <a:picLocks noChangeAspect="1"/>
          </p:cNvPicPr>
          <p:nvPr/>
        </p:nvPicPr>
        <p:blipFill rotWithShape="1">
          <a:blip r:embed="rId4" cstate="print">
            <a:extLst>
              <a:ext uri="{28A0092B-C50C-407E-A947-70E740481C1C}">
                <a14:useLocalDpi xmlns:a14="http://schemas.microsoft.com/office/drawing/2010/main" val="0"/>
              </a:ext>
            </a:extLst>
          </a:blip>
          <a:srcRect r="1778" b="1859"/>
          <a:stretch/>
        </p:blipFill>
        <p:spPr>
          <a:xfrm>
            <a:off x="6591808" y="5265160"/>
            <a:ext cx="1847655" cy="138953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9" name="TextBox 18"/>
          <p:cNvSpPr txBox="1"/>
          <p:nvPr/>
        </p:nvSpPr>
        <p:spPr>
          <a:xfrm>
            <a:off x="293884" y="225685"/>
            <a:ext cx="8451531" cy="1231106"/>
          </a:xfrm>
          <a:prstGeom prst="rect">
            <a:avLst/>
          </a:prstGeom>
          <a:noFill/>
        </p:spPr>
        <p:txBody>
          <a:bodyPr wrap="square" rtlCol="0">
            <a:spAutoFit/>
          </a:bodyPr>
          <a:lstStyle/>
          <a:p>
            <a:r>
              <a:rPr lang="en-GB" sz="28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The Cashew Kernels Market 2015</a:t>
            </a:r>
          </a:p>
          <a:p>
            <a:r>
              <a:rPr lang="en-GB" sz="28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Perspectives &amp; Outlook </a:t>
            </a:r>
            <a:r>
              <a:rPr lang="en-GB" sz="24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		</a:t>
            </a:r>
          </a:p>
          <a:p>
            <a:r>
              <a:rPr lang="en-GB" sz="1600" b="1" dirty="0" smtClean="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rPr>
              <a:t>Jim Fitzpatrick</a:t>
            </a:r>
            <a:endParaRPr lang="en-GB" sz="1600" b="1" dirty="0">
              <a:ln w="12700">
                <a:solidFill>
                  <a:srgbClr val="FF990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2" name="TextBox 1"/>
          <p:cNvSpPr txBox="1"/>
          <p:nvPr/>
        </p:nvSpPr>
        <p:spPr>
          <a:xfrm>
            <a:off x="635737" y="1973632"/>
            <a:ext cx="8109678" cy="2123658"/>
          </a:xfrm>
          <a:prstGeom prst="rect">
            <a:avLst/>
          </a:prstGeom>
          <a:noFill/>
        </p:spPr>
        <p:txBody>
          <a:bodyPr wrap="square" rtlCol="0">
            <a:spAutoFit/>
          </a:bodyPr>
          <a:lstStyle/>
          <a:p>
            <a:pPr algn="ctr"/>
            <a:r>
              <a:rPr lang="en-GB" sz="4400" b="1" dirty="0" smtClean="0"/>
              <a:t>Thank you </a:t>
            </a:r>
          </a:p>
          <a:p>
            <a:pPr algn="ctr"/>
            <a:r>
              <a:rPr lang="en-GB" sz="4400" b="1" dirty="0" smtClean="0"/>
              <a:t>&amp; </a:t>
            </a:r>
          </a:p>
          <a:p>
            <a:pPr algn="ctr"/>
            <a:r>
              <a:rPr lang="en-GB" sz="4400" b="1" dirty="0" smtClean="0"/>
              <a:t>Have a good evening </a:t>
            </a:r>
            <a:endParaRPr lang="en-GB" sz="4400" b="1" dirty="0"/>
          </a:p>
        </p:txBody>
      </p:sp>
    </p:spTree>
    <p:extLst>
      <p:ext uri="{BB962C8B-B14F-4D97-AF65-F5344CB8AC3E}">
        <p14:creationId xmlns:p14="http://schemas.microsoft.com/office/powerpoint/2010/main" val="3512829638"/>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Film_Strip_SHIP">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184543B7-9305-4BEB-8850-4DD74EFF958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1376</Words>
  <Application>Microsoft Office PowerPoint</Application>
  <PresentationFormat>On-screen Show (4:3)</PresentationFormat>
  <Paragraphs>194</Paragraphs>
  <Slides>19</Slides>
  <Notes>18</Notes>
  <HiddenSlides>0</HiddenSlides>
  <MMClips>3</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Film_Strip_SHIP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2015-01-29T09:35:24Z</dcterms:created>
  <dcterms:modified xsi:type="dcterms:W3CDTF">2015-02-05T09:28:42Z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TC027280319991</vt:lpwstr>
  </property>
</Properties>
</file>