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4" r:id="rId16"/>
    <p:sldId id="273" r:id="rId17"/>
    <p:sldId id="276" r:id="rId18"/>
    <p:sldId id="277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925E-B54E-4E0D-9B7A-9564576A47E7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8A7B3-C7B5-4091-B57C-F38BA096F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925E-B54E-4E0D-9B7A-9564576A47E7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8A7B3-C7B5-4091-B57C-F38BA096F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925E-B54E-4E0D-9B7A-9564576A47E7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8A7B3-C7B5-4091-B57C-F38BA096F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925E-B54E-4E0D-9B7A-9564576A47E7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8A7B3-C7B5-4091-B57C-F38BA096F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925E-B54E-4E0D-9B7A-9564576A47E7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8A7B3-C7B5-4091-B57C-F38BA096F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925E-B54E-4E0D-9B7A-9564576A47E7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8A7B3-C7B5-4091-B57C-F38BA096F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925E-B54E-4E0D-9B7A-9564576A47E7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8A7B3-C7B5-4091-B57C-F38BA096F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925E-B54E-4E0D-9B7A-9564576A47E7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8A7B3-C7B5-4091-B57C-F38BA096F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925E-B54E-4E0D-9B7A-9564576A47E7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8A7B3-C7B5-4091-B57C-F38BA096F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925E-B54E-4E0D-9B7A-9564576A47E7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8A7B3-C7B5-4091-B57C-F38BA096F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925E-B54E-4E0D-9B7A-9564576A47E7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278A7B3-C7B5-4091-B57C-F38BA096FA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6925E-B54E-4E0D-9B7A-9564576A47E7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78A7B3-C7B5-4091-B57C-F38BA096FA8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51648" cy="2209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Complying </a:t>
            </a:r>
            <a:r>
              <a:rPr lang="en-US" dirty="0">
                <a:effectLst/>
              </a:rPr>
              <a:t>with </a:t>
            </a:r>
            <a:r>
              <a:rPr lang="en-US" dirty="0" smtClean="0">
                <a:effectLst/>
              </a:rPr>
              <a:t>FSMA:</a:t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What </a:t>
            </a:r>
            <a:r>
              <a:rPr lang="en-US" dirty="0">
                <a:effectLst/>
              </a:rPr>
              <a:t>a cashew exporter to the </a:t>
            </a:r>
            <a:r>
              <a:rPr lang="en-US" dirty="0" smtClean="0">
                <a:effectLst/>
              </a:rPr>
              <a:t>U.S. </a:t>
            </a:r>
            <a:r>
              <a:rPr lang="en-US" dirty="0">
                <a:effectLst/>
              </a:rPr>
              <a:t>needs to </a:t>
            </a:r>
            <a:r>
              <a:rPr lang="en-US" dirty="0" smtClean="0">
                <a:effectLst/>
              </a:rPr>
              <a:t>do</a:t>
            </a:r>
            <a:r>
              <a:rPr lang="en-US" dirty="0">
                <a:effectLst/>
              </a:rPr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2027" y="4343400"/>
            <a:ext cx="7854696" cy="990600"/>
          </a:xfrm>
        </p:spPr>
        <p:txBody>
          <a:bodyPr>
            <a:normAutofit/>
          </a:bodyPr>
          <a:lstStyle/>
          <a:p>
            <a:pPr algn="ctr"/>
            <a:r>
              <a:rPr lang="en-US" sz="2200" dirty="0" smtClean="0"/>
              <a:t>Bob </a:t>
            </a:r>
            <a:r>
              <a:rPr lang="en-US" sz="2200" dirty="0" smtClean="0"/>
              <a:t>Bauer, President</a:t>
            </a:r>
          </a:p>
          <a:p>
            <a:pPr algn="ctr"/>
            <a:r>
              <a:rPr lang="en-US" sz="2200" dirty="0" smtClean="0"/>
              <a:t>Association of Food Industries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Written procedures that describe steps to:</a:t>
            </a:r>
          </a:p>
          <a:p>
            <a:pPr lvl="1"/>
            <a:r>
              <a:rPr lang="en-US" dirty="0" smtClean="0"/>
              <a:t>Directly notify the direct consignees of the food being recalled; </a:t>
            </a:r>
          </a:p>
          <a:p>
            <a:pPr lvl="1"/>
            <a:r>
              <a:rPr lang="en-US" dirty="0" smtClean="0"/>
              <a:t>Notify the public, when appropriate, to protect public health;</a:t>
            </a:r>
          </a:p>
          <a:p>
            <a:pPr lvl="1"/>
            <a:r>
              <a:rPr lang="en-US" dirty="0" smtClean="0"/>
              <a:t>Conduct effectiveness checks to verify the recall is carried out; and </a:t>
            </a:r>
          </a:p>
          <a:p>
            <a:pPr lvl="1"/>
            <a:r>
              <a:rPr lang="en-US" dirty="0" smtClean="0"/>
              <a:t>Appropriately dispose of recalled food.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Facility must have written procedures, including frequency they are to be performed, for monitoring the preventive controls.</a:t>
            </a:r>
          </a:p>
          <a:p>
            <a:r>
              <a:rPr lang="en-US" dirty="0" smtClean="0"/>
              <a:t>Monitoring must be documented in records.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Corrective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Facility must establish and implement written corrective action procedures to:</a:t>
            </a:r>
          </a:p>
          <a:p>
            <a:pPr lvl="1"/>
            <a:r>
              <a:rPr lang="en-US" dirty="0" smtClean="0"/>
              <a:t>Identify and correct a problem with implementation of a preventive control.</a:t>
            </a:r>
          </a:p>
          <a:p>
            <a:pPr lvl="1"/>
            <a:r>
              <a:rPr lang="en-US" dirty="0" smtClean="0"/>
              <a:t>Ensure affected food is evaluated for safety.</a:t>
            </a:r>
          </a:p>
          <a:p>
            <a:pPr lvl="1"/>
            <a:r>
              <a:rPr lang="en-US" dirty="0" smtClean="0"/>
              <a:t>Ensure adulterated food is prevented from entering into commerce.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Validation</a:t>
            </a:r>
          </a:p>
          <a:p>
            <a:r>
              <a:rPr lang="en-US" dirty="0" smtClean="0"/>
              <a:t>Calibration</a:t>
            </a:r>
          </a:p>
          <a:p>
            <a:r>
              <a:rPr lang="en-US" dirty="0" smtClean="0"/>
              <a:t>Review of records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least every three years.</a:t>
            </a:r>
          </a:p>
          <a:p>
            <a:r>
              <a:rPr lang="en-US" dirty="0" smtClean="0"/>
              <a:t>Whenever there is a significant change that creates the potential for a new hazard or a significant increase in one previously identified.</a:t>
            </a:r>
          </a:p>
          <a:p>
            <a:r>
              <a:rPr lang="en-US" dirty="0" smtClean="0"/>
              <a:t>When there is new information about a potential hazard associated with a food.</a:t>
            </a:r>
          </a:p>
          <a:p>
            <a:r>
              <a:rPr lang="en-US" dirty="0" smtClean="0"/>
              <a:t>When a preventive control is ineffective.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Written food safety plan.</a:t>
            </a:r>
          </a:p>
          <a:p>
            <a:r>
              <a:rPr lang="en-US" dirty="0" smtClean="0"/>
              <a:t>Records that document monitoring of the preventive controls.</a:t>
            </a:r>
          </a:p>
          <a:p>
            <a:r>
              <a:rPr lang="en-US" dirty="0" smtClean="0"/>
              <a:t>Records that document corrective actions.</a:t>
            </a:r>
          </a:p>
          <a:p>
            <a:r>
              <a:rPr lang="en-US" dirty="0" smtClean="0"/>
              <a:t>Records that document verification.</a:t>
            </a:r>
          </a:p>
          <a:p>
            <a:r>
              <a:rPr lang="en-US" dirty="0" smtClean="0"/>
              <a:t>Records that document training for the qualified individual.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Qualified Individual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have successfully completed training in the development and application of risk-based preventive controls or be otherwise qualified through job experience to develop and apply a food safety system.</a:t>
            </a:r>
          </a:p>
          <a:p>
            <a:r>
              <a:rPr lang="en-US" dirty="0" smtClean="0"/>
              <a:t>Qualified individuals will</a:t>
            </a:r>
          </a:p>
          <a:p>
            <a:pPr lvl="1"/>
            <a:r>
              <a:rPr lang="en-US" dirty="0" smtClean="0"/>
              <a:t>Prepare the food safety plan;</a:t>
            </a:r>
          </a:p>
          <a:p>
            <a:pPr lvl="1"/>
            <a:r>
              <a:rPr lang="en-US" dirty="0" smtClean="0"/>
              <a:t>Validate the preventive controls;</a:t>
            </a:r>
          </a:p>
          <a:p>
            <a:pPr lvl="1"/>
            <a:r>
              <a:rPr lang="en-US" dirty="0" smtClean="0"/>
              <a:t>Review records; and</a:t>
            </a:r>
          </a:p>
          <a:p>
            <a:pPr lvl="1"/>
            <a:r>
              <a:rPr lang="en-US" dirty="0" smtClean="0"/>
              <a:t>Re-analyze the plan.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Rulemaking Process</a:t>
            </a:r>
          </a:p>
          <a:p>
            <a:pPr lvl="1"/>
            <a:r>
              <a:rPr lang="en-US" dirty="0" smtClean="0"/>
              <a:t>Proposed Rule</a:t>
            </a:r>
          </a:p>
          <a:p>
            <a:pPr lvl="1"/>
            <a:r>
              <a:rPr lang="en-US" dirty="0" smtClean="0"/>
              <a:t>Comment Period</a:t>
            </a:r>
          </a:p>
          <a:p>
            <a:pPr lvl="1"/>
            <a:r>
              <a:rPr lang="en-US" dirty="0" smtClean="0"/>
              <a:t>Final Rule</a:t>
            </a:r>
          </a:p>
          <a:p>
            <a:pPr lvl="1"/>
            <a:r>
              <a:rPr lang="en-US" dirty="0" smtClean="0"/>
              <a:t>Implementation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Don’t Wait</a:t>
            </a:r>
          </a:p>
          <a:p>
            <a:r>
              <a:rPr lang="en-US" dirty="0" smtClean="0"/>
              <a:t>Importers</a:t>
            </a:r>
          </a:p>
          <a:p>
            <a:pPr lvl="1"/>
            <a:r>
              <a:rPr lang="en-US" dirty="0" smtClean="0"/>
              <a:t>Request re-registration confirmation from all shippers. Make certain your office is registered.</a:t>
            </a:r>
          </a:p>
          <a:p>
            <a:pPr lvl="1"/>
            <a:r>
              <a:rPr lang="en-US" dirty="0" smtClean="0"/>
              <a:t>Inform all shippers of expected preventive control requirements and request copy of preventive control plan within a set timeframe.</a:t>
            </a:r>
          </a:p>
          <a:p>
            <a:r>
              <a:rPr lang="en-US" dirty="0" smtClean="0"/>
              <a:t>Shippers to U.S.</a:t>
            </a:r>
          </a:p>
          <a:p>
            <a:pPr lvl="1"/>
            <a:r>
              <a:rPr lang="en-US" dirty="0" smtClean="0"/>
              <a:t>Make certain all facilities are registered properly.</a:t>
            </a:r>
          </a:p>
          <a:p>
            <a:pPr lvl="1"/>
            <a:r>
              <a:rPr lang="en-US" dirty="0" smtClean="0"/>
              <a:t>Design/review preventive control plan and take needed steps to validate, audit,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Bob Bauer, President</a:t>
            </a:r>
          </a:p>
          <a:p>
            <a:pPr algn="ctr">
              <a:buNone/>
            </a:pPr>
            <a:r>
              <a:rPr lang="en-US" dirty="0" smtClean="0"/>
              <a:t>Association of Food Industries</a:t>
            </a:r>
          </a:p>
          <a:p>
            <a:pPr algn="ctr">
              <a:buNone/>
            </a:pPr>
            <a:r>
              <a:rPr lang="en-US" dirty="0" smtClean="0"/>
              <a:t>3301 Route 66</a:t>
            </a:r>
          </a:p>
          <a:p>
            <a:pPr algn="ctr">
              <a:buNone/>
            </a:pPr>
            <a:r>
              <a:rPr lang="en-US" dirty="0" smtClean="0"/>
              <a:t>Suite 205, Building C</a:t>
            </a:r>
          </a:p>
          <a:p>
            <a:pPr algn="ctr">
              <a:buNone/>
            </a:pPr>
            <a:r>
              <a:rPr lang="en-US" dirty="0" smtClean="0"/>
              <a:t>Neptune, NJ 07753</a:t>
            </a:r>
          </a:p>
          <a:p>
            <a:pPr algn="ctr">
              <a:buNone/>
            </a:pPr>
            <a:r>
              <a:rPr lang="en-US" dirty="0" smtClean="0"/>
              <a:t>Phone: 732-922-3008</a:t>
            </a:r>
          </a:p>
          <a:p>
            <a:pPr algn="ctr">
              <a:buNone/>
            </a:pPr>
            <a:r>
              <a:rPr lang="en-US" dirty="0" smtClean="0"/>
              <a:t>Fax: 732-922-3590</a:t>
            </a:r>
          </a:p>
          <a:p>
            <a:pPr algn="ctr">
              <a:buNone/>
            </a:pPr>
            <a:r>
              <a:rPr lang="en-US" dirty="0" smtClean="0"/>
              <a:t>Email: Bobbauer@afius.org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is AFI?</a:t>
            </a:r>
          </a:p>
          <a:p>
            <a:r>
              <a:rPr lang="en-US" dirty="0" smtClean="0"/>
              <a:t>What is FSMA?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FSMA in a Nutshell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Most expansive changes since 1938 Act</a:t>
            </a:r>
          </a:p>
          <a:p>
            <a:pPr>
              <a:defRPr/>
            </a:pPr>
            <a:r>
              <a:rPr lang="en-US" dirty="0" smtClean="0"/>
              <a:t>Ambitious schedule for increased inspections</a:t>
            </a:r>
          </a:p>
          <a:p>
            <a:pPr>
              <a:defRPr/>
            </a:pPr>
            <a:r>
              <a:rPr lang="en-US" dirty="0" smtClean="0"/>
              <a:t>Substantial new regulatory requirements</a:t>
            </a:r>
          </a:p>
          <a:p>
            <a:pPr>
              <a:defRPr/>
            </a:pPr>
            <a:r>
              <a:rPr lang="en-US" dirty="0" smtClean="0"/>
              <a:t>Major new program activities for FDA</a:t>
            </a:r>
          </a:p>
          <a:p>
            <a:pPr>
              <a:defRPr/>
            </a:pPr>
            <a:r>
              <a:rPr lang="en-US" dirty="0" smtClean="0"/>
              <a:t>Sweeping new enforcement authorities, including ability to require recalls and authority to collect fees (facility re-inspections, re-inspection of imported foods &amp; recall costs.)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Seven Major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Preventive Controls for Human </a:t>
            </a:r>
            <a:r>
              <a:rPr lang="en-US" b="1" dirty="0" smtClean="0"/>
              <a:t>Food***</a:t>
            </a:r>
            <a:endParaRPr lang="en-US" b="1" dirty="0" smtClean="0"/>
          </a:p>
          <a:p>
            <a:pPr>
              <a:defRPr/>
            </a:pPr>
            <a:r>
              <a:rPr lang="en-US" dirty="0" smtClean="0"/>
              <a:t>Preventive Controls for Animal Feed</a:t>
            </a:r>
          </a:p>
          <a:p>
            <a:pPr>
              <a:defRPr/>
            </a:pPr>
            <a:r>
              <a:rPr lang="en-US" dirty="0" smtClean="0"/>
              <a:t>Third-Party Lab Accreditation</a:t>
            </a:r>
          </a:p>
          <a:p>
            <a:pPr>
              <a:defRPr/>
            </a:pPr>
            <a:r>
              <a:rPr lang="en-US" dirty="0" smtClean="0"/>
              <a:t>Produce Safety Standards</a:t>
            </a:r>
          </a:p>
          <a:p>
            <a:pPr>
              <a:defRPr/>
            </a:pPr>
            <a:r>
              <a:rPr lang="en-US" b="1" dirty="0" smtClean="0"/>
              <a:t>Foreign Supplier Verification </a:t>
            </a:r>
            <a:r>
              <a:rPr lang="en-US" b="1" dirty="0" smtClean="0"/>
              <a:t>Program*</a:t>
            </a:r>
            <a:endParaRPr lang="en-US" b="1" dirty="0" smtClean="0"/>
          </a:p>
          <a:p>
            <a:pPr>
              <a:defRPr/>
            </a:pPr>
            <a:r>
              <a:rPr lang="en-US" dirty="0" smtClean="0"/>
              <a:t>Sanitary Transportation of Human and Animal Food</a:t>
            </a:r>
          </a:p>
          <a:p>
            <a:pPr>
              <a:defRPr/>
            </a:pPr>
            <a:r>
              <a:rPr lang="en-US" dirty="0" smtClean="0"/>
              <a:t>Intentional Adulteration</a:t>
            </a:r>
          </a:p>
          <a:p>
            <a:r>
              <a:rPr lang="en-US" dirty="0" smtClean="0"/>
              <a:t>Also, several guidance documents – possibly 40+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Registration/Re-Registration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Facilities Had to Register in 2003 and Onward.</a:t>
            </a:r>
          </a:p>
          <a:p>
            <a:r>
              <a:rPr lang="en-US" dirty="0" smtClean="0"/>
              <a:t>Foreign facilities Had to Name a U.S. Agent.</a:t>
            </a:r>
          </a:p>
          <a:p>
            <a:r>
              <a:rPr lang="en-US" dirty="0" smtClean="0"/>
              <a:t>Beginning October 22, 2012, All Facilities Had to Re-Register.</a:t>
            </a:r>
          </a:p>
          <a:p>
            <a:r>
              <a:rPr lang="en-US" dirty="0" smtClean="0"/>
              <a:t>Renewal will take place October 1-December 31 in Even-Numbered Years.</a:t>
            </a:r>
          </a:p>
          <a:p>
            <a:r>
              <a:rPr lang="en-US" dirty="0" smtClean="0"/>
              <a:t>Agent Issues.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Preventive Controls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HACCP	</a:t>
            </a:r>
            <a:endParaRPr lang="en-US" dirty="0"/>
          </a:p>
        </p:txBody>
      </p:sp>
      <p:pic>
        <p:nvPicPr>
          <p:cNvPr id="4" name="Picture 1" descr="FSMA Wheel, 1. Hazard Analysis, 2. Preventive Controls, 3. Monitoring Procedures, 4. Corrective Actions, 5. Verfication, 6. Recordkeepi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77281" y="1935163"/>
            <a:ext cx="43894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known or reasonably foreseeable hazards for each food type to determine whether there are hazards that are reasonably likely to occur.</a:t>
            </a:r>
          </a:p>
          <a:p>
            <a:r>
              <a:rPr lang="en-US" dirty="0" smtClean="0"/>
              <a:t>Must consider hazards that may occur naturally or may be unintentionally introduced.</a:t>
            </a:r>
          </a:p>
          <a:p>
            <a:r>
              <a:rPr lang="en-US" dirty="0" smtClean="0"/>
              <a:t>Must include biological, chemical, physical and radiological hazards.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Determine whether the hazards are reasonably likely to occur, including an assessment of the severity of the illness or injury if the hazard was to occur.</a:t>
            </a:r>
          </a:p>
          <a:p>
            <a:r>
              <a:rPr lang="en-US" dirty="0" smtClean="0"/>
              <a:t>Must look at every step of the production cycle:</a:t>
            </a:r>
          </a:p>
          <a:p>
            <a:pPr lvl="1"/>
            <a:r>
              <a:rPr lang="en-US" dirty="0" smtClean="0"/>
              <a:t>Formulation of the food;</a:t>
            </a:r>
          </a:p>
          <a:p>
            <a:pPr lvl="1"/>
            <a:r>
              <a:rPr lang="en-US" dirty="0" smtClean="0"/>
              <a:t>Facility &amp; equipment;</a:t>
            </a:r>
          </a:p>
          <a:p>
            <a:pPr lvl="1"/>
            <a:r>
              <a:rPr lang="en-US" dirty="0" smtClean="0"/>
              <a:t>Raw materials &amp; ingredients;</a:t>
            </a:r>
          </a:p>
          <a:p>
            <a:pPr lvl="1"/>
            <a:r>
              <a:rPr lang="en-US" dirty="0" smtClean="0"/>
              <a:t>Transportation;</a:t>
            </a:r>
          </a:p>
          <a:p>
            <a:pPr lvl="1"/>
            <a:r>
              <a:rPr lang="en-US" dirty="0" smtClean="0"/>
              <a:t>Manufacturing/processing procedures;</a:t>
            </a:r>
          </a:p>
          <a:p>
            <a:pPr lvl="1"/>
            <a:r>
              <a:rPr lang="en-US" dirty="0" smtClean="0"/>
              <a:t>Intended or reasonably foreseeable use; and</a:t>
            </a:r>
          </a:p>
          <a:p>
            <a:pPr lvl="1"/>
            <a:r>
              <a:rPr lang="en-US" dirty="0" smtClean="0"/>
              <a:t>Sanitation, including employee hygiene.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controls.</a:t>
            </a:r>
          </a:p>
          <a:p>
            <a:r>
              <a:rPr lang="en-US" dirty="0" smtClean="0"/>
              <a:t>Food allergen controls:</a:t>
            </a:r>
          </a:p>
          <a:p>
            <a:pPr lvl="1"/>
            <a:r>
              <a:rPr lang="en-US" dirty="0" smtClean="0"/>
              <a:t>Cross contact; and</a:t>
            </a:r>
          </a:p>
          <a:p>
            <a:pPr lvl="1"/>
            <a:r>
              <a:rPr lang="en-US" dirty="0" smtClean="0"/>
              <a:t>Labeling.</a:t>
            </a:r>
          </a:p>
          <a:p>
            <a:r>
              <a:rPr lang="en-US" dirty="0" smtClean="0"/>
              <a:t>Sanitation controls:</a:t>
            </a:r>
          </a:p>
          <a:p>
            <a:pPr lvl="1"/>
            <a:r>
              <a:rPr lang="en-US" dirty="0" smtClean="0"/>
              <a:t>Cleanliness of food-contact surfaces; and</a:t>
            </a:r>
          </a:p>
          <a:p>
            <a:pPr lvl="1"/>
            <a:r>
              <a:rPr lang="en-US" dirty="0" smtClean="0"/>
              <a:t>Prevention of cross-contact and cross-contamination.</a:t>
            </a:r>
          </a:p>
          <a:p>
            <a:r>
              <a:rPr lang="en-US" dirty="0" smtClean="0"/>
              <a:t>Recall plan.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1079</TotalTime>
  <Words>694</Words>
  <Application>Microsoft Office PowerPoint</Application>
  <PresentationFormat>On-screen Show (4:3)</PresentationFormat>
  <Paragraphs>111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Calibri</vt:lpstr>
      <vt:lpstr>Constantia</vt:lpstr>
      <vt:lpstr>Wingdings 2</vt:lpstr>
      <vt:lpstr>Flow</vt:lpstr>
      <vt:lpstr> Complying with FSMA: What a cashew exporter to the U.S. needs to do.</vt:lpstr>
      <vt:lpstr>Introduction</vt:lpstr>
      <vt:lpstr>FSMA in a Nutshell</vt:lpstr>
      <vt:lpstr>Seven Major Rules</vt:lpstr>
      <vt:lpstr>Registration/Re-Registration</vt:lpstr>
      <vt:lpstr>Preventive Controls Rule</vt:lpstr>
      <vt:lpstr>Hazard Analysis</vt:lpstr>
      <vt:lpstr>Hazard Evaluation</vt:lpstr>
      <vt:lpstr>Required Controls</vt:lpstr>
      <vt:lpstr>Recall Plan</vt:lpstr>
      <vt:lpstr>Monitoring</vt:lpstr>
      <vt:lpstr>Corrective Actions</vt:lpstr>
      <vt:lpstr>Verification</vt:lpstr>
      <vt:lpstr>Reanalysis</vt:lpstr>
      <vt:lpstr>Required Records</vt:lpstr>
      <vt:lpstr>Qualified Individual</vt:lpstr>
      <vt:lpstr>The Process</vt:lpstr>
      <vt:lpstr>What to Do Now</vt:lpstr>
      <vt:lpstr>Thank You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Keeping Up With U.S. Regulations</dc:title>
  <dc:creator>Bob Bauer</dc:creator>
  <cp:lastModifiedBy>Bob</cp:lastModifiedBy>
  <cp:revision>97</cp:revision>
  <dcterms:created xsi:type="dcterms:W3CDTF">2013-04-16T18:27:34Z</dcterms:created>
  <dcterms:modified xsi:type="dcterms:W3CDTF">2015-01-29T20:40:22Z</dcterms:modified>
</cp:coreProperties>
</file>