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6"/>
    <p:sldMasterId id="2147483727" r:id="rId7"/>
    <p:sldMasterId id="2147483737" r:id="rId8"/>
    <p:sldMasterId id="2147483744" r:id="rId9"/>
    <p:sldMasterId id="2147483756" r:id="rId10"/>
    <p:sldMasterId id="2147483767" r:id="rId11"/>
  </p:sldMasterIdLst>
  <p:notesMasterIdLst>
    <p:notesMasterId r:id="rId19"/>
  </p:notesMasterIdLst>
  <p:handoutMasterIdLst>
    <p:handoutMasterId r:id="rId20"/>
  </p:handoutMasterIdLst>
  <p:sldIdLst>
    <p:sldId id="401" r:id="rId12"/>
    <p:sldId id="404" r:id="rId13"/>
    <p:sldId id="405" r:id="rId14"/>
    <p:sldId id="399" r:id="rId15"/>
    <p:sldId id="403" r:id="rId16"/>
    <p:sldId id="408" r:id="rId17"/>
    <p:sldId id="402" r:id="rId18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KTS28" initials="KS" lastIdx="2" clrIdx="0"/>
  <p:cmAuthor id="1" name="Hari Krishnan Nai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507303"/>
    <a:srgbClr val="D0103A"/>
    <a:srgbClr val="FCCFB6"/>
    <a:srgbClr val="FF9900"/>
    <a:srgbClr val="85CDDB"/>
    <a:srgbClr val="5B8F22"/>
    <a:srgbClr val="E37222"/>
    <a:srgbClr val="6D5047"/>
    <a:srgbClr val="B6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675" autoAdjust="0"/>
  </p:normalViewPr>
  <p:slideViewPr>
    <p:cSldViewPr snapToGrid="0" snapToObjects="1">
      <p:cViewPr>
        <p:scale>
          <a:sx n="82" d="100"/>
          <a:sy n="82" d="100"/>
        </p:scale>
        <p:origin x="-1122" y="0"/>
      </p:cViewPr>
      <p:guideLst>
        <p:guide orient="horz" pos="378"/>
        <p:guide orient="horz" pos="2440"/>
        <p:guide orient="horz" pos="4190"/>
        <p:guide orient="horz" pos="3396"/>
        <p:guide orient="horz" pos="3765"/>
        <p:guide orient="horz" pos="1892"/>
        <p:guide orient="horz" pos="2060"/>
        <p:guide pos="2880"/>
        <p:guide pos="211"/>
        <p:guide pos="56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336" y="-112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Cashew</c:v>
                </c:pt>
              </c:strCache>
            </c:strRef>
          </c:tx>
          <c:spPr>
            <a:ln w="76200"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50000"/>
                </a:schemeClr>
              </a:solidFill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142</c:v>
                </c:pt>
                <c:pt idx="1">
                  <c:v>156</c:v>
                </c:pt>
                <c:pt idx="2">
                  <c:v>176</c:v>
                </c:pt>
                <c:pt idx="3">
                  <c:v>196</c:v>
                </c:pt>
                <c:pt idx="4">
                  <c:v>199</c:v>
                </c:pt>
                <c:pt idx="5">
                  <c:v>188</c:v>
                </c:pt>
                <c:pt idx="6">
                  <c:v>219</c:v>
                </c:pt>
                <c:pt idx="7">
                  <c:v>248</c:v>
                </c:pt>
                <c:pt idx="8">
                  <c:v>233</c:v>
                </c:pt>
                <c:pt idx="9">
                  <c:v>232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31840"/>
        <c:axId val="29733632"/>
      </c:lineChart>
      <c:catAx>
        <c:axId val="2973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29733632"/>
        <c:crosses val="autoZero"/>
        <c:auto val="1"/>
        <c:lblAlgn val="ctr"/>
        <c:lblOffset val="100"/>
        <c:noMultiLvlLbl val="0"/>
      </c:catAx>
      <c:valAx>
        <c:axId val="29733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Quantity</a:t>
                </a:r>
                <a:r>
                  <a:rPr lang="en-US" baseline="0" dirty="0" smtClean="0"/>
                  <a:t> in ‘000 </a:t>
                </a:r>
                <a:r>
                  <a:rPr lang="en-US" baseline="0" dirty="0" err="1" smtClean="0"/>
                  <a:t>M.Ton</a:t>
                </a:r>
                <a:endParaRPr lang="en-IN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9731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49821156474813"/>
          <c:y val="0.37979945942260029"/>
          <c:w val="0.16771210984665161"/>
          <c:h val="0.149084912698177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Cashew</c:v>
                </c:pt>
              </c:strCache>
            </c:strRef>
          </c:tx>
          <c:spPr>
            <a:ln w="76200"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50000"/>
                </a:schemeClr>
              </a:solidFill>
            </c:spPr>
          </c:marke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142</c:v>
                </c:pt>
                <c:pt idx="1">
                  <c:v>156</c:v>
                </c:pt>
                <c:pt idx="2">
                  <c:v>176</c:v>
                </c:pt>
                <c:pt idx="3">
                  <c:v>196</c:v>
                </c:pt>
                <c:pt idx="4">
                  <c:v>199</c:v>
                </c:pt>
                <c:pt idx="5">
                  <c:v>188</c:v>
                </c:pt>
                <c:pt idx="6">
                  <c:v>219</c:v>
                </c:pt>
                <c:pt idx="7">
                  <c:v>248</c:v>
                </c:pt>
                <c:pt idx="8">
                  <c:v>233</c:v>
                </c:pt>
                <c:pt idx="9">
                  <c:v>232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Almonds</c:v>
                </c:pt>
              </c:strCache>
            </c:strRef>
          </c:tx>
          <c:spPr>
            <a:ln w="63500">
              <a:solidFill>
                <a:schemeClr val="accent6">
                  <a:lumMod val="50000"/>
                </a:schemeClr>
              </a:solidFill>
            </a:ln>
          </c:spPr>
          <c:marker>
            <c:symbol val="square"/>
            <c:size val="9"/>
            <c:spPr>
              <a:solidFill>
                <a:schemeClr val="accent6">
                  <a:lumMod val="50000"/>
                </a:schemeClr>
              </a:solidFill>
            </c:spPr>
          </c:marke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18</c:v>
                </c:pt>
                <c:pt idx="1">
                  <c:v>26</c:v>
                </c:pt>
                <c:pt idx="2">
                  <c:v>33</c:v>
                </c:pt>
                <c:pt idx="3">
                  <c:v>39</c:v>
                </c:pt>
                <c:pt idx="4">
                  <c:v>38</c:v>
                </c:pt>
                <c:pt idx="5">
                  <c:v>48</c:v>
                </c:pt>
                <c:pt idx="6">
                  <c:v>53</c:v>
                </c:pt>
                <c:pt idx="7">
                  <c:v>56</c:v>
                </c:pt>
                <c:pt idx="8">
                  <c:v>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87456"/>
        <c:axId val="32389376"/>
      </c:lineChart>
      <c:catAx>
        <c:axId val="3238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32389376"/>
        <c:crosses val="autoZero"/>
        <c:auto val="1"/>
        <c:lblAlgn val="ctr"/>
        <c:lblOffset val="100"/>
        <c:noMultiLvlLbl val="0"/>
      </c:catAx>
      <c:valAx>
        <c:axId val="32389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Quantity</a:t>
                </a:r>
                <a:r>
                  <a:rPr lang="en-US" baseline="0" dirty="0" smtClean="0"/>
                  <a:t> in ‘000 </a:t>
                </a:r>
                <a:r>
                  <a:rPr lang="en-US" baseline="0" dirty="0" err="1" smtClean="0"/>
                  <a:t>M.Ton</a:t>
                </a:r>
                <a:endParaRPr lang="en-IN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38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49821156474813"/>
          <c:y val="0.37979945942260029"/>
          <c:w val="0.16771210984665161"/>
          <c:h val="0.149084912698177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0.27003</cdr:x>
      <cdr:y>0.47461</cdr:y>
    </cdr:from>
    <cdr:to>
      <cdr:x>0.36324</cdr:x>
      <cdr:y>0.51657</cdr:y>
    </cdr:to>
    <cdr:sp macro="" textlink="">
      <cdr:nvSpPr>
        <cdr:cNvPr id="2" name="Right Arrow 1"/>
        <cdr:cNvSpPr/>
      </cdr:nvSpPr>
      <cdr:spPr>
        <a:xfrm xmlns:a="http://schemas.openxmlformats.org/drawingml/2006/main" rot="-1320000">
          <a:off x="2045392" y="2095016"/>
          <a:ext cx="706055" cy="185195"/>
        </a:xfrm>
        <a:prstGeom xmlns:a="http://schemas.openxmlformats.org/drawingml/2006/main" prst="rightArrow">
          <a:avLst/>
        </a:prstGeom>
        <a:gradFill xmlns:a="http://schemas.openxmlformats.org/drawingml/2006/main" flip="none" rotWithShape="1">
          <a:gsLst>
            <a:gs pos="0">
              <a:schemeClr val="accent1">
                <a:shade val="100000"/>
                <a:satMod val="120000"/>
              </a:schemeClr>
            </a:gs>
            <a:gs pos="69000">
              <a:schemeClr val="accent1">
                <a:tint val="80000"/>
                <a:shade val="100000"/>
                <a:satMod val="150000"/>
              </a:schemeClr>
            </a:gs>
            <a:gs pos="100000">
              <a:schemeClr val="accent1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  <a:tileRect/>
        </a:gra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0.55943</cdr:x>
      <cdr:y>0.31568</cdr:y>
    </cdr:from>
    <cdr:to>
      <cdr:x>0.65264</cdr:x>
      <cdr:y>0.35763</cdr:y>
    </cdr:to>
    <cdr:sp macro="" textlink="">
      <cdr:nvSpPr>
        <cdr:cNvPr id="3" name="Right Arrow 2"/>
        <cdr:cNvSpPr/>
      </cdr:nvSpPr>
      <cdr:spPr>
        <a:xfrm xmlns:a="http://schemas.openxmlformats.org/drawingml/2006/main" rot="-1800000">
          <a:off x="4237528" y="1393462"/>
          <a:ext cx="706045" cy="185174"/>
        </a:xfrm>
        <a:prstGeom xmlns:a="http://schemas.openxmlformats.org/drawingml/2006/main" prst="rightArrow">
          <a:avLst/>
        </a:prstGeom>
        <a:gradFill xmlns:a="http://schemas.openxmlformats.org/drawingml/2006/main" flip="none" rotWithShape="1">
          <a:gsLst>
            <a:gs pos="0">
              <a:schemeClr val="accent1">
                <a:shade val="100000"/>
                <a:satMod val="120000"/>
              </a:schemeClr>
            </a:gs>
            <a:gs pos="69000">
              <a:schemeClr val="accent1">
                <a:tint val="80000"/>
                <a:shade val="100000"/>
                <a:satMod val="150000"/>
              </a:schemeClr>
            </a:gs>
            <a:gs pos="100000">
              <a:schemeClr val="accent1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  <a:tileRect/>
        </a:gra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0.27826</cdr:x>
      <cdr:y>0.39959</cdr:y>
    </cdr:from>
    <cdr:to>
      <cdr:x>0.37147</cdr:x>
      <cdr:y>0.44155</cdr:y>
    </cdr:to>
    <cdr:sp macro="" textlink="">
      <cdr:nvSpPr>
        <cdr:cNvPr id="3" name="Right Arrow 2"/>
        <cdr:cNvSpPr/>
      </cdr:nvSpPr>
      <cdr:spPr>
        <a:xfrm xmlns:a="http://schemas.openxmlformats.org/drawingml/2006/main" rot="-1320000">
          <a:off x="2107790" y="1763844"/>
          <a:ext cx="706045" cy="185218"/>
        </a:xfrm>
        <a:prstGeom xmlns:a="http://schemas.openxmlformats.org/drawingml/2006/main" prst="rightArrow">
          <a:avLst/>
        </a:prstGeom>
        <a:gradFill xmlns:a="http://schemas.openxmlformats.org/drawingml/2006/main" flip="none" rotWithShape="1">
          <a:gsLst>
            <a:gs pos="0">
              <a:schemeClr val="accent1">
                <a:shade val="100000"/>
                <a:satMod val="120000"/>
              </a:schemeClr>
            </a:gs>
            <a:gs pos="69000">
              <a:schemeClr val="accent1">
                <a:tint val="80000"/>
                <a:shade val="100000"/>
                <a:satMod val="150000"/>
              </a:schemeClr>
            </a:gs>
            <a:gs pos="100000">
              <a:schemeClr val="accent1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  <a:tileRect/>
        </a:gra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0.55544</cdr:x>
      <cdr:y>0.28786</cdr:y>
    </cdr:from>
    <cdr:to>
      <cdr:x>0.64865</cdr:x>
      <cdr:y>0.3298</cdr:y>
    </cdr:to>
    <cdr:sp macro="" textlink="">
      <cdr:nvSpPr>
        <cdr:cNvPr id="4" name="Right Arrow 3"/>
        <cdr:cNvSpPr/>
      </cdr:nvSpPr>
      <cdr:spPr>
        <a:xfrm xmlns:a="http://schemas.openxmlformats.org/drawingml/2006/main" rot="-1800000">
          <a:off x="4207304" y="1270641"/>
          <a:ext cx="706045" cy="185174"/>
        </a:xfrm>
        <a:prstGeom xmlns:a="http://schemas.openxmlformats.org/drawingml/2006/main" prst="rightArrow">
          <a:avLst/>
        </a:prstGeom>
        <a:gradFill xmlns:a="http://schemas.openxmlformats.org/drawingml/2006/main" flip="none" rotWithShape="1">
          <a:gsLst>
            <a:gs pos="0">
              <a:schemeClr val="accent1">
                <a:shade val="100000"/>
                <a:satMod val="120000"/>
              </a:schemeClr>
            </a:gs>
            <a:gs pos="69000">
              <a:schemeClr val="accent1">
                <a:tint val="80000"/>
                <a:shade val="100000"/>
                <a:satMod val="150000"/>
              </a:schemeClr>
            </a:gs>
            <a:gs pos="100000">
              <a:schemeClr val="accent1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  <a:tileRect/>
        </a:gra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0.1534</cdr:x>
      <cdr:y>0.05871</cdr:y>
    </cdr:from>
    <cdr:to>
      <cdr:x>0.42555</cdr:x>
      <cdr:y>0.14238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1161969" y="259145"/>
          <a:ext cx="206146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Year 2005 to 2014</a:t>
          </a:r>
          <a:endParaRPr lang="en-IN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7C9608-05B0-4741-9216-4A919DF3767E}" type="datetime1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7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CF70EE-28E2-CF4C-B61C-74087BF4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515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637F82-3BB9-444E-A380-15E66D4464BF}" type="datetime1">
              <a:rPr lang="en-US" smtClean="0"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4"/>
            <a:ext cx="5608320" cy="415051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7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1D2E3-E34B-E940-A4E1-6AB269E88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3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376" y="6356351"/>
            <a:ext cx="293549" cy="280988"/>
          </a:xfrm>
          <a:prstGeom prst="rect">
            <a:avLst/>
          </a:prstGeom>
        </p:spPr>
        <p:txBody>
          <a:bodyPr tIns="0" rIns="0" bIns="0" anchor="b" anchorCtr="0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F74FB4D9-CF7B-FD4A-8863-7162653415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5CD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60" y="437476"/>
            <a:ext cx="7772400" cy="5576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460" y="992418"/>
            <a:ext cx="6400800" cy="395550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5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68741" y="6596104"/>
            <a:ext cx="2267368" cy="2619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179917" y="829560"/>
            <a:ext cx="8708571" cy="6032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5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376" y="6356351"/>
            <a:ext cx="293549" cy="280988"/>
          </a:xfrm>
          <a:prstGeom prst="rect">
            <a:avLst/>
          </a:prstGeom>
        </p:spPr>
        <p:txBody>
          <a:bodyPr tIns="0" rIns="0" bIns="0" anchor="b" anchorCtr="0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F74FB4D9-CF7B-FD4A-8863-7162653415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5CD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60" y="437476"/>
            <a:ext cx="7772400" cy="5576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460" y="992418"/>
            <a:ext cx="6400800" cy="395550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3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>
                <a:solidFill>
                  <a:srgbClr val="6C6F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88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23315" y="1651000"/>
            <a:ext cx="392118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27809" y="1651000"/>
            <a:ext cx="388917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2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79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70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6F70"/>
                </a:solidFill>
              </a:defRPr>
            </a:lvl1pPr>
            <a:lvl2pPr>
              <a:defRPr>
                <a:solidFill>
                  <a:srgbClr val="6C6F70"/>
                </a:solidFill>
              </a:defRPr>
            </a:lvl2pPr>
            <a:lvl3pPr>
              <a:defRPr>
                <a:solidFill>
                  <a:srgbClr val="6C6F70"/>
                </a:solidFill>
              </a:defRPr>
            </a:lvl3pPr>
            <a:lvl4pPr>
              <a:defRPr>
                <a:solidFill>
                  <a:srgbClr val="6C6F70"/>
                </a:solidFill>
              </a:defRPr>
            </a:lvl4pPr>
            <a:lvl5pPr>
              <a:defRPr>
                <a:solidFill>
                  <a:srgbClr val="6C6F7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>
                <a:solidFill>
                  <a:srgbClr val="6C6F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70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23315" y="1651000"/>
            <a:ext cx="392118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027809" y="1651000"/>
            <a:ext cx="388917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056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000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"/>
            <a:ext cx="8686800" cy="859536"/>
          </a:xfrm>
        </p:spPr>
        <p:txBody>
          <a:bodyPr/>
          <a:lstStyle>
            <a:lvl1pPr>
              <a:buFont typeface="Arial" pitchFamily="34" charset="0"/>
              <a:buChar char="•"/>
              <a:defRPr sz="2000"/>
            </a:lvl1pPr>
          </a:lstStyle>
          <a:p>
            <a:r>
              <a:rPr lang="en-US" dirty="0" smtClean="0"/>
              <a:t>  Click to edit Master title style</a:t>
            </a:r>
            <a:br>
              <a:rPr lang="en-US" dirty="0" smtClean="0"/>
            </a:b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0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t" anchorCtr="0"/>
          <a:lstStyle>
            <a:lvl1pPr marL="0" indent="0" algn="l">
              <a:buNone/>
              <a:defRPr sz="2400" b="0">
                <a:solidFill>
                  <a:srgbClr val="6C6F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376" y="6356351"/>
            <a:ext cx="293549" cy="280988"/>
          </a:xfrm>
          <a:prstGeom prst="rect">
            <a:avLst/>
          </a:prstGeom>
        </p:spPr>
        <p:txBody>
          <a:bodyPr tIns="0" rIns="0" bIns="0" anchor="b" anchorCtr="0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F74FB4D9-CF7B-FD4A-8863-7162653415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103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KR_GroceryCo_PPT_Cover.png"/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60" y="437476"/>
            <a:ext cx="7772400" cy="5576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460" y="992418"/>
            <a:ext cx="6400800" cy="395550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28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B4D9-CF7B-FD4A-8863-71626534152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1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6F70"/>
                </a:solidFill>
              </a:defRPr>
            </a:lvl1pPr>
            <a:lvl2pPr>
              <a:defRPr>
                <a:solidFill>
                  <a:srgbClr val="6C6F70"/>
                </a:solidFill>
              </a:defRPr>
            </a:lvl2pPr>
            <a:lvl3pPr>
              <a:defRPr>
                <a:solidFill>
                  <a:srgbClr val="6C6F70"/>
                </a:solidFill>
              </a:defRPr>
            </a:lvl3pPr>
            <a:lvl4pPr>
              <a:defRPr>
                <a:solidFill>
                  <a:srgbClr val="6C6F70"/>
                </a:solidFill>
              </a:defRPr>
            </a:lvl4pPr>
            <a:lvl5pPr>
              <a:defRPr>
                <a:solidFill>
                  <a:srgbClr val="6C6F7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376" y="6356351"/>
            <a:ext cx="293549" cy="280988"/>
          </a:xfrm>
          <a:prstGeom prst="rect">
            <a:avLst/>
          </a:prstGeom>
        </p:spPr>
        <p:txBody>
          <a:bodyPr tIns="0" rIns="0" bIns="0" anchor="b" anchorCtr="0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F74FB4D9-CF7B-FD4A-8863-716265341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0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103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315" y="1651000"/>
            <a:ext cx="392118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809" y="1651000"/>
            <a:ext cx="388917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376" y="6356351"/>
            <a:ext cx="293549" cy="280988"/>
          </a:xfrm>
          <a:prstGeom prst="rect">
            <a:avLst/>
          </a:prstGeom>
        </p:spPr>
        <p:txBody>
          <a:bodyPr tIns="0" rIns="0" bIns="0" anchor="b" anchorCtr="0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F74FB4D9-CF7B-FD4A-8863-7162653415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548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376" y="6356351"/>
            <a:ext cx="293549" cy="280988"/>
          </a:xfrm>
          <a:prstGeom prst="rect">
            <a:avLst/>
          </a:prstGeom>
        </p:spPr>
        <p:txBody>
          <a:bodyPr tIns="0" rIns="0" bIns="0" anchor="b" anchorCtr="0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F74FB4D9-CF7B-FD4A-8863-7162653415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241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376" y="6356351"/>
            <a:ext cx="293549" cy="280988"/>
          </a:xfrm>
          <a:prstGeom prst="rect">
            <a:avLst/>
          </a:prstGeom>
        </p:spPr>
        <p:txBody>
          <a:bodyPr tIns="0" rIns="0" bIns="0" anchor="b" anchorCtr="0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F74FB4D9-CF7B-FD4A-8863-716265341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39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074E-A415-4C92-9308-46B7B7D1C55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8443-C4BA-4747-AC3E-85E129BA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53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074E-A415-4C92-9308-46B7B7D1C55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8443-C4BA-4747-AC3E-85E129BA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6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074E-A415-4C92-9308-46B7B7D1C55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8443-C4BA-4747-AC3E-85E129BA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20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074E-A415-4C92-9308-46B7B7D1C55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8443-C4BA-4747-AC3E-85E129BA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23315" y="1651000"/>
            <a:ext cx="392118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27809" y="1651000"/>
            <a:ext cx="388917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52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074E-A415-4C92-9308-46B7B7D1C55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8443-C4BA-4747-AC3E-85E129BA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39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074E-A415-4C92-9308-46B7B7D1C55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8443-C4BA-4747-AC3E-85E129BA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074E-A415-4C92-9308-46B7B7D1C55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8443-C4BA-4747-AC3E-85E129BA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8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074E-A415-4C92-9308-46B7B7D1C55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8443-C4BA-4747-AC3E-85E129BA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3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074E-A415-4C92-9308-46B7B7D1C55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8443-C4BA-4747-AC3E-85E129BA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78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074E-A415-4C92-9308-46B7B7D1C55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8443-C4BA-4747-AC3E-85E129BA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8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074E-A415-4C92-9308-46B7B7D1C55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8443-C4BA-4747-AC3E-85E129BA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8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376" y="6356351"/>
            <a:ext cx="293549" cy="280988"/>
          </a:xfrm>
          <a:prstGeom prst="rect">
            <a:avLst/>
          </a:prstGeom>
        </p:spPr>
        <p:txBody>
          <a:bodyPr tIns="0" rIns="0" bIns="0" anchor="b" anchorCtr="0"/>
          <a:lstStyle>
            <a:lvl1pPr algn="r">
              <a:defRPr sz="800">
                <a:solidFill>
                  <a:srgbClr val="A6A6A6"/>
                </a:solidFill>
              </a:defRPr>
            </a:lvl1pPr>
          </a:lstStyle>
          <a:p>
            <a:fld id="{F74FB4D9-CF7B-FD4A-8863-7162653415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5CD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KR_GroceryCo_PPT_Cover.png"/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60" y="437476"/>
            <a:ext cx="7772400" cy="5576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460" y="992418"/>
            <a:ext cx="6400800" cy="395550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8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t" anchorCtr="0"/>
          <a:lstStyle>
            <a:lvl1pPr marL="0" indent="0" algn="l">
              <a:buNone/>
              <a:defRPr sz="2400" b="0">
                <a:solidFill>
                  <a:srgbClr val="6C6F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8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23315" y="1651000"/>
            <a:ext cx="392118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27809" y="1651000"/>
            <a:ext cx="388917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1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0477" y="823774"/>
            <a:ext cx="7993672" cy="40145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86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0477" y="823774"/>
            <a:ext cx="7993672" cy="40145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57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422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6F70"/>
                </a:solidFill>
              </a:defRPr>
            </a:lvl1pPr>
            <a:lvl2pPr>
              <a:defRPr>
                <a:solidFill>
                  <a:srgbClr val="6C6F70"/>
                </a:solidFill>
              </a:defRPr>
            </a:lvl2pPr>
            <a:lvl3pPr>
              <a:defRPr>
                <a:solidFill>
                  <a:srgbClr val="6C6F70"/>
                </a:solidFill>
              </a:defRPr>
            </a:lvl3pPr>
            <a:lvl4pPr>
              <a:defRPr>
                <a:solidFill>
                  <a:srgbClr val="6C6F70"/>
                </a:solidFill>
              </a:defRPr>
            </a:lvl4pPr>
            <a:lvl5pPr>
              <a:defRPr>
                <a:solidFill>
                  <a:srgbClr val="6C6F7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solidFill>
                  <a:srgbClr val="6C6F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28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23315" y="1651000"/>
            <a:ext cx="392118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027809" y="1651000"/>
            <a:ext cx="388917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216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073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"/>
            <a:ext cx="8686800" cy="859536"/>
          </a:xfrm>
        </p:spPr>
        <p:txBody>
          <a:bodyPr/>
          <a:lstStyle>
            <a:lvl1pPr>
              <a:buFont typeface="Arial" pitchFamily="34" charset="0"/>
              <a:buChar char="•"/>
              <a:defRPr sz="2000"/>
            </a:lvl1pPr>
          </a:lstStyle>
          <a:p>
            <a:r>
              <a:rPr lang="en-US" dirty="0" smtClean="0"/>
              <a:t>  Click to edit Master title style</a:t>
            </a:r>
            <a:br>
              <a:rPr lang="en-US" dirty="0" smtClean="0"/>
            </a:b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7625" y="6324600"/>
            <a:ext cx="7543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434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8"/>
            <a:ext cx="2133600" cy="365125"/>
          </a:xfrm>
          <a:prstGeom prst="rect">
            <a:avLst/>
          </a:prstGeom>
        </p:spPr>
        <p:txBody>
          <a:bodyPr/>
          <a:lstStyle/>
          <a:p>
            <a:fld id="{48BC6874-5A3F-4900-B8BE-443A8CC74B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9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9118" y="6356398"/>
            <a:ext cx="2133600" cy="365125"/>
          </a:xfrm>
          <a:prstGeom prst="rect">
            <a:avLst/>
          </a:prstGeom>
        </p:spPr>
        <p:txBody>
          <a:bodyPr/>
          <a:lstStyle/>
          <a:p>
            <a:fld id="{1B9B690D-E582-41F0-BB67-0ACCB0196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68741" y="6596104"/>
            <a:ext cx="2267368" cy="2619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145"/>
          <a:stretch/>
        </p:blipFill>
        <p:spPr bwMode="auto">
          <a:xfrm>
            <a:off x="7604315" y="3"/>
            <a:ext cx="1539691" cy="65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179917" y="829560"/>
            <a:ext cx="8708571" cy="6032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chemeClr val="tx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0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B4D9-CF7B-FD4A-8863-7162653415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5CDD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81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0477" y="823774"/>
            <a:ext cx="7993672" cy="40145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86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6F70"/>
                </a:solidFill>
              </a:defRPr>
            </a:lvl1pPr>
            <a:lvl2pPr>
              <a:defRPr>
                <a:solidFill>
                  <a:srgbClr val="6C6F70"/>
                </a:solidFill>
              </a:defRPr>
            </a:lvl2pPr>
            <a:lvl3pPr>
              <a:defRPr>
                <a:solidFill>
                  <a:srgbClr val="6C6F70"/>
                </a:solidFill>
              </a:defRPr>
            </a:lvl3pPr>
            <a:lvl4pPr>
              <a:defRPr>
                <a:solidFill>
                  <a:srgbClr val="6C6F70"/>
                </a:solidFill>
              </a:defRPr>
            </a:lvl4pPr>
            <a:lvl5pPr>
              <a:defRPr>
                <a:solidFill>
                  <a:srgbClr val="6C6F7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 b="0">
                <a:solidFill>
                  <a:srgbClr val="6C6F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56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23315" y="1651000"/>
            <a:ext cx="392118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027809" y="1651000"/>
            <a:ext cx="3889178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75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923316" y="1008242"/>
            <a:ext cx="7993672" cy="401458"/>
          </a:xfrm>
        </p:spPr>
        <p:txBody>
          <a:bodyPr anchor="ctr" anchorCtr="0"/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70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150"/>
            <a:ext cx="8686800" cy="859536"/>
          </a:xfrm>
        </p:spPr>
        <p:txBody>
          <a:bodyPr/>
          <a:lstStyle>
            <a:lvl1pPr>
              <a:buFont typeface="Arial" pitchFamily="34" charset="0"/>
              <a:buChar char="•"/>
              <a:defRPr sz="2000"/>
            </a:lvl1pPr>
          </a:lstStyle>
          <a:p>
            <a:r>
              <a:rPr lang="en-US" dirty="0" smtClean="0"/>
              <a:t>  Click to edit Master title style</a:t>
            </a:r>
            <a:br>
              <a:rPr lang="en-US" dirty="0" smtClean="0"/>
            </a:b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7625" y="6324600"/>
            <a:ext cx="7543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5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R_GroceryCo_PPT_ContentSlide_630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477" y="235039"/>
            <a:ext cx="7993672" cy="5887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316" y="1655763"/>
            <a:ext cx="79936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815388" y="-132080"/>
            <a:ext cx="293549" cy="280988"/>
          </a:xfrm>
          <a:prstGeom prst="rect">
            <a:avLst/>
          </a:prstGeom>
        </p:spPr>
        <p:txBody>
          <a:bodyPr tIns="0" rIns="0" bIns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FB4D9-CF7B-FD4A-8863-716265341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0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50" r:id="rId6"/>
    <p:sldLayoutId id="2147483652" r:id="rId7"/>
    <p:sldLayoutId id="2147483654" r:id="rId8"/>
    <p:sldLayoutId id="2147483710" r:id="rId9"/>
    <p:sldLayoutId id="214748372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85CDD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1800" b="1" kern="1200">
          <a:solidFill>
            <a:srgbClr val="6C6F7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C6F7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6C6F7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C6F7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6C6F7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R_GroceryCo_PPT_ContentSlide_630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316" y="419506"/>
            <a:ext cx="7993672" cy="5887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316" y="1655763"/>
            <a:ext cx="79936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0480" y="6775529"/>
            <a:ext cx="9618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defRPr/>
            </a:pPr>
            <a:r>
              <a:rPr lang="en-US" sz="1200" baseline="30000" dirty="0" smtClean="0">
                <a:solidFill>
                  <a:prstClr val="white">
                    <a:lumMod val="65000"/>
                  </a:prstClr>
                </a:solidFill>
              </a:rPr>
              <a:t>Kraft Foods Group, Inc.</a:t>
            </a:r>
            <a:endParaRPr 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0" name="Picture 9" descr="Kraft_Logo_K_Small.png"/>
          <p:cNvPicPr>
            <a:picLocks noChangeAspect="1"/>
          </p:cNvPicPr>
          <p:nvPr userDrawn="1"/>
        </p:nvPicPr>
        <p:blipFill>
          <a:blip r:embed="rId1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49" y="6467352"/>
            <a:ext cx="594986" cy="228600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815388" y="-132080"/>
            <a:ext cx="293549" cy="280988"/>
          </a:xfrm>
          <a:prstGeom prst="rect">
            <a:avLst/>
          </a:prstGeom>
        </p:spPr>
        <p:txBody>
          <a:bodyPr tIns="0" rIns="0" bIns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FB4D9-CF7B-FD4A-8863-71626534152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1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85CDD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rgbClr val="6C6F7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C6F7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6C6F7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C6F7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6C6F7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R_GroceryCo_PPT_ContentSlide_199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316" y="419506"/>
            <a:ext cx="7993672" cy="5887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316" y="1655763"/>
            <a:ext cx="79936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01713" y="6557447"/>
            <a:ext cx="9618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defRPr/>
            </a:pPr>
            <a:r>
              <a:rPr lang="en-US" sz="1200" baseline="30000" dirty="0" smtClean="0">
                <a:solidFill>
                  <a:prstClr val="white">
                    <a:lumMod val="65000"/>
                  </a:prstClr>
                </a:solidFill>
              </a:rPr>
              <a:t>Kraft Foods Group, Inc.</a:t>
            </a:r>
            <a:endParaRPr 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376" y="6356351"/>
            <a:ext cx="293549" cy="280988"/>
          </a:xfrm>
          <a:prstGeom prst="rect">
            <a:avLst/>
          </a:prstGeom>
        </p:spPr>
        <p:txBody>
          <a:bodyPr tIns="0" rIns="0" bIns="0" anchor="b" anchorCtr="0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74FB4D9-CF7B-FD4A-8863-71626534152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7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39" r:id="rId3"/>
    <p:sldLayoutId id="2147483740" r:id="rId4"/>
    <p:sldLayoutId id="2147483741" r:id="rId5"/>
    <p:sldLayoutId id="214748374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D0103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rgbClr val="6C6F7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C6F7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6C6F7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C6F7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6C6F7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074E-A415-4C92-9308-46B7B7D1C55A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8443-C4BA-4747-AC3E-85E129BA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0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R_GroceryCo_PPT_ContentSlide_630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477" y="235039"/>
            <a:ext cx="7993672" cy="5887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316" y="1655763"/>
            <a:ext cx="79936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0480" y="6775529"/>
            <a:ext cx="9618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defRPr/>
            </a:pPr>
            <a:r>
              <a:rPr lang="en-US" sz="1200" baseline="30000" dirty="0" smtClean="0">
                <a:solidFill>
                  <a:prstClr val="white">
                    <a:lumMod val="65000"/>
                  </a:prstClr>
                </a:solidFill>
              </a:rPr>
              <a:t>Kraft Foods Group, Inc.</a:t>
            </a:r>
            <a:endParaRPr 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0" name="Picture 9" descr="Kraft_Logo_K_Small.png"/>
          <p:cNvPicPr>
            <a:picLocks noChangeAspect="1"/>
          </p:cNvPicPr>
          <p:nvPr userDrawn="1"/>
        </p:nvPicPr>
        <p:blipFill>
          <a:blip r:embed="rId1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49" y="6467352"/>
            <a:ext cx="594986" cy="228600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815388" y="-132080"/>
            <a:ext cx="293549" cy="280988"/>
          </a:xfrm>
          <a:prstGeom prst="rect">
            <a:avLst/>
          </a:prstGeom>
        </p:spPr>
        <p:txBody>
          <a:bodyPr tIns="0" rIns="0" bIns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FB4D9-CF7B-FD4A-8863-716265341524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8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85CDD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1800" b="1" kern="1200">
          <a:solidFill>
            <a:srgbClr val="6C6F7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C6F7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6C6F7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C6F7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6C6F7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KR_GroceryCo_PPT_ContentSlide_630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815388" y="-132080"/>
            <a:ext cx="293549" cy="280988"/>
          </a:xfrm>
          <a:prstGeom prst="rect">
            <a:avLst/>
          </a:prstGeom>
        </p:spPr>
        <p:txBody>
          <a:bodyPr tIns="0" rIns="0" bIns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FB4D9-CF7B-FD4A-8863-7162653415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9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ari@wenders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27942" y="5667508"/>
            <a:ext cx="6395912" cy="7378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Western India Cashew Company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61244" y="4365562"/>
            <a:ext cx="3867150" cy="87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>
              <a:lnSpc>
                <a:spcPct val="50000"/>
              </a:lnSpc>
              <a:spcBef>
                <a:spcPts val="400"/>
              </a:spcBef>
            </a:pPr>
            <a:endParaRPr lang="en-US" sz="1600" b="1" dirty="0">
              <a:solidFill>
                <a:srgbClr val="4F271C"/>
              </a:solidFill>
              <a:latin typeface="Georgia" pitchFamily="18" charset="0"/>
            </a:endParaRPr>
          </a:p>
          <a:p>
            <a:pPr>
              <a:lnSpc>
                <a:spcPct val="50000"/>
              </a:lnSpc>
              <a:spcBef>
                <a:spcPts val="400"/>
              </a:spcBef>
            </a:pPr>
            <a:r>
              <a:rPr lang="en-US" sz="1100" b="1" dirty="0" smtClean="0">
                <a:solidFill>
                  <a:srgbClr val="C2113A"/>
                </a:solidFill>
                <a:latin typeface="Georgia" pitchFamily="18" charset="0"/>
              </a:rPr>
              <a:t>PRESENTED </a:t>
            </a:r>
            <a:r>
              <a:rPr lang="en-US" sz="1100" b="1" dirty="0">
                <a:solidFill>
                  <a:srgbClr val="C2113A"/>
                </a:solidFill>
                <a:latin typeface="Georgia" pitchFamily="18" charset="0"/>
              </a:rPr>
              <a:t>BY:</a:t>
            </a:r>
          </a:p>
          <a:p>
            <a:pPr>
              <a:lnSpc>
                <a:spcPct val="50000"/>
              </a:lnSpc>
              <a:spcBef>
                <a:spcPts val="400"/>
              </a:spcBef>
            </a:pPr>
            <a:endParaRPr lang="en-US" sz="2000" b="1" dirty="0">
              <a:solidFill>
                <a:srgbClr val="C2113A"/>
              </a:solidFill>
              <a:latin typeface="Georgia" pitchFamily="18" charset="0"/>
            </a:endParaRPr>
          </a:p>
          <a:p>
            <a:pPr>
              <a:lnSpc>
                <a:spcPct val="50000"/>
              </a:lnSpc>
              <a:spcBef>
                <a:spcPts val="400"/>
              </a:spcBef>
            </a:pPr>
            <a:r>
              <a:rPr lang="en-US" sz="2000" b="1" dirty="0" smtClean="0">
                <a:solidFill>
                  <a:srgbClr val="C2113A"/>
                </a:solidFill>
                <a:latin typeface="Georgia" pitchFamily="18" charset="0"/>
              </a:rPr>
              <a:t>HARI NAIR</a:t>
            </a:r>
            <a:endParaRPr lang="en-US" sz="2000" b="1" dirty="0">
              <a:solidFill>
                <a:srgbClr val="C2113A"/>
              </a:solidFill>
              <a:latin typeface="Georgia" pitchFamily="18" charset="0"/>
            </a:endParaRPr>
          </a:p>
          <a:p>
            <a:pPr>
              <a:lnSpc>
                <a:spcPct val="50000"/>
              </a:lnSpc>
              <a:spcBef>
                <a:spcPts val="400"/>
              </a:spcBef>
            </a:pPr>
            <a:endParaRPr lang="en-US" sz="1600" b="1" dirty="0">
              <a:solidFill>
                <a:srgbClr val="C2113A"/>
              </a:solidFill>
              <a:latin typeface="Georgia" pitchFamily="18" charset="0"/>
            </a:endParaRPr>
          </a:p>
          <a:p>
            <a:pPr>
              <a:lnSpc>
                <a:spcPct val="50000"/>
              </a:lnSpc>
              <a:spcBef>
                <a:spcPts val="400"/>
              </a:spcBef>
            </a:pPr>
            <a:endParaRPr lang="en-US" sz="1600" b="1" dirty="0">
              <a:solidFill>
                <a:srgbClr val="C2113A"/>
              </a:solidFill>
              <a:latin typeface="Georgia" pitchFamily="18" charset="0"/>
            </a:endParaRPr>
          </a:p>
          <a:p>
            <a:pPr algn="ctr">
              <a:lnSpc>
                <a:spcPct val="50000"/>
              </a:lnSpc>
              <a:spcBef>
                <a:spcPts val="400"/>
              </a:spcBef>
            </a:pPr>
            <a:r>
              <a:rPr lang="en-US" sz="1600" b="1" dirty="0">
                <a:solidFill>
                  <a:srgbClr val="4F271C"/>
                </a:solidFill>
                <a:latin typeface="Georgia" pitchFamily="18" charset="0"/>
              </a:rPr>
              <a:t>                            </a:t>
            </a:r>
          </a:p>
          <a:p>
            <a:pPr algn="ctr">
              <a:lnSpc>
                <a:spcPct val="50000"/>
              </a:lnSpc>
              <a:spcBef>
                <a:spcPts val="400"/>
              </a:spcBef>
            </a:pPr>
            <a:r>
              <a:rPr lang="en-US" sz="1600" b="1" dirty="0">
                <a:solidFill>
                  <a:srgbClr val="4F271C"/>
                </a:solidFill>
                <a:latin typeface="Georgia" pitchFamily="18" charset="0"/>
              </a:rPr>
              <a:t>                                                                                            </a:t>
            </a:r>
          </a:p>
          <a:p>
            <a:pPr algn="ctr">
              <a:lnSpc>
                <a:spcPct val="50000"/>
              </a:lnSpc>
              <a:spcBef>
                <a:spcPts val="400"/>
              </a:spcBef>
            </a:pPr>
            <a:r>
              <a:rPr lang="en-US" sz="1600" b="1" dirty="0">
                <a:solidFill>
                  <a:srgbClr val="4F271C"/>
                </a:solidFill>
                <a:latin typeface="Georgia" pitchFamily="18" charset="0"/>
              </a:rPr>
              <a:t>                         </a:t>
            </a:r>
          </a:p>
          <a:p>
            <a:pPr algn="ctr">
              <a:lnSpc>
                <a:spcPct val="50000"/>
              </a:lnSpc>
              <a:spcBef>
                <a:spcPts val="400"/>
              </a:spcBef>
            </a:pPr>
            <a:r>
              <a:rPr lang="en-US" sz="1600" b="1" dirty="0">
                <a:solidFill>
                  <a:srgbClr val="4F271C"/>
                </a:solidFill>
                <a:latin typeface="Georgia" pitchFamily="18" charset="0"/>
              </a:rPr>
              <a:t>                             </a:t>
            </a:r>
          </a:p>
          <a:p>
            <a:pPr algn="ctr">
              <a:lnSpc>
                <a:spcPct val="50000"/>
              </a:lnSpc>
              <a:spcBef>
                <a:spcPts val="400"/>
              </a:spcBef>
            </a:pPr>
            <a:endParaRPr lang="en-US" sz="1600" b="1" dirty="0">
              <a:solidFill>
                <a:srgbClr val="4F271C"/>
              </a:solidFill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18" y="5681295"/>
            <a:ext cx="1105680" cy="72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85" y="479163"/>
            <a:ext cx="1860572" cy="166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65716" y="2972534"/>
            <a:ext cx="7055540" cy="7378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>
                <a:solidFill>
                  <a:srgbClr val="002A6C"/>
                </a:solidFill>
                <a:latin typeface="Georgia" pitchFamily="18" charset="0"/>
              </a:rPr>
              <a:t>The Great Indian Cashew Market</a:t>
            </a:r>
            <a:endParaRPr lang="en-US" sz="3600" dirty="0">
              <a:solidFill>
                <a:srgbClr val="002A6C"/>
              </a:solidFill>
              <a:latin typeface="Georgia" pitchFamily="18" charset="0"/>
            </a:endParaRPr>
          </a:p>
        </p:txBody>
      </p:sp>
      <p:pic>
        <p:nvPicPr>
          <p:cNvPr id="2" name="Picture 2" descr="C:\Users\Administrator\Desktop\Peeling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86" y="224389"/>
            <a:ext cx="42672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05" y="243067"/>
            <a:ext cx="8042276" cy="657454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9A0000"/>
                </a:solidFill>
              </a:rPr>
              <a:t>The Great Indian Cashew Market</a:t>
            </a:r>
            <a:endParaRPr lang="en-IN" sz="3600" dirty="0">
              <a:solidFill>
                <a:srgbClr val="9A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4232" y="1585732"/>
            <a:ext cx="66901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Worlds No 1 Market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dirty="0" smtClean="0"/>
              <a:t>Worlds No 1 Producer   :      680,000 MT of RCN</a:t>
            </a:r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Worlds No 1 Processor  :  1,584,700 MT of RCN</a:t>
            </a:r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 Worlds No 1 Consumer  :     232,000 MT of Kernels 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54234" y="4359931"/>
            <a:ext cx="5278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  Population of 1.3 billion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  Growing income levels</a:t>
            </a:r>
          </a:p>
          <a:p>
            <a:endParaRPr lang="en-IN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85" y="6319467"/>
            <a:ext cx="551656" cy="36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8" y="6111433"/>
            <a:ext cx="635007" cy="56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0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05" y="243067"/>
            <a:ext cx="8042276" cy="657454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9A0000"/>
                </a:solidFill>
              </a:rPr>
              <a:t>The Great Indian Cashew Market</a:t>
            </a:r>
            <a:endParaRPr lang="en-IN" sz="3600" dirty="0">
              <a:solidFill>
                <a:srgbClr val="9A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547" y="1575129"/>
            <a:ext cx="67943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Cashews traditionally used in food – Gravy, Sweets, Ingredients and Snacks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Difficult to estimate usage trends as data scarce.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Demographic Dividend – Fastest growing middle class</a:t>
            </a:r>
            <a:endParaRPr lang="en-IN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85" y="6319467"/>
            <a:ext cx="551656" cy="36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8" y="6111433"/>
            <a:ext cx="635007" cy="56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9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13" y="289366"/>
            <a:ext cx="8735727" cy="658559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9A0000"/>
                </a:solidFill>
              </a:rPr>
              <a:t>Consumption of cashews in India</a:t>
            </a:r>
            <a:endParaRPr lang="en-US" sz="3600" dirty="0">
              <a:solidFill>
                <a:srgbClr val="9A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8397"/>
              </p:ext>
            </p:extLst>
          </p:nvPr>
        </p:nvGraphicFramePr>
        <p:xfrm>
          <a:off x="247412" y="1418811"/>
          <a:ext cx="8797944" cy="305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960"/>
                <a:gridCol w="706055"/>
                <a:gridCol w="717631"/>
                <a:gridCol w="706055"/>
                <a:gridCol w="601884"/>
                <a:gridCol w="601884"/>
                <a:gridCol w="590308"/>
                <a:gridCol w="601884"/>
                <a:gridCol w="682906"/>
                <a:gridCol w="621313"/>
                <a:gridCol w="572064"/>
              </a:tblGrid>
              <a:tr h="4050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(Quantity in (‘000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M.Ton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2005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2006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2010 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050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Local</a:t>
                      </a:r>
                      <a:r>
                        <a:rPr lang="en-US" sz="1400" baseline="0" dirty="0" smtClean="0"/>
                        <a:t> (RCN)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573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620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665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690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613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695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650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670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723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680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6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Import (RCN)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565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571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599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/>
                        <a:t>648</a:t>
                      </a:r>
                      <a:endParaRPr lang="en-US" sz="1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/>
                        <a:t>727</a:t>
                      </a:r>
                      <a:endParaRPr lang="en-US" sz="1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/>
                        <a:t>540</a:t>
                      </a:r>
                      <a:endParaRPr lang="en-US" sz="1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/>
                        <a:t>790</a:t>
                      </a:r>
                      <a:endParaRPr lang="en-US" sz="1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/>
                        <a:t>833</a:t>
                      </a:r>
                      <a:endParaRPr lang="en-US" sz="1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/>
                        <a:t>788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/>
                        <a:t>904</a:t>
                      </a:r>
                      <a:endParaRPr lang="en-US" sz="1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689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Total RCN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1,138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1,191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1,262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1,338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1,340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1,235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1,440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1,503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1,511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1,584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6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Kernels Import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6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Total Kernel</a:t>
                      </a:r>
                      <a:r>
                        <a:rPr lang="en-US" sz="15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Production</a:t>
                      </a:r>
                      <a:endParaRPr lang="en-US" sz="15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273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307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305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283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329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348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349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6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Export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119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117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115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111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106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95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110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116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128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689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Consumption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142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156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176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196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199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188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219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248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233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232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85" y="6319467"/>
            <a:ext cx="551656" cy="36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8" y="6111433"/>
            <a:ext cx="635007" cy="56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7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88" y="208344"/>
            <a:ext cx="6585995" cy="694481"/>
          </a:xfrm>
        </p:spPr>
        <p:txBody>
          <a:bodyPr/>
          <a:lstStyle/>
          <a:p>
            <a:r>
              <a:rPr lang="en-US" sz="2800" dirty="0">
                <a:solidFill>
                  <a:srgbClr val="9A0000"/>
                </a:solidFill>
              </a:rPr>
              <a:t>Indian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9A0000"/>
                </a:solidFill>
              </a:rPr>
              <a:t>Cashew </a:t>
            </a:r>
            <a:r>
              <a:rPr lang="en-US" sz="2800" dirty="0" smtClean="0">
                <a:solidFill>
                  <a:srgbClr val="9A0000"/>
                </a:solidFill>
              </a:rPr>
              <a:t>consumption </a:t>
            </a:r>
            <a:endParaRPr lang="en-IN" sz="2800" dirty="0">
              <a:solidFill>
                <a:srgbClr val="9A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85" y="6319467"/>
            <a:ext cx="551656" cy="36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8" y="6041985"/>
            <a:ext cx="712578" cy="63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71523830"/>
              </p:ext>
            </p:extLst>
          </p:nvPr>
        </p:nvGraphicFramePr>
        <p:xfrm>
          <a:off x="744107" y="1064871"/>
          <a:ext cx="7574778" cy="441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2420" y="1331089"/>
            <a:ext cx="206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 2005 to 2014</a:t>
            </a:r>
            <a:endParaRPr lang="en-IN" dirty="0"/>
          </a:p>
        </p:txBody>
      </p:sp>
      <p:sp>
        <p:nvSpPr>
          <p:cNvPr id="7" name="Oval 6"/>
          <p:cNvSpPr/>
          <p:nvPr/>
        </p:nvSpPr>
        <p:spPr>
          <a:xfrm>
            <a:off x="5393803" y="4595149"/>
            <a:ext cx="462987" cy="1064871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3347013" y="4595149"/>
            <a:ext cx="462987" cy="1064871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18" y="-138897"/>
            <a:ext cx="6585995" cy="694481"/>
          </a:xfrm>
        </p:spPr>
        <p:txBody>
          <a:bodyPr/>
          <a:lstStyle/>
          <a:p>
            <a:r>
              <a:rPr lang="en-US" sz="2800" dirty="0">
                <a:solidFill>
                  <a:srgbClr val="9A0000"/>
                </a:solidFill>
              </a:rPr>
              <a:t>Indian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9A0000"/>
                </a:solidFill>
              </a:rPr>
              <a:t>Cashew </a:t>
            </a:r>
            <a:r>
              <a:rPr lang="en-US" sz="2800" dirty="0" smtClean="0">
                <a:solidFill>
                  <a:srgbClr val="9A0000"/>
                </a:solidFill>
              </a:rPr>
              <a:t>&amp; Almond consumption </a:t>
            </a:r>
            <a:endParaRPr lang="en-IN" sz="2800" dirty="0">
              <a:solidFill>
                <a:srgbClr val="9A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85" y="6319467"/>
            <a:ext cx="551656" cy="36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8" y="6041985"/>
            <a:ext cx="712578" cy="63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1653918"/>
              </p:ext>
            </p:extLst>
          </p:nvPr>
        </p:nvGraphicFramePr>
        <p:xfrm>
          <a:off x="744107" y="1064871"/>
          <a:ext cx="7574778" cy="441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571" y="602813"/>
            <a:ext cx="484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defTabSz="9144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>
                <a:solidFill>
                  <a:srgbClr val="9A0000"/>
                </a:solidFill>
                <a:latin typeface="+mj-lt"/>
                <a:ea typeface="+mj-ea"/>
                <a:cs typeface="+mj-cs"/>
              </a:rPr>
              <a:t>Almonds next biggest nut sold in India</a:t>
            </a:r>
            <a:endParaRPr lang="en-IN" sz="2000" dirty="0">
              <a:solidFill>
                <a:srgbClr val="9A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52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701" y="1088020"/>
            <a:ext cx="5521124" cy="958395"/>
          </a:xfrm>
        </p:spPr>
        <p:txBody>
          <a:bodyPr/>
          <a:lstStyle/>
          <a:p>
            <a:r>
              <a:rPr lang="en-US" dirty="0" smtClean="0">
                <a:solidFill>
                  <a:srgbClr val="9A0000"/>
                </a:solidFill>
              </a:rPr>
              <a:t>Thank you</a:t>
            </a:r>
            <a:endParaRPr lang="en-IN" dirty="0">
              <a:solidFill>
                <a:srgbClr val="9A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31" y="5567422"/>
            <a:ext cx="1330648" cy="87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7189" y="5555847"/>
            <a:ext cx="2175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A0000"/>
                </a:solidFill>
              </a:rPr>
              <a:t>Hari Nair</a:t>
            </a:r>
          </a:p>
          <a:p>
            <a:r>
              <a:rPr lang="en-US" dirty="0" smtClean="0">
                <a:solidFill>
                  <a:srgbClr val="9A0000"/>
                </a:solidFill>
                <a:hlinkClick r:id="rId3"/>
              </a:rPr>
              <a:t>hari@wenders.com</a:t>
            </a:r>
            <a:endParaRPr lang="en-US" dirty="0" smtClean="0">
              <a:solidFill>
                <a:srgbClr val="9A0000"/>
              </a:solidFill>
            </a:endParaRPr>
          </a:p>
          <a:p>
            <a:r>
              <a:rPr lang="en-US" dirty="0" smtClean="0">
                <a:solidFill>
                  <a:srgbClr val="9A0000"/>
                </a:solidFill>
              </a:rPr>
              <a:t>www.wenders.com</a:t>
            </a:r>
            <a:endParaRPr lang="en-IN" dirty="0">
              <a:solidFill>
                <a:srgbClr val="9A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46" y="2150588"/>
            <a:ext cx="4491920" cy="309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5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Light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Light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Light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096BD4E06DEF45B23CCF32B6F0DCF5" ma:contentTypeVersion="0" ma:contentTypeDescription="Create a new document." ma:contentTypeScope="" ma:versionID="cf33f8a6cc9c6827c8ea54a49c1a3d92">
  <xsd:schema xmlns:xsd="http://www.w3.org/2001/XMLSchema" xmlns:xs="http://www.w3.org/2001/XMLSchema" xmlns:p="http://schemas.microsoft.com/office/2006/metadata/properties" xmlns:ns2="5c801c27-1a67-42b9-b7e9-5cda40cc31e5" targetNamespace="http://schemas.microsoft.com/office/2006/metadata/properties" ma:root="true" ma:fieldsID="be631a6b8c00b602d98d6e506732d74e" ns2:_="">
    <xsd:import namespace="5c801c27-1a67-42b9-b7e9-5cda40cc31e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m6795feac28649ed9d267976d451aca9" minOccurs="0"/>
                <xsd:element ref="ns2:p80f26d8d1f146adb094b59bb2d7e4aa" minOccurs="0"/>
                <xsd:element ref="ns2:d4ca8337c1994847bf6bb7296b0f54ce" minOccurs="0"/>
                <xsd:element ref="ns2:f133f9ffc2f148e9b59aa9eb07bac662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01c27-1a67-42b9-b7e9-5cda40cc31e5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hidden="true" ma:list="{f36b7630-9d80-4c20-8a18-190e49d499fd}" ma:internalName="TaxCatchAll" ma:showField="CatchAllData" ma:web="24c8fecd-79d8-458f-9b23-994be3894e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hidden="true" ma:list="{f36b7630-9d80-4c20-8a18-190e49d499fd}" ma:internalName="TaxCatchAllLabel" ma:readOnly="true" ma:showField="CatchAllDataLabel" ma:web="24c8fecd-79d8-458f-9b23-994be3894e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6795feac28649ed9d267976d451aca9" ma:index="10" nillable="true" ma:taxonomy="true" ma:internalName="m6795feac28649ed9d267976d451aca9" ma:taxonomyFieldName="Function_x0020_Tag" ma:displayName="Function Tag" ma:default="" ma:fieldId="{66795fea-c286-49ed-9d26-7976d451aca9}" ma:taxonomyMulti="true" ma:sspId="097b8a8d-5f3c-4193-8680-60a4d695ab07" ma:termSetId="74e6dea0-8e5e-427b-9ada-ff4a8fe181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0f26d8d1f146adb094b59bb2d7e4aa" ma:index="12" nillable="true" ma:taxonomy="true" ma:internalName="p80f26d8d1f146adb094b59bb2d7e4aa" ma:taxonomyFieldName="Sub_x0020_Function_x0020_Tag" ma:displayName="Sub Function Tag" ma:default="" ma:fieldId="{980f26d8-d1f1-46ad-b094-b59bb2d7e4aa}" ma:taxonomyMulti="true" ma:sspId="097b8a8d-5f3c-4193-8680-60a4d695ab07" ma:termSetId="9f0eb8fa-0f35-4412-8d8b-f54ebb4d2d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4ca8337c1994847bf6bb7296b0f54ce" ma:index="14" nillable="true" ma:taxonomy="true" ma:internalName="d4ca8337c1994847bf6bb7296b0f54ce" ma:taxonomyFieldName="Region_x0020_Tag" ma:displayName="Region Tag" ma:default="" ma:fieldId="{d4ca8337-c199-4847-bf6b-b7296b0f54ce}" ma:taxonomyMulti="true" ma:sspId="097b8a8d-5f3c-4193-8680-60a4d695ab07" ma:termSetId="b2db5dfe-1a5a-44d8-98b6-9388a6c815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133f9ffc2f148e9b59aa9eb07bac662" ma:index="16" nillable="true" ma:taxonomy="true" ma:internalName="f133f9ffc2f148e9b59aa9eb07bac662" ma:taxonomyFieldName="Country_x0020_Tag" ma:displayName="Country Tag" ma:default="" ma:fieldId="{f133f9ff-c2f1-48e9-b59a-a9eb07bac662}" ma:taxonomyMulti="true" ma:sspId="097b8a8d-5f3c-4193-8680-60a4d695ab07" ma:termSetId="bc13481f-8da9-48c7-80a0-edc1730dea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097b8a8d-5f3c-4193-8680-60a4d695ab07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133f9ffc2f148e9b59aa9eb07bac662 xmlns="5c801c27-1a67-42b9-b7e9-5cda40cc31e5">
      <Terms xmlns="http://schemas.microsoft.com/office/infopath/2007/PartnerControls"/>
    </f133f9ffc2f148e9b59aa9eb07bac662>
    <TaxCatchAll xmlns="5c801c27-1a67-42b9-b7e9-5cda40cc31e5"/>
    <m6795feac28649ed9d267976d451aca9 xmlns="5c801c27-1a67-42b9-b7e9-5cda40cc31e5">
      <Terms xmlns="http://schemas.microsoft.com/office/infopath/2007/PartnerControls"/>
    </m6795feac28649ed9d267976d451aca9>
    <d4ca8337c1994847bf6bb7296b0f54ce xmlns="5c801c27-1a67-42b9-b7e9-5cda40cc31e5">
      <Terms xmlns="http://schemas.microsoft.com/office/infopath/2007/PartnerControls"/>
    </d4ca8337c1994847bf6bb7296b0f54ce>
    <TaxKeywordTaxHTField xmlns="5c801c27-1a67-42b9-b7e9-5cda40cc31e5">
      <Terms xmlns="http://schemas.microsoft.com/office/infopath/2007/PartnerControls"/>
    </TaxKeywordTaxHTField>
    <p80f26d8d1f146adb094b59bb2d7e4aa xmlns="5c801c27-1a67-42b9-b7e9-5cda40cc31e5">
      <Terms xmlns="http://schemas.microsoft.com/office/infopath/2007/PartnerControls"/>
    </p80f26d8d1f146adb094b59bb2d7e4aa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748E43-DFD8-499C-86CD-AB5ECE3068D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838484A-0426-4767-9F8B-7A5A6C7C6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801c27-1a67-42b9-b7e9-5cda40cc31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072402-D6E5-475D-BA3B-49B6BFCD65C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C70CD1E-6DCF-4243-8973-6A3F769E600E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5c801c27-1a67-42b9-b7e9-5cda40cc31e5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</ds:schemaRefs>
</ds:datastoreItem>
</file>

<file path=customXml/itemProps5.xml><?xml version="1.0" encoding="utf-8"?>
<ds:datastoreItem xmlns:ds="http://schemas.openxmlformats.org/officeDocument/2006/customXml" ds:itemID="{6C4B4C06-CA94-463E-8F8F-5468A86C2C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6901</TotalTime>
  <Words>243</Words>
  <Application>Microsoft Office PowerPoint</Application>
  <PresentationFormat>On-screen Show (4:3)</PresentationFormat>
  <Paragraphs>123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Light Blue</vt:lpstr>
      <vt:lpstr>1_Light Blue</vt:lpstr>
      <vt:lpstr>Red</vt:lpstr>
      <vt:lpstr>Custom Design</vt:lpstr>
      <vt:lpstr>2_Light Blue</vt:lpstr>
      <vt:lpstr>Breeze</vt:lpstr>
      <vt:lpstr>PowerPoint Presentation</vt:lpstr>
      <vt:lpstr>The Great Indian Cashew Market</vt:lpstr>
      <vt:lpstr>The Great Indian Cashew Market</vt:lpstr>
      <vt:lpstr>Consumption of cashews in India</vt:lpstr>
      <vt:lpstr>Indian Cashew consumption </vt:lpstr>
      <vt:lpstr>Indian Cashew &amp; Almond consumption </vt:lpstr>
      <vt:lpstr>Thank you</vt:lpstr>
    </vt:vector>
  </TitlesOfParts>
  <Company>Kraft Foods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 Wai-Poi</dc:creator>
  <cp:lastModifiedBy>Administrator</cp:lastModifiedBy>
  <cp:revision>518</cp:revision>
  <cp:lastPrinted>2013-04-30T14:52:18Z</cp:lastPrinted>
  <dcterms:created xsi:type="dcterms:W3CDTF">2012-09-21T14:02:51Z</dcterms:created>
  <dcterms:modified xsi:type="dcterms:W3CDTF">2015-02-05T05:09:26Z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0x01010021096BD4E06DEF45B23CCF32B6F0DCF5</vt:lpwstr>
  </property>
  <property fmtid="{D5CDD505-2E9C-101B-9397-08002B2CF9AE}" pid="3" name="Sub Function Tag">
    <vt:lpwstr/>
  </property>
  <property fmtid="{D5CDD505-2E9C-101B-9397-08002B2CF9AE}" pid="4" name="TaxKeyword">
    <vt:lpwstr/>
  </property>
  <property fmtid="{D5CDD505-2E9C-101B-9397-08002B2CF9AE}" pid="5" name="Function Tag">
    <vt:lpwstr/>
  </property>
  <property fmtid="{D5CDD505-2E9C-101B-9397-08002B2CF9AE}" pid="6" name="Region Tag">
    <vt:lpwstr/>
  </property>
  <property fmtid="{D5CDD505-2E9C-101B-9397-08002B2CF9AE}" pid="7" name="Country Tag">
    <vt:lpwstr/>
  </property>
</Properties>
</file>